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68" r:id="rId4"/>
    <p:sldId id="272" r:id="rId5"/>
    <p:sldId id="258" r:id="rId6"/>
    <p:sldId id="259" r:id="rId7"/>
    <p:sldId id="260" r:id="rId8"/>
    <p:sldId id="261" r:id="rId9"/>
    <p:sldId id="264" r:id="rId10"/>
    <p:sldId id="265" r:id="rId11"/>
    <p:sldId id="266" r:id="rId12"/>
    <p:sldId id="282" r:id="rId13"/>
    <p:sldId id="280" r:id="rId14"/>
    <p:sldId id="281" r:id="rId15"/>
    <p:sldId id="279" r:id="rId16"/>
    <p:sldId id="267"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69" r:id="rId33"/>
    <p:sldId id="270" r:id="rId34"/>
    <p:sldId id="27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4EC51-F000-4029-AD2D-686695D25FBE}" type="datetimeFigureOut">
              <a:rPr lang="en-US" smtClean="0"/>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9B95B-2100-411C-B018-93008073053C}" type="slidenum">
              <a:rPr lang="en-US" smtClean="0"/>
              <a:t>‹#›</a:t>
            </a:fld>
            <a:endParaRPr lang="en-US"/>
          </a:p>
        </p:txBody>
      </p:sp>
    </p:spTree>
    <p:extLst>
      <p:ext uri="{BB962C8B-B14F-4D97-AF65-F5344CB8AC3E}">
        <p14:creationId xmlns:p14="http://schemas.microsoft.com/office/powerpoint/2010/main" val="217110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0F6D8375-5AB4-4D0D-AE1E-7B4F312154F9}" type="slidenum">
              <a:rPr lang="en-US" smtClean="0">
                <a:ea typeface="ＭＳ Ｐゴシック"/>
                <a:cs typeface="ＭＳ Ｐゴシック"/>
              </a:rPr>
              <a:pPr/>
              <a:t>17</a:t>
            </a:fld>
            <a:endParaRPr lang="en-US" smtClean="0">
              <a:ea typeface="ＭＳ Ｐゴシック"/>
              <a:cs typeface="ＭＳ Ｐゴシック"/>
            </a:endParaRPr>
          </a:p>
        </p:txBody>
      </p:sp>
      <p:sp>
        <p:nvSpPr>
          <p:cNvPr id="17410" name="Rectangle 2"/>
          <p:cNvSpPr>
            <a:spLocks noGrp="1" noRot="1" noChangeAspect="1" noChangeArrowheads="1" noTextEdit="1"/>
          </p:cNvSpPr>
          <p:nvPr>
            <p:ph type="sldImg"/>
          </p:nvPr>
        </p:nvSpPr>
        <p:spPr>
          <a:xfrm>
            <a:off x="1144588" y="684213"/>
            <a:ext cx="4572000" cy="3429000"/>
          </a:xfrm>
          <a:ln/>
        </p:spPr>
      </p:sp>
      <p:sp>
        <p:nvSpPr>
          <p:cNvPr id="17411"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TRUE</a:t>
            </a:r>
          </a:p>
          <a:p>
            <a:pPr eaLnBrk="1" hangingPunct="1"/>
            <a:endParaRPr lang="en-US" sz="1000">
              <a:latin typeface="Arial" charset="0"/>
              <a:ea typeface="ＭＳ Ｐゴシック"/>
            </a:endParaRPr>
          </a:p>
          <a:p>
            <a:pPr eaLnBrk="1" hangingPunct="1"/>
            <a:r>
              <a:rPr lang="en-US" sz="1000">
                <a:latin typeface="Arial" charset="0"/>
                <a:ea typeface="ＭＳ Ｐゴシック"/>
              </a:rPr>
              <a:t>All college require three or more years of natural science classes. That said, you should try to take more science classes high school if you’re thinking about majoring in related field.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9454CAE9-771E-4CB9-BED9-E56A03CFD7FF}" type="slidenum">
              <a:rPr lang="en-US" smtClean="0">
                <a:ea typeface="ＭＳ Ｐゴシック"/>
                <a:cs typeface="ＭＳ Ｐゴシック"/>
              </a:rPr>
              <a:pPr/>
              <a:t>26</a:t>
            </a:fld>
            <a:endParaRPr lang="en-US" smtClean="0">
              <a:ea typeface="ＭＳ Ｐゴシック"/>
              <a:cs typeface="ＭＳ Ｐゴシック"/>
            </a:endParaRPr>
          </a:p>
        </p:txBody>
      </p:sp>
      <p:sp>
        <p:nvSpPr>
          <p:cNvPr id="35842" name="Rectangle 2"/>
          <p:cNvSpPr>
            <a:spLocks noGrp="1" noRot="1" noChangeAspect="1" noChangeArrowheads="1" noTextEdit="1"/>
          </p:cNvSpPr>
          <p:nvPr>
            <p:ph type="sldImg"/>
          </p:nvPr>
        </p:nvSpPr>
        <p:spPr>
          <a:xfrm>
            <a:off x="1144588" y="684213"/>
            <a:ext cx="4572000" cy="3429000"/>
          </a:xfrm>
          <a:ln/>
        </p:spPr>
      </p:sp>
      <p:sp>
        <p:nvSpPr>
          <p:cNvPr id="35843"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TRUE</a:t>
            </a:r>
          </a:p>
          <a:p>
            <a:pPr eaLnBrk="1" hangingPunct="1"/>
            <a:endParaRPr lang="en-US" sz="1000">
              <a:latin typeface="Arial" charset="0"/>
              <a:ea typeface="ＭＳ Ｐゴシック"/>
            </a:endParaRPr>
          </a:p>
          <a:p>
            <a:pPr eaLnBrk="1" hangingPunct="1"/>
            <a:r>
              <a:rPr lang="en-US" sz="1000">
                <a:latin typeface="Arial" charset="0"/>
                <a:ea typeface="ＭＳ Ｐゴシック"/>
              </a:rPr>
              <a:t>Some of the nation’s finest colleges don’t play big-time athletics. Judge a college on its own merits, not on name recognition.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D7D453E-13C0-4370-9F92-B763FAFF4FC6}" type="slidenum">
              <a:rPr lang="en-US" smtClean="0">
                <a:ea typeface="ＭＳ Ｐゴシック"/>
                <a:cs typeface="ＭＳ Ｐゴシック"/>
              </a:rPr>
              <a:pPr/>
              <a:t>27</a:t>
            </a:fld>
            <a:endParaRPr lang="en-US" smtClean="0">
              <a:ea typeface="ＭＳ Ｐゴシック"/>
              <a:cs typeface="ＭＳ Ｐゴシック"/>
            </a:endParaRPr>
          </a:p>
        </p:txBody>
      </p:sp>
      <p:sp>
        <p:nvSpPr>
          <p:cNvPr id="37890" name="Rectangle 2"/>
          <p:cNvSpPr>
            <a:spLocks noGrp="1" noRot="1" noChangeAspect="1" noChangeArrowheads="1" noTextEdit="1"/>
          </p:cNvSpPr>
          <p:nvPr>
            <p:ph type="sldImg"/>
          </p:nvPr>
        </p:nvSpPr>
        <p:spPr>
          <a:xfrm>
            <a:off x="1144588" y="684213"/>
            <a:ext cx="4572000" cy="3429000"/>
          </a:xfrm>
          <a:ln/>
        </p:spPr>
      </p:sp>
      <p:sp>
        <p:nvSpPr>
          <p:cNvPr id="37891"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FALSE</a:t>
            </a:r>
          </a:p>
          <a:p>
            <a:pPr eaLnBrk="1" hangingPunct="1"/>
            <a:endParaRPr lang="en-US" sz="1000">
              <a:latin typeface="Arial" charset="0"/>
              <a:ea typeface="ＭＳ Ｐゴシック"/>
            </a:endParaRPr>
          </a:p>
          <a:p>
            <a:pPr eaLnBrk="1" hangingPunct="1"/>
            <a:r>
              <a:rPr lang="en-US" sz="1000">
                <a:latin typeface="Arial" charset="0"/>
                <a:ea typeface="ＭＳ Ｐゴシック"/>
              </a:rPr>
              <a:t>Families are not obligated to accept a low-interest loan if it is awarded to them. Even if you are awarded a loan, you can turn it down and try to find money elsewhere.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F1D51205-238A-44D5-9F5B-203BE29BB942}" type="slidenum">
              <a:rPr lang="en-US" smtClean="0">
                <a:ea typeface="ＭＳ Ｐゴシック"/>
                <a:cs typeface="ＭＳ Ｐゴシック"/>
              </a:rPr>
              <a:pPr/>
              <a:t>28</a:t>
            </a:fld>
            <a:endParaRPr lang="en-US" smtClean="0">
              <a:ea typeface="ＭＳ Ｐゴシック"/>
              <a:cs typeface="ＭＳ Ｐゴシック"/>
            </a:endParaRPr>
          </a:p>
        </p:txBody>
      </p:sp>
      <p:sp>
        <p:nvSpPr>
          <p:cNvPr id="39938" name="Rectangle 2"/>
          <p:cNvSpPr>
            <a:spLocks noGrp="1" noRot="1" noChangeAspect="1" noChangeArrowheads="1" noTextEdit="1"/>
          </p:cNvSpPr>
          <p:nvPr>
            <p:ph type="sldImg"/>
          </p:nvPr>
        </p:nvSpPr>
        <p:spPr>
          <a:xfrm>
            <a:off x="1144588" y="684213"/>
            <a:ext cx="4572000" cy="3429000"/>
          </a:xfrm>
          <a:ln/>
        </p:spPr>
      </p:sp>
      <p:sp>
        <p:nvSpPr>
          <p:cNvPr id="39939" name="Rectangle 3"/>
          <p:cNvSpPr>
            <a:spLocks noGrp="1" noChangeArrowheads="1"/>
          </p:cNvSpPr>
          <p:nvPr>
            <p:ph type="body" idx="1"/>
          </p:nvPr>
        </p:nvSpPr>
        <p:spPr>
          <a:xfrm>
            <a:off x="686421" y="4344025"/>
            <a:ext cx="5485158" cy="4116049"/>
          </a:xfrm>
          <a:noFill/>
          <a:ln/>
        </p:spPr>
        <p:txBody>
          <a:bodyPr/>
          <a:lstStyle/>
          <a:p>
            <a:pPr eaLnBrk="1" hangingPunct="1"/>
            <a:endParaRPr lang="en-US" sz="1000">
              <a:latin typeface="Arial" charset="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492A29E-D884-4D2B-8CFF-A90B17900880}" type="slidenum">
              <a:rPr lang="en-US" smtClean="0">
                <a:ea typeface="ＭＳ Ｐゴシック"/>
                <a:cs typeface="ＭＳ Ｐゴシック"/>
              </a:rPr>
              <a:pPr/>
              <a:t>29</a:t>
            </a:fld>
            <a:endParaRPr lang="en-US" smtClean="0">
              <a:ea typeface="ＭＳ Ｐゴシック"/>
              <a:cs typeface="ＭＳ Ｐゴシック"/>
            </a:endParaRPr>
          </a:p>
        </p:txBody>
      </p:sp>
      <p:sp>
        <p:nvSpPr>
          <p:cNvPr id="41986" name="Rectangle 2"/>
          <p:cNvSpPr>
            <a:spLocks noGrp="1" noRot="1" noChangeAspect="1" noChangeArrowheads="1" noTextEdit="1"/>
          </p:cNvSpPr>
          <p:nvPr>
            <p:ph type="sldImg"/>
          </p:nvPr>
        </p:nvSpPr>
        <p:spPr>
          <a:xfrm>
            <a:off x="1144588" y="684213"/>
            <a:ext cx="4572000" cy="3429000"/>
          </a:xfrm>
          <a:ln/>
        </p:spPr>
      </p:sp>
      <p:sp>
        <p:nvSpPr>
          <p:cNvPr id="41987" name="Rectangle 3"/>
          <p:cNvSpPr>
            <a:spLocks noGrp="1" noChangeArrowheads="1"/>
          </p:cNvSpPr>
          <p:nvPr>
            <p:ph type="body" idx="1"/>
          </p:nvPr>
        </p:nvSpPr>
        <p:spPr>
          <a:xfrm>
            <a:off x="686421" y="4344025"/>
            <a:ext cx="5485158" cy="4116049"/>
          </a:xfrm>
          <a:noFill/>
          <a:ln/>
        </p:spPr>
        <p:txBody>
          <a:bodyPr/>
          <a:lstStyle/>
          <a:p>
            <a:pPr eaLnBrk="1" hangingPunct="1"/>
            <a:endParaRPr lang="en-US" sz="1000">
              <a:latin typeface="Arial" charset="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3AFBB265-5DF9-492E-8A6B-D140E251C591}" type="slidenum">
              <a:rPr lang="en-US" smtClean="0">
                <a:ea typeface="ＭＳ Ｐゴシック"/>
                <a:cs typeface="ＭＳ Ｐゴシック"/>
              </a:rPr>
              <a:pPr/>
              <a:t>30</a:t>
            </a:fld>
            <a:endParaRPr lang="en-US" smtClean="0">
              <a:ea typeface="ＭＳ Ｐゴシック"/>
              <a:cs typeface="ＭＳ Ｐゴシック"/>
            </a:endParaRPr>
          </a:p>
        </p:txBody>
      </p:sp>
      <p:sp>
        <p:nvSpPr>
          <p:cNvPr id="44034" name="Rectangle 2"/>
          <p:cNvSpPr>
            <a:spLocks noGrp="1" noRot="1" noChangeAspect="1" noChangeArrowheads="1" noTextEdit="1"/>
          </p:cNvSpPr>
          <p:nvPr>
            <p:ph type="sldImg"/>
          </p:nvPr>
        </p:nvSpPr>
        <p:spPr>
          <a:xfrm>
            <a:off x="1144588" y="684213"/>
            <a:ext cx="4572000" cy="3429000"/>
          </a:xfrm>
          <a:ln/>
        </p:spPr>
      </p:sp>
      <p:sp>
        <p:nvSpPr>
          <p:cNvPr id="44035"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TRUE</a:t>
            </a:r>
          </a:p>
          <a:p>
            <a:pPr eaLnBrk="1" hangingPunct="1"/>
            <a:endParaRPr lang="en-US" sz="1000">
              <a:latin typeface="Arial" charset="0"/>
              <a:ea typeface="ＭＳ Ｐゴシック"/>
            </a:endParaRPr>
          </a:p>
          <a:p>
            <a:pPr eaLnBrk="1" hangingPunct="1"/>
            <a:r>
              <a:rPr lang="en-US" sz="1000">
                <a:latin typeface="Arial" charset="0"/>
                <a:ea typeface="ＭＳ Ｐゴシック"/>
              </a:rPr>
              <a:t>Many students find that none of the colleges to which they admitted “felt” right when they visited. If possible, visit before you apply and again after you have been admitted.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DFBBB660-F968-4F81-BB80-5F973B7FB8DF}" type="slidenum">
              <a:rPr lang="en-US" smtClean="0">
                <a:ea typeface="ＭＳ Ｐゴシック"/>
                <a:cs typeface="ＭＳ Ｐゴシック"/>
              </a:rPr>
              <a:pPr/>
              <a:t>31</a:t>
            </a:fld>
            <a:endParaRPr lang="en-US" smtClean="0">
              <a:ea typeface="ＭＳ Ｐゴシック"/>
              <a:cs typeface="ＭＳ Ｐゴシック"/>
            </a:endParaRPr>
          </a:p>
        </p:txBody>
      </p:sp>
      <p:sp>
        <p:nvSpPr>
          <p:cNvPr id="46082" name="Rectangle 2"/>
          <p:cNvSpPr>
            <a:spLocks noGrp="1" noRot="1" noChangeAspect="1" noChangeArrowheads="1" noTextEdit="1"/>
          </p:cNvSpPr>
          <p:nvPr>
            <p:ph type="sldImg"/>
          </p:nvPr>
        </p:nvSpPr>
        <p:spPr>
          <a:xfrm>
            <a:off x="1144588" y="684213"/>
            <a:ext cx="4572000" cy="3429000"/>
          </a:xfrm>
          <a:ln/>
        </p:spPr>
      </p:sp>
      <p:sp>
        <p:nvSpPr>
          <p:cNvPr id="46083"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FALSE</a:t>
            </a:r>
          </a:p>
          <a:p>
            <a:pPr eaLnBrk="1" hangingPunct="1"/>
            <a:endParaRPr lang="en-US" sz="1000">
              <a:latin typeface="Arial" charset="0"/>
              <a:ea typeface="ＭＳ Ｐゴシック"/>
            </a:endParaRPr>
          </a:p>
          <a:p>
            <a:pPr eaLnBrk="1" hangingPunct="1"/>
            <a:r>
              <a:rPr lang="en-US" sz="1000">
                <a:latin typeface="Arial" charset="0"/>
                <a:ea typeface="ＭＳ Ｐゴシック"/>
              </a:rPr>
              <a:t>Even if you earn a lot of money, you probably won’t last long if you don’t have interest in the industry. Think seriously about what your favorite subjects are and what you do in your spare time, and then pick a related major.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12F4E5D6-AC34-43F6-B346-59035883EB4A}" type="slidenum">
              <a:rPr lang="en-US" smtClean="0">
                <a:ea typeface="ＭＳ Ｐゴシック"/>
                <a:cs typeface="ＭＳ Ｐゴシック"/>
              </a:rPr>
              <a:pPr/>
              <a:t>18</a:t>
            </a:fld>
            <a:endParaRPr lang="en-US" smtClean="0">
              <a:ea typeface="ＭＳ Ｐゴシック"/>
              <a:cs typeface="ＭＳ Ｐゴシック"/>
            </a:endParaRPr>
          </a:p>
        </p:txBody>
      </p:sp>
      <p:sp>
        <p:nvSpPr>
          <p:cNvPr id="19458" name="Rectangle 2"/>
          <p:cNvSpPr>
            <a:spLocks noGrp="1" noRot="1" noChangeAspect="1" noChangeArrowheads="1" noTextEdit="1"/>
          </p:cNvSpPr>
          <p:nvPr>
            <p:ph type="sldImg"/>
          </p:nvPr>
        </p:nvSpPr>
        <p:spPr>
          <a:xfrm>
            <a:off x="1144588" y="684213"/>
            <a:ext cx="4572000" cy="3429000"/>
          </a:xfrm>
          <a:ln/>
        </p:spPr>
      </p:sp>
      <p:sp>
        <p:nvSpPr>
          <p:cNvPr id="19459"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TRUE</a:t>
            </a:r>
          </a:p>
          <a:p>
            <a:pPr eaLnBrk="1" hangingPunct="1"/>
            <a:endParaRPr lang="en-US" sz="1000">
              <a:latin typeface="Arial" charset="0"/>
              <a:ea typeface="ＭＳ Ｐゴシック"/>
            </a:endParaRPr>
          </a:p>
          <a:p>
            <a:pPr eaLnBrk="1" hangingPunct="1"/>
            <a:r>
              <a:rPr lang="en-US" sz="1000">
                <a:latin typeface="Arial" charset="0"/>
                <a:ea typeface="ＭＳ Ｐゴシック"/>
              </a:rPr>
              <a:t>Unfortunately, not all of these students have access to adult mentors who can guide them through the college preparation process.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0B0EE5A5-6EDF-44C7-8CF6-7AE8E5A29C81}" type="slidenum">
              <a:rPr lang="en-US" smtClean="0">
                <a:ea typeface="ＭＳ Ｐゴシック"/>
                <a:cs typeface="ＭＳ Ｐゴシック"/>
              </a:rPr>
              <a:pPr/>
              <a:t>19</a:t>
            </a:fld>
            <a:endParaRPr lang="en-US" smtClean="0">
              <a:ea typeface="ＭＳ Ｐゴシック"/>
              <a:cs typeface="ＭＳ Ｐゴシック"/>
            </a:endParaRPr>
          </a:p>
        </p:txBody>
      </p:sp>
      <p:sp>
        <p:nvSpPr>
          <p:cNvPr id="21506" name="Rectangle 2"/>
          <p:cNvSpPr>
            <a:spLocks noGrp="1" noRot="1" noChangeAspect="1" noChangeArrowheads="1" noTextEdit="1"/>
          </p:cNvSpPr>
          <p:nvPr>
            <p:ph type="sldImg"/>
          </p:nvPr>
        </p:nvSpPr>
        <p:spPr>
          <a:xfrm>
            <a:off x="1144588" y="684213"/>
            <a:ext cx="4572000" cy="3429000"/>
          </a:xfrm>
          <a:ln/>
        </p:spPr>
      </p:sp>
      <p:sp>
        <p:nvSpPr>
          <p:cNvPr id="21507"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TRUE</a:t>
            </a:r>
          </a:p>
          <a:p>
            <a:pPr eaLnBrk="1" hangingPunct="1"/>
            <a:endParaRPr lang="en-US" sz="1000">
              <a:latin typeface="Arial" charset="0"/>
              <a:ea typeface="ＭＳ Ｐゴシック"/>
            </a:endParaRPr>
          </a:p>
          <a:p>
            <a:pPr eaLnBrk="1" hangingPunct="1"/>
            <a:r>
              <a:rPr lang="en-US" sz="1000">
                <a:latin typeface="Arial" charset="0"/>
                <a:ea typeface="ＭＳ Ｐゴシック"/>
              </a:rPr>
              <a:t>You must take at least 3 years of math at the Algebra I level of higher to prepare for college.  If you take more advanced classes in high school, you may test out of basic college math.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48FE53F-CBB3-4C6D-9AF1-7810C6831614}" type="slidenum">
              <a:rPr lang="en-US" smtClean="0">
                <a:ea typeface="ＭＳ Ｐゴシック"/>
                <a:cs typeface="ＭＳ Ｐゴシック"/>
              </a:rPr>
              <a:pPr/>
              <a:t>20</a:t>
            </a:fld>
            <a:endParaRPr lang="en-US" smtClean="0">
              <a:ea typeface="ＭＳ Ｐゴシック"/>
              <a:cs typeface="ＭＳ Ｐゴシック"/>
            </a:endParaRPr>
          </a:p>
        </p:txBody>
      </p:sp>
      <p:sp>
        <p:nvSpPr>
          <p:cNvPr id="23554" name="Rectangle 2"/>
          <p:cNvSpPr>
            <a:spLocks noGrp="1" noRot="1" noChangeAspect="1" noChangeArrowheads="1" noTextEdit="1"/>
          </p:cNvSpPr>
          <p:nvPr>
            <p:ph type="sldImg"/>
          </p:nvPr>
        </p:nvSpPr>
        <p:spPr>
          <a:xfrm>
            <a:off x="1144588" y="684213"/>
            <a:ext cx="4572000" cy="3429000"/>
          </a:xfrm>
          <a:ln/>
        </p:spPr>
      </p:sp>
      <p:sp>
        <p:nvSpPr>
          <p:cNvPr id="23555"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FALSE</a:t>
            </a:r>
          </a:p>
          <a:p>
            <a:pPr eaLnBrk="1" hangingPunct="1"/>
            <a:endParaRPr lang="en-US" sz="1000">
              <a:latin typeface="Arial" charset="0"/>
              <a:ea typeface="ＭＳ Ｐゴシック"/>
            </a:endParaRPr>
          </a:p>
          <a:p>
            <a:pPr eaLnBrk="1" hangingPunct="1"/>
            <a:r>
              <a:rPr lang="en-US" sz="1000">
                <a:latin typeface="Arial" charset="0"/>
                <a:ea typeface="ＭＳ Ｐゴシック"/>
              </a:rPr>
              <a:t>While colleges consider out-of-class activities such as athletics, student government, and music when they review an application, they look at your academic performance first.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F6A6256D-2273-4F55-A100-F15BE7FEC654}" type="slidenum">
              <a:rPr lang="en-US" smtClean="0">
                <a:ea typeface="ＭＳ Ｐゴシック"/>
                <a:cs typeface="ＭＳ Ｐゴシック"/>
              </a:rPr>
              <a:pPr/>
              <a:t>21</a:t>
            </a:fld>
            <a:endParaRPr lang="en-US" smtClean="0">
              <a:ea typeface="ＭＳ Ｐゴシック"/>
              <a:cs typeface="ＭＳ Ｐゴシック"/>
            </a:endParaRPr>
          </a:p>
        </p:txBody>
      </p:sp>
      <p:sp>
        <p:nvSpPr>
          <p:cNvPr id="25602" name="Rectangle 2"/>
          <p:cNvSpPr>
            <a:spLocks noGrp="1" noRot="1" noChangeAspect="1" noChangeArrowheads="1" noTextEdit="1"/>
          </p:cNvSpPr>
          <p:nvPr>
            <p:ph type="sldImg"/>
          </p:nvPr>
        </p:nvSpPr>
        <p:spPr>
          <a:xfrm>
            <a:off x="1144588" y="684213"/>
            <a:ext cx="4572000" cy="3429000"/>
          </a:xfrm>
          <a:ln/>
        </p:spPr>
      </p:sp>
      <p:sp>
        <p:nvSpPr>
          <p:cNvPr id="25603"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TRUE</a:t>
            </a:r>
          </a:p>
          <a:p>
            <a:pPr eaLnBrk="1" hangingPunct="1"/>
            <a:endParaRPr lang="en-US" sz="1000">
              <a:latin typeface="Arial" charset="0"/>
              <a:ea typeface="ＭＳ Ｐゴシック"/>
            </a:endParaRPr>
          </a:p>
          <a:p>
            <a:pPr eaLnBrk="1" hangingPunct="1"/>
            <a:r>
              <a:rPr lang="en-US" sz="1000">
                <a:latin typeface="Arial" charset="0"/>
                <a:ea typeface="ＭＳ Ｐゴシック"/>
              </a:rPr>
              <a:t>While the SAT tests the skills you learned in math, writing, and reading, the ACT tests your knowledge of those subjects and more. The questions are not unlike questions that would appear on a college test.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6E6AF60-192C-482E-B65D-2AE65DA3CD25}" type="slidenum">
              <a:rPr lang="en-US" smtClean="0">
                <a:ea typeface="ＭＳ Ｐゴシック"/>
                <a:cs typeface="ＭＳ Ｐゴシック"/>
              </a:rPr>
              <a:pPr/>
              <a:t>22</a:t>
            </a:fld>
            <a:endParaRPr lang="en-US" smtClean="0">
              <a:ea typeface="ＭＳ Ｐゴシック"/>
              <a:cs typeface="ＭＳ Ｐゴシック"/>
            </a:endParaRPr>
          </a:p>
        </p:txBody>
      </p:sp>
      <p:sp>
        <p:nvSpPr>
          <p:cNvPr id="27650" name="Rectangle 2"/>
          <p:cNvSpPr>
            <a:spLocks noGrp="1" noRot="1" noChangeAspect="1" noChangeArrowheads="1" noTextEdit="1"/>
          </p:cNvSpPr>
          <p:nvPr>
            <p:ph type="sldImg"/>
          </p:nvPr>
        </p:nvSpPr>
        <p:spPr>
          <a:xfrm>
            <a:off x="1144588" y="684213"/>
            <a:ext cx="4572000" cy="3429000"/>
          </a:xfrm>
          <a:ln/>
        </p:spPr>
      </p:sp>
      <p:sp>
        <p:nvSpPr>
          <p:cNvPr id="27651"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FALSE</a:t>
            </a:r>
          </a:p>
          <a:p>
            <a:pPr eaLnBrk="1" hangingPunct="1"/>
            <a:endParaRPr lang="en-US" sz="1000">
              <a:latin typeface="Arial" charset="0"/>
              <a:ea typeface="ＭＳ Ｐゴシック"/>
            </a:endParaRPr>
          </a:p>
          <a:p>
            <a:pPr eaLnBrk="1" hangingPunct="1"/>
            <a:r>
              <a:rPr lang="en-US" sz="1000">
                <a:latin typeface="Arial" charset="0"/>
                <a:ea typeface="ＭＳ Ｐゴシック"/>
              </a:rPr>
              <a:t>This is true if “greater” diversity: simply means heaving greater number of African Americans, Hispanic American, Asian Americans, Native American and international students. Unfortunately, the size and nature of a large university often mean that there is little interaction among those various ethnic and racial groups.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121BC079-BBC3-46C1-8B26-23EFA11F4044}" type="slidenum">
              <a:rPr lang="en-US" smtClean="0">
                <a:ea typeface="ＭＳ Ｐゴシック"/>
                <a:cs typeface="ＭＳ Ｐゴシック"/>
              </a:rPr>
              <a:pPr/>
              <a:t>23</a:t>
            </a:fld>
            <a:endParaRPr lang="en-US" smtClean="0">
              <a:ea typeface="ＭＳ Ｐゴシック"/>
              <a:cs typeface="ＭＳ Ｐゴシック"/>
            </a:endParaRPr>
          </a:p>
        </p:txBody>
      </p:sp>
      <p:sp>
        <p:nvSpPr>
          <p:cNvPr id="29698" name="Rectangle 2"/>
          <p:cNvSpPr>
            <a:spLocks noGrp="1" noRot="1" noChangeAspect="1" noChangeArrowheads="1" noTextEdit="1"/>
          </p:cNvSpPr>
          <p:nvPr>
            <p:ph type="sldImg"/>
          </p:nvPr>
        </p:nvSpPr>
        <p:spPr>
          <a:xfrm>
            <a:off x="1144588" y="684213"/>
            <a:ext cx="4572000" cy="3429000"/>
          </a:xfrm>
          <a:ln/>
        </p:spPr>
      </p:sp>
      <p:sp>
        <p:nvSpPr>
          <p:cNvPr id="29699"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TRUE</a:t>
            </a:r>
          </a:p>
          <a:p>
            <a:pPr eaLnBrk="1" hangingPunct="1"/>
            <a:endParaRPr lang="en-US" sz="1000">
              <a:latin typeface="Arial" charset="0"/>
              <a:ea typeface="ＭＳ Ｐゴシック"/>
            </a:endParaRPr>
          </a:p>
          <a:p>
            <a:pPr eaLnBrk="1" hangingPunct="1"/>
            <a:r>
              <a:rPr lang="en-US" sz="1000">
                <a:latin typeface="Arial" charset="0"/>
                <a:ea typeface="ＭＳ Ｐゴシック"/>
              </a:rPr>
              <a:t>When you have even some success in advanced or accelerated courses, it indicates to a college that you can handle challenging courses, like those you will find in college.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B990319-5135-4A69-89D5-67F620284A03}" type="slidenum">
              <a:rPr lang="en-US" smtClean="0">
                <a:ea typeface="ＭＳ Ｐゴシック"/>
                <a:cs typeface="ＭＳ Ｐゴシック"/>
              </a:rPr>
              <a:pPr/>
              <a:t>24</a:t>
            </a:fld>
            <a:endParaRPr lang="en-US" smtClean="0">
              <a:ea typeface="ＭＳ Ｐゴシック"/>
              <a:cs typeface="ＭＳ Ｐゴシック"/>
            </a:endParaRPr>
          </a:p>
        </p:txBody>
      </p:sp>
      <p:sp>
        <p:nvSpPr>
          <p:cNvPr id="31746" name="Rectangle 2"/>
          <p:cNvSpPr>
            <a:spLocks noGrp="1" noRot="1" noChangeAspect="1" noChangeArrowheads="1" noTextEdit="1"/>
          </p:cNvSpPr>
          <p:nvPr>
            <p:ph type="sldImg"/>
          </p:nvPr>
        </p:nvSpPr>
        <p:spPr>
          <a:xfrm>
            <a:off x="1144588" y="684213"/>
            <a:ext cx="4572000" cy="3429000"/>
          </a:xfrm>
          <a:ln/>
        </p:spPr>
      </p:sp>
      <p:sp>
        <p:nvSpPr>
          <p:cNvPr id="31747"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TRUE</a:t>
            </a:r>
          </a:p>
          <a:p>
            <a:pPr eaLnBrk="1" hangingPunct="1"/>
            <a:endParaRPr lang="en-US" sz="1000">
              <a:latin typeface="Arial" charset="0"/>
              <a:ea typeface="ＭＳ Ｐゴシック"/>
            </a:endParaRPr>
          </a:p>
          <a:p>
            <a:pPr eaLnBrk="1" hangingPunct="1"/>
            <a:r>
              <a:rPr lang="en-US" sz="1000">
                <a:latin typeface="Arial" charset="0"/>
                <a:ea typeface="ＭＳ Ｐゴシック"/>
              </a:rPr>
              <a:t>All colleges require three or more years of social science classes. That said, you should try to take more social science classes in high school if you’re thinking about majoring in a related field.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F0FDDEE4-5495-4405-B49E-A5A3F90D3051}" type="slidenum">
              <a:rPr lang="en-US" smtClean="0">
                <a:ea typeface="ＭＳ Ｐゴシック"/>
                <a:cs typeface="ＭＳ Ｐゴシック"/>
              </a:rPr>
              <a:pPr/>
              <a:t>25</a:t>
            </a:fld>
            <a:endParaRPr lang="en-US" smtClean="0">
              <a:ea typeface="ＭＳ Ｐゴシック"/>
              <a:cs typeface="ＭＳ Ｐゴシック"/>
            </a:endParaRPr>
          </a:p>
        </p:txBody>
      </p:sp>
      <p:sp>
        <p:nvSpPr>
          <p:cNvPr id="33794" name="Rectangle 2"/>
          <p:cNvSpPr>
            <a:spLocks noGrp="1" noRot="1" noChangeAspect="1" noChangeArrowheads="1" noTextEdit="1"/>
          </p:cNvSpPr>
          <p:nvPr>
            <p:ph type="sldImg"/>
          </p:nvPr>
        </p:nvSpPr>
        <p:spPr>
          <a:xfrm>
            <a:off x="1144588" y="684213"/>
            <a:ext cx="4572000" cy="3429000"/>
          </a:xfrm>
          <a:ln/>
        </p:spPr>
      </p:sp>
      <p:sp>
        <p:nvSpPr>
          <p:cNvPr id="33795" name="Rectangle 3"/>
          <p:cNvSpPr>
            <a:spLocks noGrp="1" noChangeArrowheads="1"/>
          </p:cNvSpPr>
          <p:nvPr>
            <p:ph type="body" idx="1"/>
          </p:nvPr>
        </p:nvSpPr>
        <p:spPr>
          <a:xfrm>
            <a:off x="686421" y="4344025"/>
            <a:ext cx="5485158" cy="4116049"/>
          </a:xfrm>
          <a:noFill/>
          <a:ln/>
        </p:spPr>
        <p:txBody>
          <a:bodyPr/>
          <a:lstStyle/>
          <a:p>
            <a:pPr eaLnBrk="1" hangingPunct="1"/>
            <a:r>
              <a:rPr lang="en-US" sz="1000">
                <a:latin typeface="Arial" charset="0"/>
                <a:ea typeface="ＭＳ Ｐゴシック"/>
              </a:rPr>
              <a:t>TRUE</a:t>
            </a:r>
          </a:p>
          <a:p>
            <a:pPr eaLnBrk="1" hangingPunct="1"/>
            <a:endParaRPr lang="en-US" sz="1000">
              <a:latin typeface="Arial" charset="0"/>
              <a:ea typeface="ＭＳ Ｐゴシック"/>
            </a:endParaRPr>
          </a:p>
          <a:p>
            <a:pPr eaLnBrk="1" hangingPunct="1"/>
            <a:r>
              <a:rPr lang="en-US" sz="1000">
                <a:latin typeface="Arial" charset="0"/>
                <a:ea typeface="ＭＳ Ｐゴシック"/>
              </a:rPr>
              <a:t>College is your time to explore. In most cases, you can choose a major in your sophomore year and still complete your degree in four years.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71F4B06-1E5F-40BE-9426-76739B4FA97D}" type="datetimeFigureOut">
              <a:rPr lang="en-US" smtClean="0"/>
              <a:pPr/>
              <a:t>10/7/2013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AE3EE0D-426D-4F1D-9066-22D7047D79F3}"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F4B06-1E5F-40BE-9426-76739B4FA97D}"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3EE0D-426D-4F1D-9066-22D7047D79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F4B06-1E5F-40BE-9426-76739B4FA97D}"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3EE0D-426D-4F1D-9066-22D7047D79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1F4B06-1E5F-40BE-9426-76739B4FA97D}"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3EE0D-426D-4F1D-9066-22D7047D79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F4B06-1E5F-40BE-9426-76739B4FA97D}"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3EE0D-426D-4F1D-9066-22D7047D79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71F4B06-1E5F-40BE-9426-76739B4FA97D}"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3EE0D-426D-4F1D-9066-22D7047D79F3}"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1F4B06-1E5F-40BE-9426-76739B4FA97D}" type="datetimeFigureOut">
              <a:rPr lang="en-US" smtClean="0"/>
              <a:pPr/>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3EE0D-426D-4F1D-9066-22D7047D79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1F4B06-1E5F-40BE-9426-76739B4FA97D}" type="datetimeFigureOut">
              <a:rPr lang="en-US" smtClean="0"/>
              <a:pPr/>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3EE0D-426D-4F1D-9066-22D7047D79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F4B06-1E5F-40BE-9426-76739B4FA97D}" type="datetimeFigureOut">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3EE0D-426D-4F1D-9066-22D7047D79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71F4B06-1E5F-40BE-9426-76739B4FA97D}" type="datetimeFigureOut">
              <a:rPr lang="en-US" smtClean="0"/>
              <a:pPr/>
              <a:t>10/7/2013</a:t>
            </a:fld>
            <a:endParaRPr lang="en-US"/>
          </a:p>
        </p:txBody>
      </p:sp>
      <p:sp>
        <p:nvSpPr>
          <p:cNvPr id="7" name="Slide Number Placeholder 6"/>
          <p:cNvSpPr>
            <a:spLocks noGrp="1"/>
          </p:cNvSpPr>
          <p:nvPr>
            <p:ph type="sldNum" sz="quarter" idx="12"/>
          </p:nvPr>
        </p:nvSpPr>
        <p:spPr/>
        <p:txBody>
          <a:bodyPr/>
          <a:lstStyle/>
          <a:p>
            <a:fld id="{8AE3EE0D-426D-4F1D-9066-22D7047D79F3}"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F4B06-1E5F-40BE-9426-76739B4FA97D}" type="datetimeFigureOut">
              <a:rPr lang="en-US" smtClean="0"/>
              <a:pPr/>
              <a:t>10/7/2013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AE3EE0D-426D-4F1D-9066-22D7047D79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71F4B06-1E5F-40BE-9426-76739B4FA97D}" type="datetimeFigureOut">
              <a:rPr lang="en-US" smtClean="0"/>
              <a:pPr/>
              <a:t>10/7/2013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AE3EE0D-426D-4F1D-9066-22D7047D79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hedrick.10@osu.edu" TargetMode="External"/><Relationship Id="rId2" Type="http://schemas.openxmlformats.org/officeDocument/2006/relationships/hyperlink" Target="http://go.osu.edu/collegeready"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light.42@osu.edu" TargetMode="External"/><Relationship Id="rId4" Type="http://schemas.openxmlformats.org/officeDocument/2006/relationships/hyperlink" Target="mailto:dick.7@osu.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4740"/>
            <a:ext cx="3313355" cy="1667436"/>
          </a:xfrm>
        </p:spPr>
        <p:txBody>
          <a:bodyPr>
            <a:normAutofit fontScale="90000"/>
          </a:bodyPr>
          <a:lstStyle/>
          <a:p>
            <a:r>
              <a:rPr lang="en-US" b="1" dirty="0" smtClean="0">
                <a:solidFill>
                  <a:schemeClr val="bg1"/>
                </a:solidFill>
                <a:latin typeface="Bodoni MT Black" panose="02070A03080606020203" pitchFamily="18" charset="0"/>
              </a:rPr>
              <a:t>College Readiness for Rural Youth</a:t>
            </a:r>
            <a:endParaRPr lang="en-US" b="1" dirty="0">
              <a:solidFill>
                <a:schemeClr val="bg1"/>
              </a:solidFill>
              <a:latin typeface="Bodoni MT Black" panose="02070A03080606020203" pitchFamily="18" charset="0"/>
            </a:endParaRPr>
          </a:p>
        </p:txBody>
      </p:sp>
      <p:sp>
        <p:nvSpPr>
          <p:cNvPr id="3" name="Subtitle 2"/>
          <p:cNvSpPr>
            <a:spLocks noGrp="1"/>
          </p:cNvSpPr>
          <p:nvPr>
            <p:ph type="subTitle" idx="1"/>
          </p:nvPr>
        </p:nvSpPr>
        <p:spPr>
          <a:xfrm>
            <a:off x="4733365" y="4421080"/>
            <a:ext cx="3309803" cy="1598720"/>
          </a:xfrm>
        </p:spPr>
        <p:txBody>
          <a:bodyPr>
            <a:normAutofit fontScale="77500" lnSpcReduction="20000"/>
          </a:bodyPr>
          <a:lstStyle/>
          <a:p>
            <a:r>
              <a:rPr lang="en-US" b="1" dirty="0" smtClean="0"/>
              <a:t>Presenters:</a:t>
            </a:r>
          </a:p>
          <a:p>
            <a:endParaRPr lang="en-US" dirty="0"/>
          </a:p>
          <a:p>
            <a:r>
              <a:rPr lang="en-US" dirty="0" smtClean="0"/>
              <a:t>Jason Hedrick</a:t>
            </a:r>
          </a:p>
          <a:p>
            <a:endParaRPr lang="en-US" dirty="0" smtClean="0"/>
          </a:p>
          <a:p>
            <a:r>
              <a:rPr lang="en-US" dirty="0" smtClean="0"/>
              <a:t>Jeff Dick</a:t>
            </a:r>
          </a:p>
          <a:p>
            <a:endParaRPr lang="en-US" dirty="0" smtClean="0"/>
          </a:p>
          <a:p>
            <a:r>
              <a:rPr lang="en-US" dirty="0" smtClean="0"/>
              <a:t>Mark Light</a:t>
            </a:r>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667000"/>
            <a:ext cx="1524000" cy="152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80" y="2114550"/>
            <a:ext cx="4254667" cy="2628900"/>
          </a:xfrm>
          <a:prstGeom prst="rect">
            <a:avLst/>
          </a:prstGeom>
        </p:spPr>
      </p:pic>
    </p:spTree>
    <p:extLst>
      <p:ext uri="{BB962C8B-B14F-4D97-AF65-F5344CB8AC3E}">
        <p14:creationId xmlns:p14="http://schemas.microsoft.com/office/powerpoint/2010/main" val="356750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286000"/>
            <a:ext cx="3313355" cy="3505200"/>
          </a:xfrm>
          <a:solidFill>
            <a:schemeClr val="bg1">
              <a:lumMod val="85000"/>
            </a:schemeClr>
          </a:solidFill>
        </p:spPr>
        <p:txBody>
          <a:bodyPr>
            <a:noAutofit/>
          </a:bodyPr>
          <a:lstStyle/>
          <a:p>
            <a:pPr marL="342900" lvl="0" indent="-342900" fontAlgn="base">
              <a:spcBef>
                <a:spcPct val="20000"/>
              </a:spcBef>
              <a:spcAft>
                <a:spcPct val="0"/>
              </a:spcAft>
              <a:defRPr/>
            </a:pPr>
            <a:r>
              <a:rPr lang="en-US" sz="2000" b="1" kern="0" dirty="0">
                <a:solidFill>
                  <a:srgbClr val="000000"/>
                </a:solidFill>
                <a:latin typeface="Arial"/>
                <a:ea typeface="ＭＳ Ｐゴシック" pitchFamily="-109" charset="-128"/>
                <a:cs typeface="+mn-cs"/>
              </a:rPr>
              <a:t>Boise State </a:t>
            </a:r>
            <a:r>
              <a:rPr lang="en-US" sz="2000" b="1" kern="0" dirty="0" smtClean="0">
                <a:solidFill>
                  <a:srgbClr val="000000"/>
                </a:solidFill>
                <a:latin typeface="Arial"/>
                <a:ea typeface="ＭＳ Ｐゴシック" pitchFamily="-109" charset="-128"/>
                <a:cs typeface="+mn-cs"/>
              </a:rPr>
              <a:t>University</a:t>
            </a:r>
            <a:r>
              <a:rPr lang="en-US" sz="2000" b="1" kern="0" dirty="0">
                <a:solidFill>
                  <a:srgbClr val="000000"/>
                </a:solidFill>
                <a:latin typeface="Arial"/>
                <a:ea typeface="ＭＳ Ｐゴシック" pitchFamily="-109" charset="-128"/>
                <a:cs typeface="+mn-cs"/>
              </a:rPr>
              <a:t/>
            </a:r>
            <a:br>
              <a:rPr lang="en-US" sz="2000" b="1" kern="0" dirty="0">
                <a:solidFill>
                  <a:srgbClr val="000000"/>
                </a:solidFill>
                <a:latin typeface="Arial"/>
                <a:ea typeface="ＭＳ Ｐゴシック" pitchFamily="-109" charset="-128"/>
                <a:cs typeface="+mn-cs"/>
              </a:rPr>
            </a:br>
            <a:r>
              <a:rPr lang="en-US" sz="2000" b="1" kern="0" dirty="0" smtClean="0">
                <a:solidFill>
                  <a:srgbClr val="000000"/>
                </a:solidFill>
                <a:latin typeface="Arial"/>
                <a:ea typeface="ＭＳ Ｐゴシック" pitchFamily="-109" charset="-128"/>
                <a:cs typeface="+mn-cs"/>
              </a:rPr>
              <a:t/>
            </a:r>
            <a:br>
              <a:rPr lang="en-US" sz="2000" b="1" kern="0" dirty="0" smtClean="0">
                <a:solidFill>
                  <a:srgbClr val="000000"/>
                </a:solidFill>
                <a:latin typeface="Arial"/>
                <a:ea typeface="ＭＳ Ｐゴシック" pitchFamily="-109" charset="-128"/>
                <a:cs typeface="+mn-cs"/>
              </a:rPr>
            </a:br>
            <a:r>
              <a:rPr lang="en-US" sz="2000" b="1" kern="0" dirty="0" smtClean="0">
                <a:solidFill>
                  <a:srgbClr val="000000"/>
                </a:solidFill>
                <a:latin typeface="Arial"/>
                <a:ea typeface="ＭＳ Ｐゴシック" pitchFamily="-109" charset="-128"/>
                <a:cs typeface="+mn-cs"/>
              </a:rPr>
              <a:t>The Broncos</a:t>
            </a:r>
            <a:br>
              <a:rPr lang="en-US" sz="2000" b="1" kern="0" dirty="0" smtClean="0">
                <a:solidFill>
                  <a:srgbClr val="000000"/>
                </a:solidFill>
                <a:latin typeface="Arial"/>
                <a:ea typeface="ＭＳ Ｐゴシック" pitchFamily="-109" charset="-128"/>
                <a:cs typeface="+mn-cs"/>
              </a:rPr>
            </a:br>
            <a:r>
              <a:rPr lang="en-US" sz="2000" b="1" kern="0" dirty="0">
                <a:solidFill>
                  <a:srgbClr val="000000"/>
                </a:solidFill>
                <a:latin typeface="Arial"/>
                <a:ea typeface="ＭＳ Ｐゴシック" pitchFamily="-109" charset="-128"/>
                <a:cs typeface="+mn-cs"/>
              </a:rPr>
              <a:t/>
            </a:r>
            <a:br>
              <a:rPr lang="en-US" sz="2000" b="1" kern="0" dirty="0">
                <a:solidFill>
                  <a:srgbClr val="000000"/>
                </a:solidFill>
                <a:latin typeface="Arial"/>
                <a:ea typeface="ＭＳ Ｐゴシック" pitchFamily="-109" charset="-128"/>
                <a:cs typeface="+mn-cs"/>
              </a:rPr>
            </a:br>
            <a:r>
              <a:rPr lang="en-US" sz="2000" b="1" kern="0" dirty="0">
                <a:solidFill>
                  <a:srgbClr val="000000"/>
                </a:solidFill>
                <a:latin typeface="Arial"/>
                <a:ea typeface="ＭＳ Ｐゴシック" pitchFamily="-109" charset="-128"/>
                <a:cs typeface="+mn-cs"/>
              </a:rPr>
              <a:t>Boise, </a:t>
            </a:r>
            <a:r>
              <a:rPr lang="en-US" sz="2000" b="1" kern="0" dirty="0" smtClean="0">
                <a:solidFill>
                  <a:srgbClr val="000000"/>
                </a:solidFill>
                <a:latin typeface="Arial"/>
                <a:ea typeface="ＭＳ Ｐゴシック" pitchFamily="-109" charset="-128"/>
                <a:cs typeface="+mn-cs"/>
              </a:rPr>
              <a:t>Idaho</a:t>
            </a:r>
            <a:br>
              <a:rPr lang="en-US" sz="2000" b="1" kern="0" dirty="0" smtClean="0">
                <a:solidFill>
                  <a:srgbClr val="000000"/>
                </a:solidFill>
                <a:latin typeface="Arial"/>
                <a:ea typeface="ＭＳ Ｐゴシック" pitchFamily="-109" charset="-128"/>
                <a:cs typeface="+mn-cs"/>
              </a:rPr>
            </a:br>
            <a:r>
              <a:rPr lang="en-US" sz="2000" b="1" kern="0" dirty="0">
                <a:solidFill>
                  <a:srgbClr val="000000"/>
                </a:solidFill>
                <a:latin typeface="Arial"/>
                <a:ea typeface="ＭＳ Ｐゴシック" pitchFamily="-109" charset="-128"/>
                <a:cs typeface="+mn-cs"/>
              </a:rPr>
              <a:t/>
            </a:r>
            <a:br>
              <a:rPr lang="en-US" sz="2000" b="1" kern="0" dirty="0">
                <a:solidFill>
                  <a:srgbClr val="000000"/>
                </a:solidFill>
                <a:latin typeface="Arial"/>
                <a:ea typeface="ＭＳ Ｐゴシック" pitchFamily="-109" charset="-128"/>
                <a:cs typeface="+mn-cs"/>
              </a:rPr>
            </a:br>
            <a:r>
              <a:rPr lang="en-US" sz="2000" b="1" kern="0" dirty="0">
                <a:solidFill>
                  <a:srgbClr val="000000"/>
                </a:solidFill>
                <a:latin typeface="Arial"/>
                <a:ea typeface="ＭＳ Ｐゴシック" pitchFamily="-109" charset="-128"/>
                <a:cs typeface="+mn-cs"/>
              </a:rPr>
              <a:t>Fall </a:t>
            </a:r>
            <a:r>
              <a:rPr lang="en-US" sz="2000" b="1" kern="0" dirty="0" smtClean="0">
                <a:solidFill>
                  <a:srgbClr val="000000"/>
                </a:solidFill>
                <a:latin typeface="Arial"/>
                <a:ea typeface="ＭＳ Ｐゴシック" pitchFamily="-109" charset="-128"/>
                <a:cs typeface="+mn-cs"/>
              </a:rPr>
              <a:t>Students-</a:t>
            </a:r>
            <a:br>
              <a:rPr lang="en-US" sz="2000" b="1" kern="0" dirty="0" smtClean="0">
                <a:solidFill>
                  <a:srgbClr val="000000"/>
                </a:solidFill>
                <a:latin typeface="Arial"/>
                <a:ea typeface="ＭＳ Ｐゴシック" pitchFamily="-109" charset="-128"/>
                <a:cs typeface="+mn-cs"/>
              </a:rPr>
            </a:br>
            <a:r>
              <a:rPr lang="en-US" sz="2000" b="1" kern="0" dirty="0" smtClean="0">
                <a:solidFill>
                  <a:srgbClr val="000000"/>
                </a:solidFill>
                <a:latin typeface="Arial"/>
                <a:ea typeface="ＭＳ Ｐゴシック" pitchFamily="-109" charset="-128"/>
              </a:rPr>
              <a:t>Entering </a:t>
            </a:r>
            <a:r>
              <a:rPr lang="en-US" sz="2000" b="1" kern="0" dirty="0">
                <a:solidFill>
                  <a:srgbClr val="000000"/>
                </a:solidFill>
                <a:latin typeface="Arial"/>
                <a:ea typeface="ＭＳ Ｐゴシック" pitchFamily="-109" charset="-128"/>
              </a:rPr>
              <a:t>Class-2,214 </a:t>
            </a:r>
            <a:br>
              <a:rPr lang="en-US" sz="2000" b="1" kern="0" dirty="0">
                <a:solidFill>
                  <a:srgbClr val="000000"/>
                </a:solidFill>
                <a:latin typeface="Arial"/>
                <a:ea typeface="ＭＳ Ｐゴシック" pitchFamily="-109" charset="-128"/>
              </a:rPr>
            </a:br>
            <a:r>
              <a:rPr lang="en-US" sz="2000" b="1" kern="0" dirty="0">
                <a:solidFill>
                  <a:srgbClr val="000000"/>
                </a:solidFill>
                <a:latin typeface="Arial"/>
                <a:ea typeface="ＭＳ Ｐゴシック" pitchFamily="-109" charset="-128"/>
              </a:rPr>
              <a:t>HS GPA- 3.35 </a:t>
            </a:r>
            <a:br>
              <a:rPr lang="en-US" sz="2000" b="1" kern="0" dirty="0">
                <a:solidFill>
                  <a:srgbClr val="000000"/>
                </a:solidFill>
                <a:latin typeface="Arial"/>
                <a:ea typeface="ＭＳ Ｐゴシック" pitchFamily="-109" charset="-128"/>
              </a:rPr>
            </a:br>
            <a:r>
              <a:rPr lang="en-US" sz="2000" b="1" kern="0" dirty="0">
                <a:solidFill>
                  <a:srgbClr val="000000"/>
                </a:solidFill>
                <a:latin typeface="Arial"/>
                <a:ea typeface="ＭＳ Ｐゴシック" pitchFamily="-109" charset="-128"/>
              </a:rPr>
              <a:t>ACT-  22</a:t>
            </a:r>
          </a:p>
        </p:txBody>
      </p:sp>
      <p:pic>
        <p:nvPicPr>
          <p:cNvPr id="4" name="Picture 2"/>
          <p:cNvPicPr>
            <a:picLocks noChangeAspect="1"/>
          </p:cNvPicPr>
          <p:nvPr/>
        </p:nvPicPr>
        <p:blipFill>
          <a:blip r:embed="rId2" cstate="print"/>
          <a:srcRect/>
          <a:stretch>
            <a:fillRect/>
          </a:stretch>
        </p:blipFill>
        <p:spPr bwMode="auto">
          <a:xfrm>
            <a:off x="381000" y="228598"/>
            <a:ext cx="3505200" cy="6496635"/>
          </a:xfrm>
          <a:prstGeom prst="rect">
            <a:avLst/>
          </a:prstGeom>
          <a:noFill/>
          <a:ln w="9525">
            <a:noFill/>
            <a:miter lim="800000"/>
            <a:headEnd/>
            <a:tailEnd/>
          </a:ln>
        </p:spPr>
      </p:pic>
    </p:spTree>
    <p:extLst>
      <p:ext uri="{BB962C8B-B14F-4D97-AF65-F5344CB8AC3E}">
        <p14:creationId xmlns:p14="http://schemas.microsoft.com/office/powerpoint/2010/main" val="404417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1">
              <a:lumMod val="85000"/>
            </a:schemeClr>
          </a:solidFill>
        </p:spPr>
        <p:txBody>
          <a:bodyPr/>
          <a:lstStyle/>
          <a:p>
            <a:r>
              <a:rPr lang="en-US" b="1" dirty="0">
                <a:solidFill>
                  <a:schemeClr val="bg2">
                    <a:lumMod val="50000"/>
                  </a:schemeClr>
                </a:solidFill>
              </a:rPr>
              <a:t>Will </a:t>
            </a:r>
            <a:r>
              <a:rPr lang="en-US" b="1" dirty="0" smtClean="0">
                <a:solidFill>
                  <a:schemeClr val="bg2">
                    <a:lumMod val="50000"/>
                  </a:schemeClr>
                </a:solidFill>
              </a:rPr>
              <a:t>this </a:t>
            </a:r>
            <a:r>
              <a:rPr lang="en-US" b="1" dirty="0">
                <a:solidFill>
                  <a:schemeClr val="bg2">
                    <a:lumMod val="50000"/>
                  </a:schemeClr>
                </a:solidFill>
              </a:rPr>
              <a:t>College </a:t>
            </a:r>
            <a:r>
              <a:rPr lang="en-US" b="1" dirty="0" smtClean="0">
                <a:solidFill>
                  <a:schemeClr val="bg2">
                    <a:lumMod val="50000"/>
                  </a:schemeClr>
                </a:solidFill>
              </a:rPr>
              <a:t>Mascot </a:t>
            </a:r>
            <a:r>
              <a:rPr lang="en-US" b="1" dirty="0">
                <a:solidFill>
                  <a:schemeClr val="bg2">
                    <a:lumMod val="50000"/>
                  </a:schemeClr>
                </a:solidFill>
              </a:rPr>
              <a:t>let you in?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6175" y="1525731"/>
            <a:ext cx="3090863" cy="38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399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33365" y="2667000"/>
            <a:ext cx="3309803" cy="3014709"/>
          </a:xfrm>
          <a:solidFill>
            <a:schemeClr val="bg1">
              <a:lumMod val="85000"/>
            </a:schemeClr>
          </a:solidFill>
        </p:spPr>
        <p:txBody>
          <a:bodyPr>
            <a:normAutofit/>
          </a:bodyPr>
          <a:lstStyle/>
          <a:p>
            <a:r>
              <a:rPr lang="en-US" dirty="0">
                <a:ea typeface="ＭＳ Ｐゴシック"/>
              </a:rPr>
              <a:t>University of Kentucky</a:t>
            </a:r>
          </a:p>
          <a:p>
            <a:r>
              <a:rPr lang="en-US" dirty="0">
                <a:ea typeface="ＭＳ Ｐゴシック"/>
              </a:rPr>
              <a:t>Wildcats</a:t>
            </a:r>
          </a:p>
          <a:p>
            <a:r>
              <a:rPr lang="en-US" dirty="0">
                <a:ea typeface="ＭＳ Ｐゴシック"/>
              </a:rPr>
              <a:t>Lexington, Kentucky</a:t>
            </a:r>
          </a:p>
          <a:p>
            <a:r>
              <a:rPr lang="en-US" sz="2400" dirty="0">
                <a:ea typeface="ＭＳ Ｐゴシック"/>
              </a:rPr>
              <a:t>Fall Students-	</a:t>
            </a:r>
          </a:p>
          <a:p>
            <a:pPr lvl="1"/>
            <a:r>
              <a:rPr lang="en-US" sz="2000" dirty="0">
                <a:ea typeface="ＭＳ Ｐゴシック"/>
              </a:rPr>
              <a:t>Entering Class- 4,328</a:t>
            </a:r>
          </a:p>
          <a:p>
            <a:pPr lvl="1"/>
            <a:r>
              <a:rPr lang="en-US" sz="2000" dirty="0">
                <a:ea typeface="ＭＳ Ｐゴシック"/>
              </a:rPr>
              <a:t>HS GPA- 3.46</a:t>
            </a:r>
          </a:p>
          <a:p>
            <a:pPr lvl="1"/>
            <a:r>
              <a:rPr lang="en-US" sz="2000" dirty="0">
                <a:ea typeface="ＭＳ Ｐゴシック"/>
              </a:rPr>
              <a:t>ACT- 22-28</a:t>
            </a:r>
          </a:p>
          <a:p>
            <a:pPr lvl="1"/>
            <a:r>
              <a:rPr lang="en-US" sz="2000" dirty="0">
                <a:ea typeface="ＭＳ Ｐゴシック"/>
              </a:rPr>
              <a:t>SAT- 990-1250</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3090863"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405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1">
              <a:lumMod val="85000"/>
            </a:schemeClr>
          </a:solidFill>
        </p:spPr>
        <p:txBody>
          <a:bodyPr/>
          <a:lstStyle/>
          <a:p>
            <a:r>
              <a:rPr lang="en-US" b="1" dirty="0">
                <a:solidFill>
                  <a:schemeClr val="bg2">
                    <a:lumMod val="50000"/>
                  </a:schemeClr>
                </a:solidFill>
              </a:rPr>
              <a:t>Will </a:t>
            </a:r>
            <a:r>
              <a:rPr lang="en-US" b="1" dirty="0" smtClean="0">
                <a:solidFill>
                  <a:schemeClr val="bg2">
                    <a:lumMod val="50000"/>
                  </a:schemeClr>
                </a:solidFill>
              </a:rPr>
              <a:t>this </a:t>
            </a:r>
            <a:r>
              <a:rPr lang="en-US" b="1" dirty="0">
                <a:solidFill>
                  <a:schemeClr val="bg2">
                    <a:lumMod val="50000"/>
                  </a:schemeClr>
                </a:solidFill>
              </a:rPr>
              <a:t>College </a:t>
            </a:r>
            <a:r>
              <a:rPr lang="en-US" b="1" dirty="0" smtClean="0">
                <a:solidFill>
                  <a:schemeClr val="bg2">
                    <a:lumMod val="50000"/>
                  </a:schemeClr>
                </a:solidFill>
              </a:rPr>
              <a:t>Mascot </a:t>
            </a:r>
            <a:r>
              <a:rPr lang="en-US" b="1" dirty="0">
                <a:solidFill>
                  <a:schemeClr val="bg2">
                    <a:lumMod val="50000"/>
                  </a:schemeClr>
                </a:solidFill>
              </a:rPr>
              <a:t>let you in?</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6175" y="2599507"/>
            <a:ext cx="3090863" cy="166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828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33365" y="2667000"/>
            <a:ext cx="3309803" cy="3014709"/>
          </a:xfrm>
          <a:solidFill>
            <a:schemeClr val="bg1">
              <a:lumMod val="85000"/>
            </a:schemeClr>
          </a:solidFill>
        </p:spPr>
        <p:txBody>
          <a:bodyPr>
            <a:normAutofit/>
          </a:bodyPr>
          <a:lstStyle/>
          <a:p>
            <a:pPr>
              <a:defRPr/>
            </a:pPr>
            <a:r>
              <a:rPr lang="en-US" dirty="0"/>
              <a:t>The Ohio State University</a:t>
            </a:r>
          </a:p>
          <a:p>
            <a:pPr>
              <a:defRPr/>
            </a:pPr>
            <a:r>
              <a:rPr lang="en-US" dirty="0"/>
              <a:t>Buckeyes</a:t>
            </a:r>
          </a:p>
          <a:p>
            <a:pPr>
              <a:defRPr/>
            </a:pPr>
            <a:r>
              <a:rPr lang="en-US" dirty="0"/>
              <a:t>Columbus, Ohio</a:t>
            </a:r>
          </a:p>
          <a:p>
            <a:pPr>
              <a:defRPr/>
            </a:pPr>
            <a:r>
              <a:rPr lang="en-US" sz="2400" dirty="0"/>
              <a:t>Fall Students-	</a:t>
            </a:r>
          </a:p>
          <a:p>
            <a:pPr lvl="1">
              <a:defRPr/>
            </a:pPr>
            <a:r>
              <a:rPr lang="en-US" sz="2000" dirty="0"/>
              <a:t>Entering Class- 6,549</a:t>
            </a:r>
          </a:p>
          <a:p>
            <a:pPr lvl="1">
              <a:defRPr/>
            </a:pPr>
            <a:r>
              <a:rPr lang="en-US" sz="2000" dirty="0"/>
              <a:t>HS GPA- 3.1</a:t>
            </a:r>
          </a:p>
          <a:p>
            <a:pPr lvl="1">
              <a:defRPr/>
            </a:pPr>
            <a:r>
              <a:rPr lang="en-US" sz="2000" dirty="0"/>
              <a:t>ACT- 28</a:t>
            </a:r>
          </a:p>
          <a:p>
            <a:pPr lvl="1">
              <a:defRPr/>
            </a:pPr>
            <a:r>
              <a:rPr lang="en-US" sz="2000" dirty="0"/>
              <a:t>SAT- 1235</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309086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28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1">
              <a:lumMod val="85000"/>
            </a:schemeClr>
          </a:solidFill>
        </p:spPr>
        <p:txBody>
          <a:bodyPr/>
          <a:lstStyle/>
          <a:p>
            <a:r>
              <a:rPr lang="en-US" b="1" dirty="0">
                <a:solidFill>
                  <a:schemeClr val="bg2">
                    <a:lumMod val="50000"/>
                  </a:schemeClr>
                </a:solidFill>
              </a:rPr>
              <a:t>Will </a:t>
            </a:r>
            <a:r>
              <a:rPr lang="en-US" b="1" dirty="0" smtClean="0">
                <a:solidFill>
                  <a:schemeClr val="bg2">
                    <a:lumMod val="50000"/>
                  </a:schemeClr>
                </a:solidFill>
              </a:rPr>
              <a:t>this </a:t>
            </a:r>
            <a:r>
              <a:rPr lang="en-US" b="1" dirty="0">
                <a:solidFill>
                  <a:schemeClr val="bg2">
                    <a:lumMod val="50000"/>
                  </a:schemeClr>
                </a:solidFill>
              </a:rPr>
              <a:t>College </a:t>
            </a:r>
            <a:r>
              <a:rPr lang="en-US" b="1" dirty="0" smtClean="0">
                <a:solidFill>
                  <a:schemeClr val="bg2">
                    <a:lumMod val="50000"/>
                  </a:schemeClr>
                </a:solidFill>
              </a:rPr>
              <a:t>Mascot </a:t>
            </a:r>
            <a:r>
              <a:rPr lang="en-US" b="1" dirty="0">
                <a:solidFill>
                  <a:schemeClr val="bg2">
                    <a:lumMod val="50000"/>
                  </a:schemeClr>
                </a:solidFill>
              </a:rPr>
              <a:t>let you in?</a:t>
            </a:r>
          </a:p>
        </p:txBody>
      </p:sp>
      <p:pic>
        <p:nvPicPr>
          <p:cNvPr id="5" name="Content Placeholder 4"/>
          <p:cNvPicPr>
            <a:picLocks noGrp="1" noChangeAspect="1"/>
          </p:cNvPicPr>
          <p:nvPr>
            <p:ph idx="1"/>
          </p:nvPr>
        </p:nvPicPr>
        <p:blipFill>
          <a:blip r:embed="rId2" cstate="print"/>
          <a:srcRect/>
          <a:stretch>
            <a:fillRect/>
          </a:stretch>
        </p:blipFill>
        <p:spPr>
          <a:xfrm>
            <a:off x="1146175" y="1114028"/>
            <a:ext cx="3090863" cy="4636294"/>
          </a:xfrm>
        </p:spPr>
      </p:pic>
    </p:spTree>
    <p:extLst>
      <p:ext uri="{BB962C8B-B14F-4D97-AF65-F5344CB8AC3E}">
        <p14:creationId xmlns:p14="http://schemas.microsoft.com/office/powerpoint/2010/main" val="3492148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33365" y="2667000"/>
            <a:ext cx="3309803" cy="3014709"/>
          </a:xfrm>
          <a:solidFill>
            <a:schemeClr val="bg1">
              <a:lumMod val="85000"/>
            </a:schemeClr>
          </a:solidFill>
        </p:spPr>
        <p:txBody>
          <a:bodyPr>
            <a:normAutofit lnSpcReduction="10000"/>
          </a:bodyPr>
          <a:lstStyle/>
          <a:p>
            <a:pPr>
              <a:defRPr/>
            </a:pPr>
            <a:r>
              <a:rPr lang="en-US" b="1" dirty="0">
                <a:solidFill>
                  <a:schemeClr val="tx1"/>
                </a:solidFill>
              </a:rPr>
              <a:t>West Virginia </a:t>
            </a:r>
            <a:r>
              <a:rPr lang="en-US" b="1" dirty="0" smtClean="0">
                <a:solidFill>
                  <a:schemeClr val="tx1"/>
                </a:solidFill>
              </a:rPr>
              <a:t>University</a:t>
            </a:r>
          </a:p>
          <a:p>
            <a:pPr>
              <a:defRPr/>
            </a:pPr>
            <a:endParaRPr lang="en-US" b="1" dirty="0">
              <a:solidFill>
                <a:schemeClr val="tx1"/>
              </a:solidFill>
            </a:endParaRPr>
          </a:p>
          <a:p>
            <a:pPr>
              <a:defRPr/>
            </a:pPr>
            <a:r>
              <a:rPr lang="en-US" b="1" dirty="0" smtClean="0">
                <a:solidFill>
                  <a:schemeClr val="tx1"/>
                </a:solidFill>
              </a:rPr>
              <a:t>The Mountaineers</a:t>
            </a:r>
          </a:p>
          <a:p>
            <a:pPr>
              <a:defRPr/>
            </a:pPr>
            <a:endParaRPr lang="en-US" b="1" dirty="0" smtClean="0">
              <a:solidFill>
                <a:schemeClr val="tx1"/>
              </a:solidFill>
            </a:endParaRPr>
          </a:p>
          <a:p>
            <a:pPr>
              <a:defRPr/>
            </a:pPr>
            <a:r>
              <a:rPr lang="en-US" b="1" dirty="0" smtClean="0">
                <a:solidFill>
                  <a:schemeClr val="tx1"/>
                </a:solidFill>
              </a:rPr>
              <a:t>Morgantown</a:t>
            </a:r>
            <a:r>
              <a:rPr lang="en-US" b="1" dirty="0">
                <a:solidFill>
                  <a:schemeClr val="tx1"/>
                </a:solidFill>
              </a:rPr>
              <a:t>, West Virginia</a:t>
            </a:r>
          </a:p>
          <a:p>
            <a:pPr>
              <a:defRPr/>
            </a:pPr>
            <a:r>
              <a:rPr lang="en-US" sz="2000" b="1" dirty="0">
                <a:solidFill>
                  <a:schemeClr val="tx1"/>
                </a:solidFill>
              </a:rPr>
              <a:t>Fall Students-</a:t>
            </a:r>
            <a:r>
              <a:rPr lang="en-US" sz="2400" b="1" dirty="0">
                <a:solidFill>
                  <a:schemeClr val="tx1"/>
                </a:solidFill>
              </a:rPr>
              <a:t>	</a:t>
            </a:r>
          </a:p>
          <a:p>
            <a:pPr lvl="1">
              <a:defRPr/>
            </a:pPr>
            <a:r>
              <a:rPr lang="en-US" sz="2000" b="1" dirty="0">
                <a:solidFill>
                  <a:schemeClr val="tx1"/>
                </a:solidFill>
              </a:rPr>
              <a:t>Entering Class- 5,011</a:t>
            </a:r>
          </a:p>
          <a:p>
            <a:pPr lvl="1">
              <a:defRPr/>
            </a:pPr>
            <a:r>
              <a:rPr lang="en-US" sz="2000" b="1" dirty="0">
                <a:solidFill>
                  <a:schemeClr val="tx1"/>
                </a:solidFill>
              </a:rPr>
              <a:t>HS GPA- 3.32</a:t>
            </a:r>
          </a:p>
          <a:p>
            <a:pPr lvl="1">
              <a:defRPr/>
            </a:pPr>
            <a:r>
              <a:rPr lang="en-US" sz="2000" b="1" dirty="0">
                <a:solidFill>
                  <a:schemeClr val="tx1"/>
                </a:solidFill>
              </a:rPr>
              <a:t>ACT- 21-26</a:t>
            </a:r>
          </a:p>
          <a:p>
            <a:endParaRPr lang="en-US" dirty="0"/>
          </a:p>
        </p:txBody>
      </p:sp>
      <p:pic>
        <p:nvPicPr>
          <p:cNvPr id="4" name="Content Placeholder 4"/>
          <p:cNvPicPr>
            <a:picLocks noChangeAspect="1"/>
          </p:cNvPicPr>
          <p:nvPr/>
        </p:nvPicPr>
        <p:blipFill>
          <a:blip r:embed="rId2" cstate="print"/>
          <a:srcRect/>
          <a:stretch>
            <a:fillRect/>
          </a:stretch>
        </p:blipFill>
        <p:spPr>
          <a:xfrm>
            <a:off x="500161" y="533400"/>
            <a:ext cx="3703638" cy="5555456"/>
          </a:xfrm>
          <a:prstGeom prst="rect">
            <a:avLst/>
          </a:prstGeom>
        </p:spPr>
      </p:pic>
    </p:spTree>
    <p:extLst>
      <p:ext uri="{BB962C8B-B14F-4D97-AF65-F5344CB8AC3E}">
        <p14:creationId xmlns:p14="http://schemas.microsoft.com/office/powerpoint/2010/main" val="2061728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16389"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4000" smtClean="0">
                <a:ea typeface="ＭＳ Ｐゴシック"/>
              </a:rPr>
              <a:t>To get into college you are required to take three or more years of natural science classes (earth science, biology, chemistry, physic, etc.).</a:t>
            </a:r>
          </a:p>
        </p:txBody>
      </p:sp>
      <p:pic>
        <p:nvPicPr>
          <p:cNvPr id="16390"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16391"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414548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18437"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4800" smtClean="0">
                <a:ea typeface="ＭＳ Ｐゴシック"/>
              </a:rPr>
              <a:t>Ninety percent of teens want to go to college, regardless of their income level.</a:t>
            </a:r>
          </a:p>
        </p:txBody>
      </p:sp>
      <p:pic>
        <p:nvPicPr>
          <p:cNvPr id="18438"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18439"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192326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20485"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4400" smtClean="0">
                <a:ea typeface="ＭＳ Ｐゴシック"/>
              </a:rPr>
              <a:t>To get into college you are required to take three or more years of mathematics classes that are Algebra I and higher.</a:t>
            </a:r>
          </a:p>
        </p:txBody>
      </p:sp>
      <p:pic>
        <p:nvPicPr>
          <p:cNvPr id="20486"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20487"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179767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rmAutofit fontScale="90000"/>
          </a:bodyPr>
          <a:lstStyle/>
          <a:p>
            <a:pPr algn="ctr"/>
            <a:r>
              <a:rPr lang="en-US" b="1" dirty="0">
                <a:solidFill>
                  <a:schemeClr val="tx1"/>
                </a:solidFill>
              </a:rPr>
              <a:t>College Readiness for Rural Youth</a:t>
            </a:r>
          </a:p>
        </p:txBody>
      </p:sp>
      <p:sp>
        <p:nvSpPr>
          <p:cNvPr id="3" name="Content Placeholder 2"/>
          <p:cNvSpPr>
            <a:spLocks noGrp="1"/>
          </p:cNvSpPr>
          <p:nvPr>
            <p:ph idx="1"/>
          </p:nvPr>
        </p:nvSpPr>
        <p:spPr>
          <a:solidFill>
            <a:schemeClr val="bg1">
              <a:lumMod val="85000"/>
            </a:schemeClr>
          </a:solidFill>
        </p:spPr>
        <p:txBody>
          <a:bodyPr>
            <a:normAutofit fontScale="92500" lnSpcReduction="20000"/>
          </a:bodyPr>
          <a:lstStyle/>
          <a:p>
            <a:r>
              <a:rPr lang="en-US" dirty="0" smtClean="0"/>
              <a:t>Reason for College Readiness Programming in our Region </a:t>
            </a:r>
            <a:r>
              <a:rPr lang="en-US" dirty="0" smtClean="0">
                <a:solidFill>
                  <a:srgbClr val="FF0000"/>
                </a:solidFill>
              </a:rPr>
              <a:t>(JEFF)</a:t>
            </a:r>
          </a:p>
          <a:p>
            <a:endParaRPr lang="en-US" dirty="0" smtClean="0">
              <a:solidFill>
                <a:srgbClr val="FF0000"/>
              </a:solidFill>
            </a:endParaRPr>
          </a:p>
          <a:p>
            <a:r>
              <a:rPr lang="en-US" dirty="0" smtClean="0"/>
              <a:t>College Readiness for Rural Youth Curriculum </a:t>
            </a:r>
            <a:r>
              <a:rPr lang="en-US" dirty="0" smtClean="0">
                <a:solidFill>
                  <a:srgbClr val="FF0000"/>
                </a:solidFill>
              </a:rPr>
              <a:t>(JEFF)</a:t>
            </a:r>
            <a:endParaRPr lang="en-US" dirty="0" smtClean="0">
              <a:solidFill>
                <a:srgbClr val="FF0000"/>
              </a:solidFill>
            </a:endParaRPr>
          </a:p>
          <a:p>
            <a:endParaRPr lang="en-US" dirty="0" smtClean="0">
              <a:solidFill>
                <a:srgbClr val="FF0000"/>
              </a:solidFill>
            </a:endParaRPr>
          </a:p>
          <a:p>
            <a:r>
              <a:rPr lang="en-US" dirty="0" smtClean="0"/>
              <a:t>How We Integrated it into NW Ohio and Data </a:t>
            </a:r>
            <a:r>
              <a:rPr lang="en-US" dirty="0" smtClean="0">
                <a:solidFill>
                  <a:srgbClr val="FF0000"/>
                </a:solidFill>
              </a:rPr>
              <a:t>(MARK)</a:t>
            </a:r>
          </a:p>
          <a:p>
            <a:endParaRPr lang="en-US" dirty="0" smtClean="0">
              <a:solidFill>
                <a:srgbClr val="FF0000"/>
              </a:solidFill>
            </a:endParaRPr>
          </a:p>
          <a:p>
            <a:r>
              <a:rPr lang="en-US" dirty="0" smtClean="0"/>
              <a:t>Conclusion and Sharing – QR Coded handout </a:t>
            </a:r>
            <a:r>
              <a:rPr lang="en-US" dirty="0" smtClean="0">
                <a:solidFill>
                  <a:srgbClr val="FF0000"/>
                </a:solidFill>
              </a:rPr>
              <a:t>(MARK)</a:t>
            </a:r>
            <a:endParaRPr lang="en-US" dirty="0">
              <a:solidFill>
                <a:srgbClr val="FF0000"/>
              </a:solidFill>
            </a:endParaRPr>
          </a:p>
        </p:txBody>
      </p:sp>
    </p:spTree>
    <p:extLst>
      <p:ext uri="{BB962C8B-B14F-4D97-AF65-F5344CB8AC3E}">
        <p14:creationId xmlns:p14="http://schemas.microsoft.com/office/powerpoint/2010/main" val="3240871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22530" name="Content Placeholder 2"/>
          <p:cNvSpPr>
            <a:spLocks noGrp="1"/>
          </p:cNvSpPr>
          <p:nvPr>
            <p:ph sz="half" idx="4294967295"/>
          </p:nvPr>
        </p:nvSpPr>
        <p:spPr>
          <a:xfrm>
            <a:off x="1600200" y="1600200"/>
            <a:ext cx="7315200" cy="4525963"/>
          </a:xfrm>
          <a:prstGeom prst="rect">
            <a:avLst/>
          </a:prstGeom>
        </p:spPr>
        <p:txBody>
          <a:bodyPr/>
          <a:lstStyle/>
          <a:p>
            <a:pPr marL="457200" lvl="1" indent="0" algn="ctr">
              <a:buFontTx/>
              <a:buNone/>
            </a:pPr>
            <a:r>
              <a:rPr lang="en-US" sz="4800" smtClean="0">
                <a:ea typeface="ＭＳ Ｐゴシック"/>
              </a:rPr>
              <a:t>A lot of out-of-class activities will make up for poor grades.</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pic>
        <p:nvPicPr>
          <p:cNvPr id="22534"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22535"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40620242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24581"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4800" smtClean="0">
                <a:ea typeface="ＭＳ Ｐゴシック"/>
              </a:rPr>
              <a:t>The ACT was designed to assess your ability to complete college-level work.</a:t>
            </a:r>
          </a:p>
        </p:txBody>
      </p:sp>
      <p:pic>
        <p:nvPicPr>
          <p:cNvPr id="24582"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24583"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6989444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26626" name="Content Placeholder 2"/>
          <p:cNvSpPr>
            <a:spLocks noGrp="1"/>
          </p:cNvSpPr>
          <p:nvPr>
            <p:ph sz="half" idx="4294967295"/>
          </p:nvPr>
        </p:nvSpPr>
        <p:spPr>
          <a:xfrm>
            <a:off x="1600200" y="1600200"/>
            <a:ext cx="7162800" cy="4525963"/>
          </a:xfrm>
          <a:prstGeom prst="rect">
            <a:avLst/>
          </a:prstGeom>
        </p:spPr>
        <p:txBody>
          <a:bodyPr/>
          <a:lstStyle/>
          <a:p>
            <a:pPr marL="457200" lvl="1" indent="0" algn="ctr">
              <a:buFontTx/>
              <a:buNone/>
            </a:pPr>
            <a:r>
              <a:rPr lang="en-US" sz="4800" smtClean="0">
                <a:ea typeface="ＭＳ Ｐゴシック"/>
              </a:rPr>
              <a:t>Large universities have greater diversity.</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pic>
        <p:nvPicPr>
          <p:cNvPr id="26630"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26631"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255098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28677"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4800" smtClean="0">
                <a:ea typeface="ＭＳ Ｐゴシック"/>
              </a:rPr>
              <a:t>It’s better to take a challenging course than get good grade.</a:t>
            </a:r>
          </a:p>
        </p:txBody>
      </p:sp>
      <p:pic>
        <p:nvPicPr>
          <p:cNvPr id="28678"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28679"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89860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30725"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4000" smtClean="0">
                <a:ea typeface="ＭＳ Ｐゴシック"/>
              </a:rPr>
              <a:t>To get into college you are required to take three or more years of social science classes (history, economics, geography, civics, psychology, etc.).</a:t>
            </a:r>
          </a:p>
        </p:txBody>
      </p:sp>
      <p:pic>
        <p:nvPicPr>
          <p:cNvPr id="30726"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30727"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659298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32773"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4400" smtClean="0">
                <a:ea typeface="ＭＳ Ｐゴシック"/>
              </a:rPr>
              <a:t>I don’t need to decide on my major before I can choose a college.</a:t>
            </a:r>
          </a:p>
        </p:txBody>
      </p:sp>
      <p:pic>
        <p:nvPicPr>
          <p:cNvPr id="32774"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32775"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4233325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34821"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4800" smtClean="0">
                <a:ea typeface="ＭＳ Ｐゴシック"/>
              </a:rPr>
              <a:t>Some of the best colleges out there are ones I’ve never heard of.</a:t>
            </a:r>
          </a:p>
        </p:txBody>
      </p:sp>
      <p:pic>
        <p:nvPicPr>
          <p:cNvPr id="34822"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34823"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4257224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36869"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4800" smtClean="0">
                <a:ea typeface="ＭＳ Ｐゴシック"/>
              </a:rPr>
              <a:t>If I apply for a loan, I have to take it.</a:t>
            </a:r>
          </a:p>
        </p:txBody>
      </p:sp>
      <p:pic>
        <p:nvPicPr>
          <p:cNvPr id="36870"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36871"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6684232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“Be a Pain”</a:t>
            </a:r>
          </a:p>
        </p:txBody>
      </p:sp>
      <p:sp>
        <p:nvSpPr>
          <p:cNvPr id="38914" name="Content Placeholder 2"/>
          <p:cNvSpPr>
            <a:spLocks noGrp="1"/>
          </p:cNvSpPr>
          <p:nvPr>
            <p:ph sz="half" idx="4294967295"/>
          </p:nvPr>
        </p:nvSpPr>
        <p:spPr>
          <a:xfrm>
            <a:off x="1600200" y="1600200"/>
            <a:ext cx="7162800" cy="4525963"/>
          </a:xfrm>
          <a:prstGeom prst="rect">
            <a:avLst/>
          </a:prstGeom>
        </p:spPr>
        <p:txBody>
          <a:bodyPr/>
          <a:lstStyle/>
          <a:p>
            <a:pPr marL="0" indent="0" algn="ctr">
              <a:buFontTx/>
              <a:buNone/>
            </a:pPr>
            <a:r>
              <a:rPr lang="en-US" sz="5400" smtClean="0">
                <a:ea typeface="ＭＳ Ｐゴシック"/>
              </a:rPr>
              <a:t>Spell out 4 words correctly</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pic>
        <p:nvPicPr>
          <p:cNvPr id="38918"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38919"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470165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“Be a Pain”</a:t>
            </a:r>
          </a:p>
        </p:txBody>
      </p:sp>
      <p:sp>
        <p:nvSpPr>
          <p:cNvPr id="40962" name="Content Placeholder 2"/>
          <p:cNvSpPr>
            <a:spLocks noGrp="1"/>
          </p:cNvSpPr>
          <p:nvPr>
            <p:ph sz="half" idx="4294967295"/>
          </p:nvPr>
        </p:nvSpPr>
        <p:spPr>
          <a:xfrm>
            <a:off x="1600200" y="1600200"/>
            <a:ext cx="7162800" cy="4525963"/>
          </a:xfrm>
          <a:prstGeom prst="rect">
            <a:avLst/>
          </a:prstGeom>
        </p:spPr>
        <p:txBody>
          <a:bodyPr/>
          <a:lstStyle/>
          <a:p>
            <a:pPr marL="0" indent="0" algn="ctr">
              <a:buFontTx/>
              <a:buNone/>
            </a:pPr>
            <a:r>
              <a:rPr lang="en-US" sz="5400" smtClean="0">
                <a:ea typeface="ＭＳ Ｐゴシック"/>
              </a:rPr>
              <a:t>Teacher</a:t>
            </a:r>
          </a:p>
          <a:p>
            <a:pPr marL="0" indent="0" algn="ctr">
              <a:buFontTx/>
              <a:buNone/>
            </a:pPr>
            <a:r>
              <a:rPr lang="en-US" sz="5400" smtClean="0">
                <a:ea typeface="ＭＳ Ｐゴシック"/>
              </a:rPr>
              <a:t>Coach</a:t>
            </a:r>
          </a:p>
          <a:p>
            <a:pPr marL="0" indent="0" algn="ctr">
              <a:buFontTx/>
              <a:buNone/>
            </a:pPr>
            <a:r>
              <a:rPr lang="en-US" sz="5400" smtClean="0">
                <a:ea typeface="ＭＳ Ｐゴシック"/>
              </a:rPr>
              <a:t>Parent</a:t>
            </a:r>
          </a:p>
          <a:p>
            <a:pPr marL="0" indent="0" algn="ctr">
              <a:buFontTx/>
              <a:buNone/>
            </a:pPr>
            <a:r>
              <a:rPr lang="en-US" sz="5400" smtClean="0">
                <a:ea typeface="ＭＳ Ｐゴシック"/>
              </a:rPr>
              <a:t>Sibling</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pic>
        <p:nvPicPr>
          <p:cNvPr id="40966"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40967"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8304363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648736"/>
          </a:xfrm>
        </p:spPr>
        <p:txBody>
          <a:bodyPr>
            <a:normAutofit/>
          </a:bodyPr>
          <a:lstStyle/>
          <a:p>
            <a:pPr algn="ctr"/>
            <a:r>
              <a:rPr lang="en-US" sz="2400" b="1" dirty="0" smtClean="0"/>
              <a:t>Integration into Northwest Ohio Schools  </a:t>
            </a:r>
            <a:endParaRPr lang="en-US" sz="2400" b="1" dirty="0"/>
          </a:p>
        </p:txBody>
      </p:sp>
      <p:sp>
        <p:nvSpPr>
          <p:cNvPr id="3" name="Content Placeholder 2"/>
          <p:cNvSpPr>
            <a:spLocks noGrp="1"/>
          </p:cNvSpPr>
          <p:nvPr>
            <p:ph idx="1"/>
          </p:nvPr>
        </p:nvSpPr>
        <p:spPr>
          <a:xfrm>
            <a:off x="990600" y="1600200"/>
            <a:ext cx="6957508" cy="4191000"/>
          </a:xfrm>
        </p:spPr>
        <p:txBody>
          <a:bodyPr>
            <a:noAutofit/>
          </a:bodyPr>
          <a:lstStyle/>
          <a:p>
            <a:r>
              <a:rPr lang="en-US" dirty="0" smtClean="0"/>
              <a:t>Real Money Real World – a financial education program for youth in high school</a:t>
            </a:r>
          </a:p>
          <a:p>
            <a:r>
              <a:rPr lang="en-US" dirty="0" smtClean="0"/>
              <a:t>Awareness of the interrelationships between education, job, and money </a:t>
            </a:r>
          </a:p>
          <a:p>
            <a:r>
              <a:rPr lang="en-US" dirty="0" smtClean="0"/>
              <a:t>Added College Readiness as a component of this program</a:t>
            </a:r>
          </a:p>
          <a:p>
            <a:r>
              <a:rPr lang="en-US" dirty="0" smtClean="0"/>
              <a:t>Better education = better career</a:t>
            </a:r>
          </a:p>
          <a:p>
            <a:r>
              <a:rPr lang="en-US" dirty="0" smtClean="0"/>
              <a:t>Education has a financial cost</a:t>
            </a:r>
          </a:p>
          <a:p>
            <a:r>
              <a:rPr lang="en-US" dirty="0" smtClean="0"/>
              <a:t>Both programs linked together well</a:t>
            </a:r>
          </a:p>
          <a:p>
            <a:r>
              <a:rPr lang="en-US" dirty="0" smtClean="0"/>
              <a:t>Local colleges hosted College Readiness for rural youth events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43013"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4800" smtClean="0">
                <a:ea typeface="ＭＳ Ｐゴシック"/>
              </a:rPr>
              <a:t>The best time to visit college is before I am admitted.</a:t>
            </a:r>
          </a:p>
        </p:txBody>
      </p:sp>
      <p:pic>
        <p:nvPicPr>
          <p:cNvPr id="43014"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43015"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3750574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600200" y="274638"/>
            <a:ext cx="7086600" cy="1143000"/>
          </a:xfrm>
        </p:spPr>
        <p:txBody>
          <a:bodyPr/>
          <a:lstStyle/>
          <a:p>
            <a:pPr algn="l"/>
            <a:r>
              <a:rPr lang="en-US" smtClean="0">
                <a:ea typeface="ＭＳ Ｐゴシック"/>
              </a:rPr>
              <a:t>Question</a:t>
            </a:r>
          </a:p>
        </p:txBody>
      </p:sp>
      <p:sp>
        <p:nvSpPr>
          <p:cNvPr id="6149" name="Rectangle 5"/>
          <p:cNvSpPr>
            <a:spLocks noChangeArrowheads="1"/>
          </p:cNvSpPr>
          <p:nvPr/>
        </p:nvSpPr>
        <p:spPr bwMode="auto">
          <a:xfrm>
            <a:off x="0" y="0"/>
            <a:ext cx="114300" cy="6858000"/>
          </a:xfrm>
          <a:prstGeom prst="rect">
            <a:avLst/>
          </a:prstGeom>
          <a:solidFill>
            <a:srgbClr val="EB644A"/>
          </a:solidFill>
          <a:ln w="9525">
            <a:noFill/>
            <a:miter lim="800000"/>
            <a:headEnd/>
            <a:tailEnd/>
          </a:ln>
        </p:spPr>
        <p:txBody>
          <a:bodyPr lIns="36576" tIns="36576" rIns="36576" bIns="36576"/>
          <a:lstStyle/>
          <a:p>
            <a:endParaRPr lang="en-US"/>
          </a:p>
        </p:txBody>
      </p:sp>
      <p:sp>
        <p:nvSpPr>
          <p:cNvPr id="6150" name="Rectangle 6"/>
          <p:cNvSpPr>
            <a:spLocks noChangeArrowheads="1"/>
          </p:cNvSpPr>
          <p:nvPr/>
        </p:nvSpPr>
        <p:spPr bwMode="auto">
          <a:xfrm>
            <a:off x="190500" y="0"/>
            <a:ext cx="114300" cy="6858000"/>
          </a:xfrm>
          <a:prstGeom prst="rect">
            <a:avLst/>
          </a:prstGeom>
          <a:solidFill>
            <a:srgbClr val="FAB438"/>
          </a:solidFill>
          <a:ln w="9525">
            <a:noFill/>
            <a:miter lim="800000"/>
            <a:headEnd/>
            <a:tailEnd/>
          </a:ln>
        </p:spPr>
        <p:txBody>
          <a:bodyPr lIns="36576" tIns="36576" rIns="36576" bIns="36576"/>
          <a:lstStyle/>
          <a:p>
            <a:endParaRPr lang="en-US"/>
          </a:p>
        </p:txBody>
      </p:sp>
      <p:sp>
        <p:nvSpPr>
          <p:cNvPr id="6152" name="Rectangle 8"/>
          <p:cNvSpPr>
            <a:spLocks noChangeArrowheads="1"/>
          </p:cNvSpPr>
          <p:nvPr/>
        </p:nvSpPr>
        <p:spPr bwMode="auto">
          <a:xfrm>
            <a:off x="1409700" y="0"/>
            <a:ext cx="114300" cy="6858000"/>
          </a:xfrm>
          <a:prstGeom prst="rect">
            <a:avLst/>
          </a:prstGeom>
          <a:solidFill>
            <a:srgbClr val="A08D34"/>
          </a:solidFill>
          <a:ln w="9525">
            <a:noFill/>
            <a:miter lim="800000"/>
            <a:headEnd/>
            <a:tailEnd/>
          </a:ln>
        </p:spPr>
        <p:txBody>
          <a:bodyPr lIns="36576" tIns="36576" rIns="36576" bIns="36576"/>
          <a:lstStyle/>
          <a:p>
            <a:endParaRPr lang="en-US"/>
          </a:p>
        </p:txBody>
      </p:sp>
      <p:sp>
        <p:nvSpPr>
          <p:cNvPr id="45061" name="Rectangle 11"/>
          <p:cNvSpPr>
            <a:spLocks noGrp="1" noChangeArrowheads="1"/>
          </p:cNvSpPr>
          <p:nvPr>
            <p:ph type="body" sz="half" idx="4294967295"/>
          </p:nvPr>
        </p:nvSpPr>
        <p:spPr>
          <a:xfrm>
            <a:off x="1676400" y="1600200"/>
            <a:ext cx="7010400" cy="4525963"/>
          </a:xfrm>
          <a:prstGeom prst="rect">
            <a:avLst/>
          </a:prstGeom>
        </p:spPr>
        <p:txBody>
          <a:bodyPr/>
          <a:lstStyle/>
          <a:p>
            <a:pPr marL="0" indent="0" algn="ctr">
              <a:buFontTx/>
              <a:buNone/>
            </a:pPr>
            <a:r>
              <a:rPr lang="en-US" sz="5400" smtClean="0">
                <a:ea typeface="ＭＳ Ｐゴシック"/>
              </a:rPr>
              <a:t>You should choose a major that will guarantee you’ll earn a lot of money after college.</a:t>
            </a:r>
          </a:p>
        </p:txBody>
      </p:sp>
      <p:pic>
        <p:nvPicPr>
          <p:cNvPr id="45062" name="Picture 20" descr="&#10;windmills.jpg                                                  001EC602Macintosh HD                   BBA3A940:"/>
          <p:cNvPicPr>
            <a:picLocks noChangeAspect="1" noChangeArrowheads="1"/>
          </p:cNvPicPr>
          <p:nvPr/>
        </p:nvPicPr>
        <p:blipFill>
          <a:blip r:embed="rId3"/>
          <a:srcRect l="15587" r="71861"/>
          <a:stretch>
            <a:fillRect/>
          </a:stretch>
        </p:blipFill>
        <p:spPr bwMode="auto">
          <a:xfrm>
            <a:off x="381000" y="0"/>
            <a:ext cx="990600" cy="6856413"/>
          </a:xfrm>
          <a:prstGeom prst="rect">
            <a:avLst/>
          </a:prstGeom>
          <a:noFill/>
          <a:ln w="9525">
            <a:noFill/>
            <a:miter lim="800000"/>
            <a:headEnd/>
            <a:tailEnd/>
          </a:ln>
        </p:spPr>
      </p:pic>
      <p:sp>
        <p:nvSpPr>
          <p:cNvPr id="45063" name="Rectangle 21"/>
          <p:cNvSpPr>
            <a:spLocks noChangeArrowheads="1"/>
          </p:cNvSpPr>
          <p:nvPr/>
        </p:nvSpPr>
        <p:spPr bwMode="auto">
          <a:xfrm>
            <a:off x="1600200" y="1219200"/>
            <a:ext cx="7543800" cy="228600"/>
          </a:xfrm>
          <a:prstGeom prst="rect">
            <a:avLst/>
          </a:prstGeom>
          <a:solidFill>
            <a:srgbClr val="552F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254032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722864"/>
          </a:xfrm>
        </p:spPr>
        <p:txBody>
          <a:bodyPr/>
          <a:lstStyle/>
          <a:p>
            <a:pPr algn="ctr"/>
            <a:r>
              <a:rPr lang="en-US" b="1" dirty="0" smtClean="0"/>
              <a:t>Survey Results</a:t>
            </a:r>
            <a:endParaRPr lang="en-US" b="1" dirty="0"/>
          </a:p>
        </p:txBody>
      </p:sp>
      <p:sp>
        <p:nvSpPr>
          <p:cNvPr id="3" name="Content Placeholder 2"/>
          <p:cNvSpPr>
            <a:spLocks noGrp="1"/>
          </p:cNvSpPr>
          <p:nvPr>
            <p:ph idx="1"/>
          </p:nvPr>
        </p:nvSpPr>
        <p:spPr>
          <a:xfrm>
            <a:off x="1066800" y="1600200"/>
            <a:ext cx="6830209" cy="4572000"/>
          </a:xfrm>
        </p:spPr>
        <p:txBody>
          <a:bodyPr/>
          <a:lstStyle/>
          <a:p>
            <a:r>
              <a:rPr lang="en-US" sz="2000" dirty="0" smtClean="0"/>
              <a:t>3022 students in 9 counties</a:t>
            </a:r>
          </a:p>
          <a:p>
            <a:r>
              <a:rPr lang="en-US" sz="2000" dirty="0" smtClean="0"/>
              <a:t>3 Point </a:t>
            </a:r>
            <a:r>
              <a:rPr lang="en-US" sz="2000" dirty="0" err="1" smtClean="0"/>
              <a:t>Likert</a:t>
            </a:r>
            <a:r>
              <a:rPr lang="en-US" sz="2000" dirty="0" smtClean="0"/>
              <a:t> Scale</a:t>
            </a:r>
          </a:p>
          <a:p>
            <a:r>
              <a:rPr lang="en-US" sz="2000" dirty="0" smtClean="0"/>
              <a:t>Self-reported knowledge with scores ranging from .93 –1.13 and a mean increase of 1.00 </a:t>
            </a:r>
          </a:p>
          <a:p>
            <a:r>
              <a:rPr lang="en-US" sz="2000" dirty="0" smtClean="0"/>
              <a:t>Mean score for usefulness of the program was 2.58 </a:t>
            </a:r>
            <a:endParaRPr lang="en-US" dirty="0"/>
          </a:p>
        </p:txBody>
      </p:sp>
      <p:pic>
        <p:nvPicPr>
          <p:cNvPr id="4" name="Picture 3"/>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19200" y="3352800"/>
            <a:ext cx="6553200" cy="3048000"/>
          </a:xfrm>
          <a:prstGeom prst="rect">
            <a:avLst/>
          </a:prstGeom>
          <a:ln w="25400">
            <a:solidFill>
              <a:schemeClr val="accent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024744" cy="801136"/>
          </a:xfrm>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838200" y="1447800"/>
            <a:ext cx="7391400" cy="4384829"/>
          </a:xfrm>
        </p:spPr>
        <p:txBody>
          <a:bodyPr>
            <a:noAutofit/>
          </a:bodyPr>
          <a:lstStyle/>
          <a:p>
            <a:r>
              <a:rPr lang="en-US" b="1" i="1" dirty="0" smtClean="0"/>
              <a:t>Understanding the College Admission Office </a:t>
            </a:r>
            <a:r>
              <a:rPr lang="en-US" dirty="0" smtClean="0"/>
              <a:t>and </a:t>
            </a:r>
            <a:r>
              <a:rPr lang="en-US" b="1" i="1" dirty="0" smtClean="0"/>
              <a:t>Financial Aid </a:t>
            </a:r>
            <a:r>
              <a:rPr lang="en-US" dirty="0" smtClean="0"/>
              <a:t>showed the largest impact.</a:t>
            </a:r>
          </a:p>
          <a:p>
            <a:r>
              <a:rPr lang="en-US" dirty="0" smtClean="0"/>
              <a:t>The areas showing the least amount of change were </a:t>
            </a:r>
            <a:r>
              <a:rPr lang="en-US" b="1" dirty="0" smtClean="0"/>
              <a:t>Choosing a College </a:t>
            </a:r>
            <a:r>
              <a:rPr lang="en-US" dirty="0" smtClean="0"/>
              <a:t>and </a:t>
            </a:r>
            <a:r>
              <a:rPr lang="en-US" b="1" i="1" dirty="0" smtClean="0"/>
              <a:t>Career Goal Setting</a:t>
            </a:r>
            <a:r>
              <a:rPr lang="en-US" dirty="0" smtClean="0"/>
              <a:t>. These two categories scored the highest in knowledge in the pre-assessment.</a:t>
            </a:r>
          </a:p>
          <a:p>
            <a:r>
              <a:rPr lang="en-US" dirty="0" smtClean="0"/>
              <a:t> Advantage -  put youth in a group setting to explore college and careers vs. an individual setting with a counselor.</a:t>
            </a:r>
          </a:p>
          <a:p>
            <a:r>
              <a:rPr lang="en-US" dirty="0" smtClean="0"/>
              <a:t>Disadvantage - not having specific schools, programs, or alternatives to traditional college settings present in discussion.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handouts</a:t>
            </a:r>
            <a:endParaRPr lang="en-US" dirty="0"/>
          </a:p>
        </p:txBody>
      </p:sp>
      <p:sp>
        <p:nvSpPr>
          <p:cNvPr id="3" name="Content Placeholder 2"/>
          <p:cNvSpPr>
            <a:spLocks noGrp="1"/>
          </p:cNvSpPr>
          <p:nvPr>
            <p:ph idx="1"/>
          </p:nvPr>
        </p:nvSpPr>
        <p:spPr/>
        <p:txBody>
          <a:bodyPr/>
          <a:lstStyle/>
          <a:p>
            <a:pPr>
              <a:buNone/>
            </a:pPr>
            <a:r>
              <a:rPr lang="en-US" sz="3600" dirty="0" smtClean="0">
                <a:solidFill>
                  <a:schemeClr val="tx1"/>
                </a:solidFill>
                <a:hlinkClick r:id="rId2"/>
              </a:rPr>
              <a:t>go.osu.edu/collegeready</a:t>
            </a:r>
            <a:endParaRPr lang="en-US" sz="3600" dirty="0" smtClean="0">
              <a:solidFill>
                <a:schemeClr val="tx1"/>
              </a:solidFill>
            </a:endParaRPr>
          </a:p>
          <a:p>
            <a:pPr>
              <a:buNone/>
            </a:pPr>
            <a:endParaRPr lang="en-US" dirty="0" smtClean="0">
              <a:solidFill>
                <a:schemeClr val="tx1"/>
              </a:solidFill>
            </a:endParaRPr>
          </a:p>
          <a:p>
            <a:pPr>
              <a:buNone/>
            </a:pPr>
            <a:r>
              <a:rPr lang="en-US" dirty="0" smtClean="0">
                <a:solidFill>
                  <a:schemeClr val="tx1"/>
                </a:solidFill>
                <a:hlinkClick r:id="rId3"/>
              </a:rPr>
              <a:t>hedrick.10@osu.edu</a:t>
            </a:r>
            <a:endParaRPr lang="en-US" dirty="0" smtClean="0">
              <a:solidFill>
                <a:schemeClr val="tx1"/>
              </a:solidFill>
            </a:endParaRPr>
          </a:p>
          <a:p>
            <a:pPr>
              <a:buNone/>
            </a:pPr>
            <a:r>
              <a:rPr lang="en-US" dirty="0" smtClean="0">
                <a:solidFill>
                  <a:schemeClr val="tx1"/>
                </a:solidFill>
                <a:hlinkClick r:id="rId4"/>
              </a:rPr>
              <a:t>dick.7@osu.edu</a:t>
            </a:r>
            <a:endParaRPr lang="en-US" dirty="0" smtClean="0">
              <a:solidFill>
                <a:schemeClr val="tx1"/>
              </a:solidFill>
            </a:endParaRPr>
          </a:p>
          <a:p>
            <a:pPr>
              <a:buNone/>
            </a:pPr>
            <a:r>
              <a:rPr lang="en-US" dirty="0" smtClean="0">
                <a:solidFill>
                  <a:schemeClr val="tx1"/>
                </a:solidFill>
                <a:hlinkClick r:id="rId5"/>
              </a:rPr>
              <a:t>light.42@osu.edu</a:t>
            </a:r>
            <a:endParaRPr lang="en-US" dirty="0" smtClean="0">
              <a:solidFill>
                <a:schemeClr val="tx1"/>
              </a:solidFill>
            </a:endParaRPr>
          </a:p>
          <a:p>
            <a:pPr>
              <a:buNone/>
            </a:pPr>
            <a:endParaRPr lang="en-US" dirty="0"/>
          </a:p>
        </p:txBody>
      </p:sp>
      <p:pic>
        <p:nvPicPr>
          <p:cNvPr id="4" name="Picture 3" descr="collegeready.png"/>
          <p:cNvPicPr>
            <a:picLocks noChangeAspect="1"/>
          </p:cNvPicPr>
          <p:nvPr/>
        </p:nvPicPr>
        <p:blipFill>
          <a:blip r:embed="rId6" cstate="print"/>
          <a:stretch>
            <a:fillRect/>
          </a:stretch>
        </p:blipFill>
        <p:spPr>
          <a:xfrm>
            <a:off x="4724400" y="3505200"/>
            <a:ext cx="2590800" cy="2590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2133600"/>
            <a:ext cx="5867400" cy="3962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b="1" dirty="0" smtClean="0">
                <a:solidFill>
                  <a:schemeClr val="tx1"/>
                </a:solidFill>
              </a:rPr>
              <a:t>Two Essential Components</a:t>
            </a:r>
            <a:endParaRPr lang="en-US" b="1" dirty="0">
              <a:solidFill>
                <a:schemeClr val="tx1"/>
              </a:solidFill>
            </a:endParaRPr>
          </a:p>
        </p:txBody>
      </p:sp>
      <p:sp>
        <p:nvSpPr>
          <p:cNvPr id="3" name="Content Placeholder 2"/>
          <p:cNvSpPr>
            <a:spLocks noGrp="1"/>
          </p:cNvSpPr>
          <p:nvPr>
            <p:ph sz="quarter" idx="13"/>
          </p:nvPr>
        </p:nvSpPr>
        <p:spPr>
          <a:solidFill>
            <a:schemeClr val="bg1">
              <a:lumMod val="85000"/>
            </a:schemeClr>
          </a:solidFill>
        </p:spPr>
        <p:txBody>
          <a:bodyPr>
            <a:normAutofit/>
          </a:bodyPr>
          <a:lstStyle/>
          <a:p>
            <a:pPr lvl="2"/>
            <a:r>
              <a:rPr lang="en-US" dirty="0" smtClean="0">
                <a:solidFill>
                  <a:schemeClr val="bg2">
                    <a:lumMod val="50000"/>
                  </a:schemeClr>
                </a:solidFill>
                <a:latin typeface="Aharoni"/>
                <a:ea typeface="Aharoni"/>
                <a:cs typeface="Aharoni"/>
              </a:rPr>
              <a:t>Aspirations – </a:t>
            </a:r>
            <a:r>
              <a:rPr lang="en-US" dirty="0" smtClean="0">
                <a:solidFill>
                  <a:schemeClr val="tx1"/>
                </a:solidFill>
                <a:latin typeface="Aharoni"/>
                <a:ea typeface="Aharoni"/>
                <a:cs typeface="Aharoni"/>
              </a:rPr>
              <a:t>the choices you make now effect your academic future</a:t>
            </a:r>
          </a:p>
          <a:p>
            <a:pPr marL="685800" lvl="2" indent="0">
              <a:buNone/>
            </a:pPr>
            <a:endParaRPr lang="en-US" dirty="0" smtClean="0">
              <a:solidFill>
                <a:schemeClr val="tx1"/>
              </a:solidFill>
              <a:effectLst>
                <a:outerShdw blurRad="50800" dist="50800" dir="5400000" algn="ctr" rotWithShape="0">
                  <a:schemeClr val="bg1">
                    <a:lumMod val="95000"/>
                  </a:schemeClr>
                </a:outerShdw>
              </a:effectLst>
              <a:latin typeface="Aharoni"/>
              <a:ea typeface="Aharoni"/>
              <a:cs typeface="Aharoni"/>
            </a:endParaRPr>
          </a:p>
          <a:p>
            <a:pPr lvl="2"/>
            <a:r>
              <a:rPr lang="en-US" dirty="0" smtClean="0">
                <a:solidFill>
                  <a:schemeClr val="bg2">
                    <a:lumMod val="50000"/>
                  </a:schemeClr>
                </a:solidFill>
                <a:latin typeface="Aharoni"/>
                <a:ea typeface="Aharoni"/>
                <a:cs typeface="Aharoni"/>
              </a:rPr>
              <a:t>Awareness – </a:t>
            </a:r>
            <a:r>
              <a:rPr lang="en-US" dirty="0" smtClean="0">
                <a:solidFill>
                  <a:schemeClr val="tx1"/>
                </a:solidFill>
                <a:latin typeface="Aharoni"/>
                <a:ea typeface="Aharoni"/>
                <a:cs typeface="Aharoni"/>
              </a:rPr>
              <a:t>What are your education options? </a:t>
            </a:r>
          </a:p>
          <a:p>
            <a:pPr marL="68580" indent="0">
              <a:buNone/>
            </a:pPr>
            <a:endParaRPr lang="en-US" dirty="0"/>
          </a:p>
        </p:txBody>
      </p:sp>
      <p:sp>
        <p:nvSpPr>
          <p:cNvPr id="4" name="Content Placeholder 3"/>
          <p:cNvSpPr>
            <a:spLocks noGrp="1"/>
          </p:cNvSpPr>
          <p:nvPr>
            <p:ph sz="quarter" idx="14"/>
          </p:nvPr>
        </p:nvSpPr>
        <p:spPr>
          <a:xfrm>
            <a:off x="4648200" y="2313431"/>
            <a:ext cx="3962400" cy="3493008"/>
          </a:xfrm>
          <a:solidFill>
            <a:schemeClr val="bg1">
              <a:lumMod val="85000"/>
            </a:schemeClr>
          </a:solidFill>
        </p:spPr>
        <p:txBody>
          <a:bodyPr>
            <a:normAutofit fontScale="85000" lnSpcReduction="10000"/>
          </a:bodyPr>
          <a:lstStyle/>
          <a:p>
            <a:pPr marL="525780" indent="-457200">
              <a:buAutoNum type="arabicPeriod"/>
            </a:pPr>
            <a:r>
              <a:rPr lang="en-US" dirty="0" smtClean="0">
                <a:solidFill>
                  <a:schemeClr val="bg2">
                    <a:lumMod val="50000"/>
                  </a:schemeClr>
                </a:solidFill>
                <a:latin typeface="Aharoni"/>
                <a:ea typeface="Aharoni"/>
                <a:cs typeface="Aharoni"/>
              </a:rPr>
              <a:t>Ultimate </a:t>
            </a:r>
            <a:r>
              <a:rPr lang="en-US" dirty="0">
                <a:solidFill>
                  <a:schemeClr val="bg2">
                    <a:lumMod val="50000"/>
                  </a:schemeClr>
                </a:solidFill>
                <a:latin typeface="Aharoni"/>
                <a:ea typeface="Aharoni"/>
                <a:cs typeface="Aharoni"/>
              </a:rPr>
              <a:t>College </a:t>
            </a:r>
            <a:r>
              <a:rPr lang="en-US" dirty="0" smtClean="0">
                <a:solidFill>
                  <a:schemeClr val="bg2">
                    <a:lumMod val="50000"/>
                  </a:schemeClr>
                </a:solidFill>
                <a:latin typeface="Aharoni"/>
                <a:ea typeface="Aharoni"/>
                <a:cs typeface="Aharoni"/>
              </a:rPr>
              <a:t>Challenge</a:t>
            </a:r>
          </a:p>
          <a:p>
            <a:pPr marL="525780" indent="-457200">
              <a:buAutoNum type="arabicPeriod"/>
            </a:pPr>
            <a:r>
              <a:rPr lang="en-US" dirty="0" smtClean="0">
                <a:solidFill>
                  <a:schemeClr val="bg2">
                    <a:lumMod val="50000"/>
                  </a:schemeClr>
                </a:solidFill>
                <a:latin typeface="Aharoni"/>
                <a:ea typeface="Aharoni"/>
                <a:cs typeface="Aharoni"/>
              </a:rPr>
              <a:t>Will College Mascots Let you in? </a:t>
            </a:r>
          </a:p>
          <a:p>
            <a:pPr marL="68580" indent="0">
              <a:buNone/>
            </a:pPr>
            <a:endParaRPr lang="en-US" dirty="0">
              <a:solidFill>
                <a:schemeClr val="bg2">
                  <a:lumMod val="50000"/>
                </a:schemeClr>
              </a:solidFill>
              <a:latin typeface="Aharoni"/>
              <a:ea typeface="Aharoni"/>
              <a:cs typeface="Aharoni"/>
            </a:endParaRPr>
          </a:p>
          <a:p>
            <a:pPr marL="685800" lvl="2" indent="0">
              <a:buNone/>
            </a:pPr>
            <a:r>
              <a:rPr lang="en-US" sz="1700" b="1" dirty="0" smtClean="0">
                <a:solidFill>
                  <a:schemeClr val="tx1"/>
                </a:solidFill>
                <a:latin typeface="Arial" charset="0"/>
                <a:ea typeface="ＭＳ Ｐゴシック"/>
              </a:rPr>
              <a:t>Create </a:t>
            </a:r>
            <a:r>
              <a:rPr lang="en-US" sz="1700" b="1" dirty="0">
                <a:solidFill>
                  <a:schemeClr val="tx1"/>
                </a:solidFill>
                <a:latin typeface="Arial" charset="0"/>
                <a:ea typeface="ＭＳ Ｐゴシック"/>
              </a:rPr>
              <a:t>aspirations of students attending college, developing awareness of college opportunities, gaining understanding </a:t>
            </a:r>
            <a:r>
              <a:rPr lang="en-US" sz="1700" b="1" dirty="0" smtClean="0">
                <a:solidFill>
                  <a:schemeClr val="tx1"/>
                </a:solidFill>
                <a:latin typeface="Arial" charset="0"/>
                <a:ea typeface="ＭＳ Ｐゴシック"/>
              </a:rPr>
              <a:t>of basic </a:t>
            </a:r>
            <a:r>
              <a:rPr lang="en-US" sz="1700" b="1" dirty="0">
                <a:solidFill>
                  <a:schemeClr val="tx1"/>
                </a:solidFill>
                <a:latin typeface="Arial" charset="0"/>
                <a:ea typeface="ＭＳ Ｐゴシック"/>
              </a:rPr>
              <a:t>academic requirements for college admissions, </a:t>
            </a:r>
            <a:r>
              <a:rPr lang="en-US" sz="1700" b="1" dirty="0" smtClean="0">
                <a:solidFill>
                  <a:schemeClr val="tx1"/>
                </a:solidFill>
                <a:latin typeface="Arial" charset="0"/>
                <a:ea typeface="ＭＳ Ｐゴシック"/>
              </a:rPr>
              <a:t>and develop </a:t>
            </a:r>
            <a:r>
              <a:rPr lang="en-US" sz="1700" b="1" dirty="0">
                <a:solidFill>
                  <a:schemeClr val="tx1"/>
                </a:solidFill>
                <a:latin typeface="Arial" charset="0"/>
                <a:ea typeface="ＭＳ Ｐゴシック"/>
              </a:rPr>
              <a:t>understanding that loans and scholarships </a:t>
            </a:r>
            <a:r>
              <a:rPr lang="en-US" sz="1700" b="1" dirty="0" smtClean="0">
                <a:solidFill>
                  <a:schemeClr val="tx1"/>
                </a:solidFill>
                <a:latin typeface="Arial" charset="0"/>
                <a:ea typeface="ＭＳ Ｐゴシック"/>
              </a:rPr>
              <a:t>can </a:t>
            </a:r>
            <a:r>
              <a:rPr lang="en-US" sz="1700" b="1" dirty="0">
                <a:solidFill>
                  <a:schemeClr val="tx1"/>
                </a:solidFill>
                <a:latin typeface="Arial" charset="0"/>
                <a:ea typeface="ＭＳ Ｐゴシック"/>
              </a:rPr>
              <a:t>help students afford </a:t>
            </a:r>
            <a:r>
              <a:rPr lang="en-US" sz="1700" b="1" dirty="0" smtClean="0">
                <a:solidFill>
                  <a:schemeClr val="tx1"/>
                </a:solidFill>
                <a:latin typeface="Arial" charset="0"/>
                <a:ea typeface="ＭＳ Ｐゴシック"/>
              </a:rPr>
              <a:t>college. </a:t>
            </a:r>
            <a:endParaRPr lang="en-US" dirty="0" smtClean="0">
              <a:solidFill>
                <a:schemeClr val="bg2">
                  <a:lumMod val="50000"/>
                </a:schemeClr>
              </a:solidFill>
              <a:latin typeface="Aharoni"/>
              <a:ea typeface="Aharoni"/>
              <a:cs typeface="Aharoni"/>
            </a:endParaRPr>
          </a:p>
          <a:p>
            <a:pPr marL="685800" lvl="2" indent="0">
              <a:buNone/>
            </a:pPr>
            <a:endParaRPr lang="en-US" dirty="0">
              <a:solidFill>
                <a:schemeClr val="bg2">
                  <a:lumMod val="50000"/>
                </a:schemeClr>
              </a:solidFill>
              <a:latin typeface="Aharoni"/>
              <a:ea typeface="Aharoni"/>
              <a:cs typeface="Aharoni"/>
            </a:endParaRPr>
          </a:p>
          <a:p>
            <a:pPr lvl="2"/>
            <a:endParaRPr lang="en-US" dirty="0" smtClean="0">
              <a:solidFill>
                <a:schemeClr val="bg2">
                  <a:lumMod val="50000"/>
                </a:schemeClr>
              </a:solidFill>
              <a:latin typeface="Aharoni"/>
              <a:ea typeface="Aharoni"/>
              <a:cs typeface="Aharoni"/>
            </a:endParaRPr>
          </a:p>
          <a:p>
            <a:pPr marL="685800" lvl="2" indent="0">
              <a:buNone/>
            </a:pPr>
            <a:endParaRPr lang="en-US" dirty="0" smtClean="0">
              <a:solidFill>
                <a:schemeClr val="bg2">
                  <a:lumMod val="50000"/>
                </a:schemeClr>
              </a:solidFill>
              <a:latin typeface="Aharoni"/>
              <a:ea typeface="Aharoni"/>
              <a:cs typeface="Aharoni"/>
            </a:endParaRPr>
          </a:p>
          <a:p>
            <a:pPr lvl="2"/>
            <a:endParaRPr lang="en-US" dirty="0" smtClean="0">
              <a:solidFill>
                <a:schemeClr val="bg2">
                  <a:lumMod val="50000"/>
                </a:schemeClr>
              </a:solidFill>
              <a:latin typeface="Aharoni"/>
              <a:ea typeface="Aharoni"/>
              <a:cs typeface="Aharoni"/>
            </a:endParaRPr>
          </a:p>
          <a:p>
            <a:pPr lvl="2"/>
            <a:endParaRPr lang="en-US" dirty="0">
              <a:solidFill>
                <a:schemeClr val="bg2">
                  <a:lumMod val="50000"/>
                </a:schemeClr>
              </a:solidFill>
              <a:latin typeface="Aharoni"/>
              <a:ea typeface="Aharoni"/>
              <a:cs typeface="Aharoni"/>
            </a:endParaRPr>
          </a:p>
          <a:p>
            <a:pPr marL="68580" indent="0">
              <a:buNone/>
            </a:pPr>
            <a:endParaRPr lang="en-US" dirty="0"/>
          </a:p>
        </p:txBody>
      </p:sp>
    </p:spTree>
    <p:extLst>
      <p:ext uri="{BB962C8B-B14F-4D97-AF65-F5344CB8AC3E}">
        <p14:creationId xmlns:p14="http://schemas.microsoft.com/office/powerpoint/2010/main" val="2802745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pPr marL="525780" indent="-457200"/>
            <a:r>
              <a:rPr lang="en-US" dirty="0">
                <a:solidFill>
                  <a:schemeClr val="bg2">
                    <a:lumMod val="50000"/>
                  </a:schemeClr>
                </a:solidFill>
                <a:latin typeface="Aharoni"/>
                <a:ea typeface="Aharoni"/>
                <a:cs typeface="Aharoni"/>
              </a:rPr>
              <a:t>Ultimate College Challenge</a:t>
            </a:r>
          </a:p>
        </p:txBody>
      </p:sp>
      <p:sp>
        <p:nvSpPr>
          <p:cNvPr id="3" name="Content Placeholder 2"/>
          <p:cNvSpPr>
            <a:spLocks noGrp="1"/>
          </p:cNvSpPr>
          <p:nvPr>
            <p:ph idx="1"/>
          </p:nvPr>
        </p:nvSpPr>
        <p:spPr>
          <a:solidFill>
            <a:schemeClr val="bg1">
              <a:lumMod val="85000"/>
            </a:schemeClr>
          </a:solidFill>
        </p:spPr>
        <p:txBody>
          <a:bodyPr>
            <a:normAutofit fontScale="55000" lnSpcReduction="20000"/>
          </a:bodyPr>
          <a:lstStyle/>
          <a:p>
            <a:r>
              <a:rPr lang="en-US" b="1" dirty="0" smtClean="0">
                <a:latin typeface="Arial" charset="0"/>
                <a:ea typeface="ＭＳ Ｐゴシック"/>
              </a:rPr>
              <a:t>Grade</a:t>
            </a:r>
            <a:r>
              <a:rPr lang="en-US" b="1" dirty="0">
                <a:latin typeface="Arial" charset="0"/>
                <a:ea typeface="ＭＳ Ｐゴシック"/>
              </a:rPr>
              <a:t>:</a:t>
            </a:r>
            <a:r>
              <a:rPr lang="en-US" dirty="0">
                <a:latin typeface="Arial" charset="0"/>
                <a:ea typeface="ＭＳ Ｐゴシック"/>
              </a:rPr>
              <a:t> 7</a:t>
            </a:r>
            <a:r>
              <a:rPr lang="en-US" baseline="30000" dirty="0">
                <a:latin typeface="Arial" charset="0"/>
                <a:ea typeface="ＭＳ Ｐゴシック"/>
              </a:rPr>
              <a:t>th</a:t>
            </a:r>
            <a:r>
              <a:rPr lang="en-US" dirty="0">
                <a:latin typeface="Arial" charset="0"/>
                <a:ea typeface="ＭＳ Ｐゴシック"/>
              </a:rPr>
              <a:t> – </a:t>
            </a:r>
            <a:r>
              <a:rPr lang="en-US" dirty="0" smtClean="0">
                <a:latin typeface="Arial" charset="0"/>
                <a:ea typeface="ＭＳ Ｐゴシック"/>
              </a:rPr>
              <a:t>10</a:t>
            </a:r>
            <a:r>
              <a:rPr lang="en-US" baseline="30000" dirty="0" smtClean="0">
                <a:latin typeface="Arial" charset="0"/>
                <a:ea typeface="ＭＳ Ｐゴシック"/>
              </a:rPr>
              <a:t>th</a:t>
            </a:r>
          </a:p>
          <a:p>
            <a:pPr marL="68580" indent="0">
              <a:buNone/>
            </a:pPr>
            <a:endParaRPr lang="en-US" baseline="30000" dirty="0">
              <a:latin typeface="Arial" charset="0"/>
              <a:ea typeface="ＭＳ Ｐゴシック"/>
            </a:endParaRPr>
          </a:p>
          <a:p>
            <a:r>
              <a:rPr lang="en-US" b="1" dirty="0">
                <a:latin typeface="Arial" charset="0"/>
                <a:ea typeface="ＭＳ Ｐゴシック"/>
              </a:rPr>
              <a:t>Group:</a:t>
            </a:r>
            <a:r>
              <a:rPr lang="en-US" dirty="0">
                <a:latin typeface="Arial" charset="0"/>
                <a:ea typeface="ＭＳ Ｐゴシック"/>
              </a:rPr>
              <a:t>  Divide class into groups of no more </a:t>
            </a:r>
            <a:r>
              <a:rPr lang="en-US" dirty="0" smtClean="0">
                <a:latin typeface="Arial" charset="0"/>
                <a:ea typeface="ＭＳ Ｐゴシック"/>
              </a:rPr>
              <a:t>than </a:t>
            </a:r>
            <a:r>
              <a:rPr lang="en-US" dirty="0">
                <a:latin typeface="Arial" charset="0"/>
                <a:ea typeface="ＭＳ Ｐゴシック"/>
              </a:rPr>
              <a:t>8 </a:t>
            </a:r>
            <a:r>
              <a:rPr lang="en-US" dirty="0" smtClean="0">
                <a:latin typeface="Arial" charset="0"/>
                <a:ea typeface="ＭＳ Ｐゴシック"/>
              </a:rPr>
              <a:t>members</a:t>
            </a:r>
          </a:p>
          <a:p>
            <a:pPr marL="68580" indent="0">
              <a:buNone/>
            </a:pPr>
            <a:endParaRPr lang="en-US" dirty="0">
              <a:latin typeface="Arial" charset="0"/>
              <a:ea typeface="ＭＳ Ｐゴシック"/>
            </a:endParaRPr>
          </a:p>
          <a:p>
            <a:r>
              <a:rPr lang="en-US" b="1" dirty="0">
                <a:latin typeface="Arial" charset="0"/>
                <a:ea typeface="ＭＳ Ｐゴシック"/>
              </a:rPr>
              <a:t>Time frame: </a:t>
            </a:r>
            <a:r>
              <a:rPr lang="en-US" dirty="0">
                <a:latin typeface="Arial" charset="0"/>
                <a:ea typeface="ＭＳ Ｐゴシック"/>
              </a:rPr>
              <a:t>40-50 </a:t>
            </a:r>
            <a:r>
              <a:rPr lang="en-US" dirty="0" smtClean="0">
                <a:latin typeface="Arial" charset="0"/>
                <a:ea typeface="ＭＳ Ｐゴシック"/>
              </a:rPr>
              <a:t>minutes</a:t>
            </a:r>
          </a:p>
          <a:p>
            <a:pPr marL="68580" indent="0">
              <a:buNone/>
            </a:pPr>
            <a:endParaRPr lang="en-US" dirty="0">
              <a:latin typeface="Arial" charset="0"/>
              <a:ea typeface="ＭＳ Ｐゴシック"/>
            </a:endParaRPr>
          </a:p>
          <a:p>
            <a:r>
              <a:rPr lang="en-US" b="1" dirty="0">
                <a:latin typeface="Arial" charset="0"/>
                <a:ea typeface="ＭＳ Ｐゴシック"/>
              </a:rPr>
              <a:t>Materials:</a:t>
            </a:r>
            <a:r>
              <a:rPr lang="en-US" dirty="0">
                <a:latin typeface="Arial" charset="0"/>
                <a:ea typeface="ＭＳ Ｐゴシック"/>
              </a:rPr>
              <a:t> Dry erase boards, dry erase marker, dry eraser, </a:t>
            </a:r>
            <a:r>
              <a:rPr lang="en-US" dirty="0" smtClean="0">
                <a:latin typeface="Arial" charset="0"/>
                <a:ea typeface="ＭＳ Ｐゴシック"/>
              </a:rPr>
              <a:t>and </a:t>
            </a:r>
            <a:r>
              <a:rPr lang="en-US" dirty="0">
                <a:latin typeface="Arial" charset="0"/>
                <a:ea typeface="ＭＳ Ｐゴシック"/>
              </a:rPr>
              <a:t>definitions (handout</a:t>
            </a:r>
            <a:r>
              <a:rPr lang="en-US" dirty="0" smtClean="0">
                <a:latin typeface="Arial" charset="0"/>
                <a:ea typeface="ＭＳ Ｐゴシック"/>
              </a:rPr>
              <a:t>)</a:t>
            </a:r>
          </a:p>
          <a:p>
            <a:pPr marL="68580" indent="0">
              <a:buNone/>
            </a:pPr>
            <a:endParaRPr lang="en-US" dirty="0">
              <a:latin typeface="Arial" charset="0"/>
              <a:ea typeface="ＭＳ Ｐゴシック"/>
            </a:endParaRPr>
          </a:p>
          <a:p>
            <a:r>
              <a:rPr lang="en-US" b="1" dirty="0">
                <a:latin typeface="Arial" charset="0"/>
                <a:ea typeface="ＭＳ Ｐゴシック"/>
              </a:rPr>
              <a:t>Directions: </a:t>
            </a:r>
            <a:r>
              <a:rPr lang="en-US" dirty="0" smtClean="0">
                <a:latin typeface="Arial" charset="0"/>
                <a:ea typeface="ＭＳ Ｐゴシック"/>
              </a:rPr>
              <a:t>provide </a:t>
            </a:r>
            <a:r>
              <a:rPr lang="en-US" dirty="0">
                <a:latin typeface="Arial" charset="0"/>
                <a:ea typeface="ＭＳ Ｐゴシック"/>
              </a:rPr>
              <a:t>dry erase materials to each group, start slide with T&amp;F questions, provide time for discussion and have them all flip boards at same time</a:t>
            </a:r>
            <a:r>
              <a:rPr lang="en-US" dirty="0" smtClean="0">
                <a:latin typeface="Arial" charset="0"/>
                <a:ea typeface="ＭＳ Ｐゴシック"/>
              </a:rPr>
              <a:t>.</a:t>
            </a:r>
          </a:p>
          <a:p>
            <a:pPr marL="68580" indent="0">
              <a:buNone/>
            </a:pPr>
            <a:endParaRPr lang="en-US" dirty="0" smtClean="0">
              <a:latin typeface="Arial" charset="0"/>
              <a:ea typeface="ＭＳ Ｐゴシック"/>
            </a:endParaRPr>
          </a:p>
          <a:p>
            <a:pPr lvl="2">
              <a:buFontTx/>
              <a:buChar char="•"/>
            </a:pPr>
            <a:r>
              <a:rPr lang="en-US" dirty="0" smtClean="0">
                <a:latin typeface="Arial" charset="0"/>
                <a:ea typeface="ＭＳ Ｐゴシック"/>
              </a:rPr>
              <a:t>The </a:t>
            </a:r>
            <a:r>
              <a:rPr lang="en-US" dirty="0">
                <a:latin typeface="Arial" charset="0"/>
                <a:ea typeface="ＭＳ Ｐゴシック"/>
              </a:rPr>
              <a:t>groups will answer a number of true/false </a:t>
            </a:r>
            <a:r>
              <a:rPr lang="en-US" dirty="0" smtClean="0">
                <a:latin typeface="Arial" charset="0"/>
                <a:ea typeface="ＭＳ Ｐゴシック"/>
              </a:rPr>
              <a:t>questions- </a:t>
            </a:r>
            <a:r>
              <a:rPr lang="en-US" dirty="0">
                <a:latin typeface="Arial" charset="0"/>
                <a:ea typeface="ＭＳ Ｐゴシック"/>
              </a:rPr>
              <a:t>1 point </a:t>
            </a:r>
            <a:r>
              <a:rPr lang="en-US" dirty="0" smtClean="0">
                <a:latin typeface="Arial" charset="0"/>
                <a:ea typeface="ＭＳ Ｐゴシック"/>
              </a:rPr>
              <a:t>for correct </a:t>
            </a:r>
            <a:r>
              <a:rPr lang="en-US" dirty="0">
                <a:latin typeface="Arial" charset="0"/>
                <a:ea typeface="ＭＳ Ｐゴシック"/>
              </a:rPr>
              <a:t>answer </a:t>
            </a:r>
          </a:p>
          <a:p>
            <a:pPr lvl="2">
              <a:buFontTx/>
              <a:buChar char="•"/>
            </a:pPr>
            <a:r>
              <a:rPr lang="en-US" dirty="0" smtClean="0">
                <a:latin typeface="Arial" charset="0"/>
                <a:ea typeface="ＭＳ Ｐゴシック"/>
              </a:rPr>
              <a:t>Team </a:t>
            </a:r>
            <a:r>
              <a:rPr lang="en-US" dirty="0">
                <a:latin typeface="Arial" charset="0"/>
                <a:ea typeface="ＭＳ Ｐゴシック"/>
              </a:rPr>
              <a:t>with the most points at the end </a:t>
            </a:r>
            <a:r>
              <a:rPr lang="en-US" dirty="0" smtClean="0">
                <a:latin typeface="Arial" charset="0"/>
                <a:ea typeface="ＭＳ Ｐゴシック"/>
              </a:rPr>
              <a:t>wins</a:t>
            </a:r>
            <a:endParaRPr lang="en-US" dirty="0">
              <a:latin typeface="Arial" charset="0"/>
              <a:ea typeface="ＭＳ Ｐゴシック"/>
            </a:endParaRPr>
          </a:p>
          <a:p>
            <a:endParaRPr lang="en-US" dirty="0">
              <a:latin typeface="Arial" charset="0"/>
              <a:ea typeface="ＭＳ Ｐゴシック"/>
            </a:endParaRPr>
          </a:p>
          <a:p>
            <a:r>
              <a:rPr lang="en-US" b="1" dirty="0" smtClean="0">
                <a:latin typeface="Arial" charset="0"/>
                <a:ea typeface="ＭＳ Ｐゴシック"/>
              </a:rPr>
              <a:t>Prep Questions</a:t>
            </a:r>
            <a:r>
              <a:rPr lang="en-US" dirty="0" smtClean="0">
                <a:latin typeface="Arial" charset="0"/>
                <a:ea typeface="ＭＳ Ｐゴシック"/>
              </a:rPr>
              <a:t>:</a:t>
            </a:r>
          </a:p>
          <a:p>
            <a:pPr lvl="1"/>
            <a:r>
              <a:rPr lang="en-US" dirty="0" smtClean="0">
                <a:latin typeface="Arial" charset="0"/>
                <a:ea typeface="ＭＳ Ｐゴシック"/>
              </a:rPr>
              <a:t>What types </a:t>
            </a:r>
            <a:r>
              <a:rPr lang="en-US" dirty="0">
                <a:latin typeface="Arial" charset="0"/>
                <a:ea typeface="ＭＳ Ｐゴシック"/>
              </a:rPr>
              <a:t>of classes did you have to take in high school to get ready for college?</a:t>
            </a:r>
          </a:p>
          <a:p>
            <a:pPr lvl="1"/>
            <a:r>
              <a:rPr lang="en-US" dirty="0">
                <a:latin typeface="Arial" charset="0"/>
                <a:ea typeface="ＭＳ Ｐゴシック"/>
              </a:rPr>
              <a:t>What kinds of colleges are you looking for?</a:t>
            </a:r>
          </a:p>
          <a:p>
            <a:pPr lvl="1"/>
            <a:r>
              <a:rPr lang="en-US" dirty="0" smtClean="0">
                <a:latin typeface="Arial" charset="0"/>
                <a:ea typeface="ＭＳ Ｐゴシック"/>
              </a:rPr>
              <a:t>What colleges are nearby?</a:t>
            </a:r>
            <a:endParaRPr lang="en-US" dirty="0">
              <a:latin typeface="Arial" charset="0"/>
              <a:ea typeface="ＭＳ Ｐゴシック"/>
            </a:endParaRPr>
          </a:p>
          <a:p>
            <a:endParaRPr lang="en-US" dirty="0">
              <a:latin typeface="Arial" charset="0"/>
              <a:ea typeface="ＭＳ Ｐゴシック"/>
            </a:endParaRPr>
          </a:p>
        </p:txBody>
      </p:sp>
    </p:spTree>
    <p:extLst>
      <p:ext uri="{BB962C8B-B14F-4D97-AF65-F5344CB8AC3E}">
        <p14:creationId xmlns:p14="http://schemas.microsoft.com/office/powerpoint/2010/main" val="268425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24744" cy="722864"/>
          </a:xfrm>
        </p:spPr>
        <p:txBody>
          <a:bodyPr/>
          <a:lstStyle/>
          <a:p>
            <a:r>
              <a:rPr lang="en-US" dirty="0" smtClean="0"/>
              <a:t>Sample Questions…</a:t>
            </a:r>
            <a:endParaRPr lang="en-US" dirty="0"/>
          </a:p>
        </p:txBody>
      </p:sp>
      <p:sp>
        <p:nvSpPr>
          <p:cNvPr id="3" name="Text Placeholder 2"/>
          <p:cNvSpPr>
            <a:spLocks noGrp="1"/>
          </p:cNvSpPr>
          <p:nvPr>
            <p:ph type="body" idx="1"/>
          </p:nvPr>
        </p:nvSpPr>
        <p:spPr>
          <a:xfrm>
            <a:off x="1143000" y="1600200"/>
            <a:ext cx="3190754" cy="876300"/>
          </a:xfrm>
          <a:solidFill>
            <a:schemeClr val="bg1">
              <a:lumMod val="85000"/>
            </a:schemeClr>
          </a:solidFill>
        </p:spPr>
        <p:txBody>
          <a:bodyPr>
            <a:noAutofit/>
          </a:bodyPr>
          <a:lstStyle/>
          <a:p>
            <a:pPr algn="ctr"/>
            <a:r>
              <a:rPr lang="en-US" sz="1800" dirty="0">
                <a:solidFill>
                  <a:schemeClr val="tx1"/>
                </a:solidFill>
                <a:ea typeface="ＭＳ Ｐゴシック"/>
              </a:rPr>
              <a:t>There are 2,500 </a:t>
            </a:r>
            <a:r>
              <a:rPr lang="en-US" sz="1800" dirty="0" smtClean="0">
                <a:solidFill>
                  <a:schemeClr val="tx1"/>
                </a:solidFill>
                <a:ea typeface="ＭＳ Ｐゴシック"/>
              </a:rPr>
              <a:t>two </a:t>
            </a:r>
            <a:r>
              <a:rPr lang="en-US" sz="1800" dirty="0">
                <a:solidFill>
                  <a:schemeClr val="tx1"/>
                </a:solidFill>
                <a:ea typeface="ＭＳ Ｐゴシック"/>
              </a:rPr>
              <a:t>and four-year colleges and universities in the country.</a:t>
            </a:r>
          </a:p>
        </p:txBody>
      </p:sp>
      <p:sp>
        <p:nvSpPr>
          <p:cNvPr id="5" name="Text Placeholder 4"/>
          <p:cNvSpPr>
            <a:spLocks noGrp="1"/>
          </p:cNvSpPr>
          <p:nvPr>
            <p:ph type="body" sz="quarter" idx="3"/>
          </p:nvPr>
        </p:nvSpPr>
        <p:spPr>
          <a:xfrm>
            <a:off x="4800600" y="1600200"/>
            <a:ext cx="3190754" cy="838200"/>
          </a:xfrm>
          <a:solidFill>
            <a:schemeClr val="bg1">
              <a:lumMod val="85000"/>
            </a:schemeClr>
          </a:solidFill>
        </p:spPr>
        <p:txBody>
          <a:bodyPr>
            <a:noAutofit/>
          </a:bodyPr>
          <a:lstStyle/>
          <a:p>
            <a:r>
              <a:rPr lang="en-US" sz="1100" dirty="0" smtClean="0">
                <a:solidFill>
                  <a:schemeClr val="bg2">
                    <a:lumMod val="50000"/>
                  </a:schemeClr>
                </a:solidFill>
                <a:latin typeface="Arial" charset="0"/>
                <a:ea typeface="ＭＳ Ｐゴシック"/>
              </a:rPr>
              <a:t>There </a:t>
            </a:r>
            <a:r>
              <a:rPr lang="en-US" sz="1100" dirty="0">
                <a:solidFill>
                  <a:schemeClr val="bg2">
                    <a:lumMod val="50000"/>
                  </a:schemeClr>
                </a:solidFill>
                <a:latin typeface="Arial" charset="0"/>
                <a:ea typeface="ＭＳ Ｐゴシック"/>
              </a:rPr>
              <a:t>are more than </a:t>
            </a:r>
            <a:r>
              <a:rPr lang="en-US" sz="1100" dirty="0" smtClean="0">
                <a:solidFill>
                  <a:schemeClr val="bg2">
                    <a:lumMod val="50000"/>
                  </a:schemeClr>
                </a:solidFill>
                <a:latin typeface="Arial" charset="0"/>
                <a:ea typeface="ＭＳ Ｐゴシック"/>
              </a:rPr>
              <a:t>4,000 </a:t>
            </a:r>
            <a:r>
              <a:rPr lang="en-US" sz="1100" dirty="0">
                <a:solidFill>
                  <a:schemeClr val="bg2">
                    <a:lumMod val="50000"/>
                  </a:schemeClr>
                </a:solidFill>
                <a:latin typeface="Arial" charset="0"/>
                <a:ea typeface="ＭＳ Ｐゴシック"/>
              </a:rPr>
              <a:t>two and four year colleges and universities in the country. With this many options, you’re bound to find a school that fits your needs and personality.</a:t>
            </a:r>
          </a:p>
        </p:txBody>
      </p:sp>
      <p:sp>
        <p:nvSpPr>
          <p:cNvPr id="7" name="Text Placeholder 4"/>
          <p:cNvSpPr txBox="1">
            <a:spLocks/>
          </p:cNvSpPr>
          <p:nvPr/>
        </p:nvSpPr>
        <p:spPr>
          <a:xfrm>
            <a:off x="4770690" y="2971800"/>
            <a:ext cx="3190754" cy="1126972"/>
          </a:xfrm>
          <a:prstGeom prst="rect">
            <a:avLst/>
          </a:prstGeom>
          <a:solidFill>
            <a:schemeClr val="bg1">
              <a:lumMod val="85000"/>
            </a:schemeClr>
          </a:solidFill>
        </p:spPr>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endParaRPr lang="en-US" sz="800" dirty="0">
              <a:solidFill>
                <a:schemeClr val="bg2">
                  <a:lumMod val="50000"/>
                </a:schemeClr>
              </a:solidFill>
              <a:latin typeface="Arial" charset="0"/>
              <a:ea typeface="ＭＳ Ｐゴシック"/>
            </a:endParaRPr>
          </a:p>
          <a:p>
            <a:endParaRPr lang="en-US" sz="800" dirty="0" smtClean="0">
              <a:solidFill>
                <a:schemeClr val="bg2">
                  <a:lumMod val="50000"/>
                </a:schemeClr>
              </a:solidFill>
              <a:latin typeface="Arial" charset="0"/>
              <a:ea typeface="ＭＳ Ｐゴシック"/>
            </a:endParaRPr>
          </a:p>
          <a:p>
            <a:endParaRPr lang="en-US" sz="800" dirty="0" smtClean="0">
              <a:solidFill>
                <a:schemeClr val="bg2">
                  <a:lumMod val="50000"/>
                </a:schemeClr>
              </a:solidFill>
              <a:latin typeface="Arial" charset="0"/>
              <a:ea typeface="ＭＳ Ｐゴシック"/>
            </a:endParaRPr>
          </a:p>
          <a:p>
            <a:endParaRPr lang="en-US" sz="800" dirty="0" smtClean="0">
              <a:solidFill>
                <a:schemeClr val="bg2">
                  <a:lumMod val="50000"/>
                </a:schemeClr>
              </a:solidFill>
              <a:latin typeface="Arial" charset="0"/>
              <a:ea typeface="ＭＳ Ｐゴシック"/>
            </a:endParaRPr>
          </a:p>
          <a:p>
            <a:endParaRPr lang="en-US" sz="800" dirty="0">
              <a:solidFill>
                <a:schemeClr val="bg2">
                  <a:lumMod val="50000"/>
                </a:schemeClr>
              </a:solidFill>
              <a:latin typeface="Arial" charset="0"/>
              <a:ea typeface="ＭＳ Ｐゴシック"/>
            </a:endParaRPr>
          </a:p>
          <a:p>
            <a:endParaRPr lang="en-US" sz="800" dirty="0" smtClean="0">
              <a:solidFill>
                <a:schemeClr val="bg2">
                  <a:lumMod val="50000"/>
                </a:schemeClr>
              </a:solidFill>
              <a:latin typeface="Arial" charset="0"/>
              <a:ea typeface="ＭＳ Ｐゴシック"/>
            </a:endParaRPr>
          </a:p>
          <a:p>
            <a:endParaRPr lang="en-US" sz="800" dirty="0">
              <a:solidFill>
                <a:schemeClr val="bg2">
                  <a:lumMod val="50000"/>
                </a:schemeClr>
              </a:solidFill>
              <a:latin typeface="Arial" charset="0"/>
              <a:ea typeface="ＭＳ Ｐゴシック"/>
            </a:endParaRPr>
          </a:p>
          <a:p>
            <a:endParaRPr lang="en-US" sz="800" dirty="0" smtClean="0">
              <a:solidFill>
                <a:schemeClr val="bg2">
                  <a:lumMod val="50000"/>
                </a:schemeClr>
              </a:solidFill>
              <a:latin typeface="Arial" charset="0"/>
              <a:ea typeface="ＭＳ Ｐゴシック"/>
            </a:endParaRPr>
          </a:p>
          <a:p>
            <a:endParaRPr lang="en-US" sz="800" dirty="0">
              <a:solidFill>
                <a:schemeClr val="bg2">
                  <a:lumMod val="50000"/>
                </a:schemeClr>
              </a:solidFill>
              <a:latin typeface="Arial" charset="0"/>
              <a:ea typeface="ＭＳ Ｐゴシック"/>
            </a:endParaRPr>
          </a:p>
          <a:p>
            <a:r>
              <a:rPr lang="en-US" sz="1200" dirty="0" smtClean="0">
                <a:solidFill>
                  <a:schemeClr val="bg2">
                    <a:lumMod val="50000"/>
                  </a:schemeClr>
                </a:solidFill>
                <a:latin typeface="Arial" charset="0"/>
                <a:ea typeface="ＭＳ Ｐゴシック"/>
              </a:rPr>
              <a:t>This </a:t>
            </a:r>
            <a:r>
              <a:rPr lang="en-US" sz="1200" dirty="0">
                <a:solidFill>
                  <a:schemeClr val="bg2">
                    <a:lumMod val="50000"/>
                  </a:schemeClr>
                </a:solidFill>
                <a:latin typeface="Arial" charset="0"/>
                <a:ea typeface="ＭＳ Ｐゴシック"/>
              </a:rPr>
              <a:t>number is higher at 42%. For this reason, </a:t>
            </a:r>
            <a:r>
              <a:rPr lang="en-US" sz="1200" dirty="0" smtClean="0">
                <a:solidFill>
                  <a:schemeClr val="bg2">
                    <a:lumMod val="50000"/>
                  </a:schemeClr>
                </a:solidFill>
                <a:latin typeface="Arial" charset="0"/>
                <a:ea typeface="ＭＳ Ｐゴシック"/>
              </a:rPr>
              <a:t>OCAN suggests </a:t>
            </a:r>
            <a:r>
              <a:rPr lang="en-US" sz="1200" dirty="0">
                <a:solidFill>
                  <a:schemeClr val="bg2">
                    <a:lumMod val="50000"/>
                  </a:schemeClr>
                </a:solidFill>
                <a:latin typeface="Arial" charset="0"/>
                <a:ea typeface="ＭＳ Ｐゴシック"/>
              </a:rPr>
              <a:t>students </a:t>
            </a:r>
            <a:r>
              <a:rPr lang="en-US" sz="1200" dirty="0" smtClean="0">
                <a:solidFill>
                  <a:schemeClr val="bg2">
                    <a:lumMod val="50000"/>
                  </a:schemeClr>
                </a:solidFill>
                <a:latin typeface="Arial" charset="0"/>
                <a:ea typeface="ＭＳ Ｐゴシック"/>
              </a:rPr>
              <a:t>need to first find </a:t>
            </a:r>
            <a:r>
              <a:rPr lang="en-US" sz="1200" dirty="0">
                <a:solidFill>
                  <a:schemeClr val="bg2">
                    <a:lumMod val="50000"/>
                  </a:schemeClr>
                </a:solidFill>
                <a:latin typeface="Arial" charset="0"/>
                <a:ea typeface="ＭＳ Ｐゴシック"/>
              </a:rPr>
              <a:t>an adult mentor who can </a:t>
            </a:r>
            <a:r>
              <a:rPr lang="en-US" sz="1200" dirty="0" smtClean="0">
                <a:solidFill>
                  <a:schemeClr val="bg2">
                    <a:lumMod val="50000"/>
                  </a:schemeClr>
                </a:solidFill>
                <a:latin typeface="Arial" charset="0"/>
                <a:ea typeface="ＭＳ Ｐゴシック"/>
              </a:rPr>
              <a:t>help with college prep.</a:t>
            </a:r>
            <a:endParaRPr lang="en-US" sz="1200" dirty="0">
              <a:solidFill>
                <a:schemeClr val="bg2">
                  <a:lumMod val="50000"/>
                </a:schemeClr>
              </a:solidFill>
              <a:latin typeface="Arial" charset="0"/>
              <a:ea typeface="ＭＳ Ｐゴシック"/>
            </a:endParaRPr>
          </a:p>
        </p:txBody>
      </p:sp>
      <p:sp>
        <p:nvSpPr>
          <p:cNvPr id="8" name="Text Placeholder 4"/>
          <p:cNvSpPr txBox="1">
            <a:spLocks/>
          </p:cNvSpPr>
          <p:nvPr/>
        </p:nvSpPr>
        <p:spPr>
          <a:xfrm>
            <a:off x="4770690" y="4434554"/>
            <a:ext cx="3190754" cy="871671"/>
          </a:xfrm>
          <a:prstGeom prst="rect">
            <a:avLst/>
          </a:prstGeom>
          <a:solidFill>
            <a:schemeClr val="bg1">
              <a:lumMod val="85000"/>
            </a:schemeClr>
          </a:solidFill>
        </p:spPr>
        <p:txBody>
          <a:bodyPr vert="horz" lIns="91440" tIns="45720" rIns="91440" bIns="45720" rtlCol="0" anchor="b">
            <a:normAutofit fontScale="400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r>
              <a:rPr lang="en-US" dirty="0" smtClean="0">
                <a:solidFill>
                  <a:schemeClr val="bg2">
                    <a:lumMod val="50000"/>
                  </a:schemeClr>
                </a:solidFill>
                <a:latin typeface="Arial" charset="0"/>
                <a:ea typeface="ＭＳ Ｐゴシック"/>
              </a:rPr>
              <a:t>Research </a:t>
            </a:r>
            <a:r>
              <a:rPr lang="en-US" dirty="0">
                <a:solidFill>
                  <a:schemeClr val="bg2">
                    <a:lumMod val="50000"/>
                  </a:schemeClr>
                </a:solidFill>
                <a:latin typeface="Arial" charset="0"/>
                <a:ea typeface="ＭＳ Ｐゴシック"/>
              </a:rPr>
              <a:t>shows that students who work a moderate amount often do better academically. Securing an on-campus </a:t>
            </a:r>
            <a:r>
              <a:rPr lang="en-US" dirty="0" smtClean="0">
                <a:solidFill>
                  <a:schemeClr val="bg2">
                    <a:lumMod val="50000"/>
                  </a:schemeClr>
                </a:solidFill>
                <a:latin typeface="Arial" charset="0"/>
                <a:ea typeface="ＭＳ Ｐゴシック"/>
              </a:rPr>
              <a:t>jobs </a:t>
            </a:r>
            <a:r>
              <a:rPr lang="en-US" dirty="0">
                <a:solidFill>
                  <a:schemeClr val="bg2">
                    <a:lumMod val="50000"/>
                  </a:schemeClr>
                </a:solidFill>
                <a:latin typeface="Arial" charset="0"/>
                <a:ea typeface="ＭＳ Ｐゴシック"/>
              </a:rPr>
              <a:t>related to career goals is a good way for you to help </a:t>
            </a:r>
            <a:r>
              <a:rPr lang="en-US" dirty="0" smtClean="0">
                <a:solidFill>
                  <a:schemeClr val="bg2">
                    <a:lumMod val="50000"/>
                  </a:schemeClr>
                </a:solidFill>
                <a:latin typeface="Arial" charset="0"/>
                <a:ea typeface="ＭＳ Ｐゴシック"/>
              </a:rPr>
              <a:t>with college </a:t>
            </a:r>
            <a:r>
              <a:rPr lang="en-US" dirty="0">
                <a:solidFill>
                  <a:schemeClr val="bg2">
                    <a:lumMod val="50000"/>
                  </a:schemeClr>
                </a:solidFill>
                <a:latin typeface="Arial" charset="0"/>
                <a:ea typeface="ＭＳ Ｐゴシック"/>
              </a:rPr>
              <a:t>costs, get experience, and create new ties with the university.</a:t>
            </a:r>
          </a:p>
        </p:txBody>
      </p:sp>
      <p:sp>
        <p:nvSpPr>
          <p:cNvPr id="9" name="Text Placeholder 4"/>
          <p:cNvSpPr txBox="1">
            <a:spLocks/>
          </p:cNvSpPr>
          <p:nvPr/>
        </p:nvSpPr>
        <p:spPr>
          <a:xfrm>
            <a:off x="1140864" y="2971800"/>
            <a:ext cx="3190754" cy="1126972"/>
          </a:xfrm>
          <a:prstGeom prst="rect">
            <a:avLst/>
          </a:prstGeom>
          <a:solidFill>
            <a:schemeClr val="bg1">
              <a:lumMod val="85000"/>
            </a:schemeClr>
          </a:solidFill>
        </p:spPr>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algn="ctr"/>
            <a:r>
              <a:rPr lang="en-US" sz="1800" dirty="0" smtClean="0">
                <a:solidFill>
                  <a:schemeClr val="tx1"/>
                </a:solidFill>
                <a:ea typeface="ＭＳ Ｐゴシック"/>
              </a:rPr>
              <a:t>25% </a:t>
            </a:r>
            <a:r>
              <a:rPr lang="en-US" sz="1800" dirty="0">
                <a:solidFill>
                  <a:schemeClr val="tx1"/>
                </a:solidFill>
                <a:ea typeface="ＭＳ Ｐゴシック"/>
              </a:rPr>
              <a:t>percent of students aged </a:t>
            </a:r>
            <a:r>
              <a:rPr lang="en-US" sz="1800" dirty="0" smtClean="0">
                <a:solidFill>
                  <a:schemeClr val="tx1"/>
                </a:solidFill>
                <a:ea typeface="ＭＳ Ｐゴシック"/>
              </a:rPr>
              <a:t>16-18 </a:t>
            </a:r>
            <a:r>
              <a:rPr lang="en-US" sz="1800" dirty="0">
                <a:solidFill>
                  <a:schemeClr val="tx1"/>
                </a:solidFill>
                <a:ea typeface="ＭＳ Ｐゴシック"/>
              </a:rPr>
              <a:t>are not sure they know how to achieve their </a:t>
            </a:r>
            <a:r>
              <a:rPr lang="en-US" sz="1800" dirty="0" smtClean="0">
                <a:solidFill>
                  <a:schemeClr val="tx1"/>
                </a:solidFill>
                <a:ea typeface="ＭＳ Ｐゴシック"/>
              </a:rPr>
              <a:t>college goals.</a:t>
            </a:r>
            <a:endParaRPr lang="en-US" sz="1800" dirty="0">
              <a:solidFill>
                <a:schemeClr val="tx1"/>
              </a:solidFill>
              <a:ea typeface="ＭＳ Ｐゴシック"/>
            </a:endParaRPr>
          </a:p>
        </p:txBody>
      </p:sp>
      <p:sp>
        <p:nvSpPr>
          <p:cNvPr id="10" name="Text Placeholder 4"/>
          <p:cNvSpPr txBox="1">
            <a:spLocks/>
          </p:cNvSpPr>
          <p:nvPr/>
        </p:nvSpPr>
        <p:spPr>
          <a:xfrm>
            <a:off x="1143000" y="4419600"/>
            <a:ext cx="3190754" cy="886626"/>
          </a:xfrm>
          <a:prstGeom prst="rect">
            <a:avLst/>
          </a:prstGeom>
          <a:solidFill>
            <a:schemeClr val="bg1">
              <a:lumMod val="85000"/>
            </a:schemeClr>
          </a:solidFill>
        </p:spPr>
        <p:txBody>
          <a:bodyPr vert="horz" lIns="91440" tIns="45720" rIns="91440" bIns="45720" rtlCol="0" anchor="b">
            <a:normAutofit fontScale="325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lvl="1"/>
            <a:r>
              <a:rPr lang="en-US" sz="5400" dirty="0">
                <a:ea typeface="ＭＳ Ｐゴシック"/>
              </a:rPr>
              <a:t>Working while going to school will hurt my academic success.</a:t>
            </a:r>
          </a:p>
        </p:txBody>
      </p:sp>
    </p:spTree>
    <p:extLst>
      <p:ext uri="{BB962C8B-B14F-4D97-AF65-F5344CB8AC3E}">
        <p14:creationId xmlns:p14="http://schemas.microsoft.com/office/powerpoint/2010/main" val="2416535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2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9" end="9"/>
                                            </p:txEl>
                                          </p:spTgt>
                                        </p:tgtEl>
                                        <p:attrNameLst>
                                          <p:attrName>style.visibility</p:attrName>
                                        </p:attrNameLst>
                                      </p:cBhvr>
                                      <p:to>
                                        <p:strVal val="visible"/>
                                      </p:to>
                                    </p:set>
                                    <p:animEffect transition="in" filter="fade">
                                      <p:cBhvr>
                                        <p:cTn id="22" dur="2000"/>
                                        <p:tgtEl>
                                          <p:spTgt spid="7">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fade">
                                      <p:cBhvr>
                                        <p:cTn id="27" dur="500"/>
                                        <p:tgtEl>
                                          <p:spTgt spid="8">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a:solidFill>
            <a:schemeClr val="bg1">
              <a:lumMod val="85000"/>
            </a:schemeClr>
          </a:solidFill>
        </p:spPr>
        <p:txBody>
          <a:bodyPr>
            <a:normAutofit fontScale="90000"/>
          </a:bodyPr>
          <a:lstStyle/>
          <a:p>
            <a:pPr marL="525780" lvl="0" indent="-457200">
              <a:spcBef>
                <a:spcPct val="20000"/>
              </a:spcBef>
            </a:pPr>
            <a:r>
              <a:rPr lang="en-US" sz="2000" dirty="0">
                <a:solidFill>
                  <a:srgbClr val="CAF278">
                    <a:lumMod val="50000"/>
                  </a:srgbClr>
                </a:solidFill>
                <a:latin typeface="Aharoni"/>
                <a:ea typeface="Aharoni"/>
                <a:cs typeface="Aharoni"/>
              </a:rPr>
              <a:t/>
            </a:r>
            <a:br>
              <a:rPr lang="en-US" sz="2000" dirty="0">
                <a:solidFill>
                  <a:srgbClr val="CAF278">
                    <a:lumMod val="50000"/>
                  </a:srgbClr>
                </a:solidFill>
                <a:latin typeface="Aharoni"/>
                <a:ea typeface="Aharoni"/>
                <a:cs typeface="Aharoni"/>
              </a:rPr>
            </a:br>
            <a:r>
              <a:rPr lang="en-US" sz="3100" dirty="0">
                <a:solidFill>
                  <a:srgbClr val="CAF278">
                    <a:lumMod val="50000"/>
                  </a:srgbClr>
                </a:solidFill>
                <a:latin typeface="Aharoni"/>
                <a:ea typeface="Aharoni"/>
                <a:cs typeface="Aharoni"/>
              </a:rPr>
              <a:t>Will </a:t>
            </a:r>
            <a:r>
              <a:rPr lang="en-US" sz="3100" dirty="0" smtClean="0">
                <a:solidFill>
                  <a:srgbClr val="CAF278">
                    <a:lumMod val="50000"/>
                  </a:srgbClr>
                </a:solidFill>
                <a:latin typeface="Aharoni"/>
                <a:ea typeface="Aharoni"/>
                <a:cs typeface="Aharoni"/>
              </a:rPr>
              <a:t>this </a:t>
            </a:r>
            <a:r>
              <a:rPr lang="en-US" sz="3100" dirty="0">
                <a:solidFill>
                  <a:srgbClr val="CAF278">
                    <a:lumMod val="50000"/>
                  </a:srgbClr>
                </a:solidFill>
                <a:latin typeface="Aharoni"/>
                <a:ea typeface="Aharoni"/>
                <a:cs typeface="Aharoni"/>
              </a:rPr>
              <a:t>College </a:t>
            </a:r>
            <a:r>
              <a:rPr lang="en-US" sz="3100" dirty="0" smtClean="0">
                <a:solidFill>
                  <a:srgbClr val="CAF278">
                    <a:lumMod val="50000"/>
                  </a:srgbClr>
                </a:solidFill>
                <a:latin typeface="Aharoni"/>
                <a:ea typeface="Aharoni"/>
                <a:cs typeface="Aharoni"/>
              </a:rPr>
              <a:t>Mascot </a:t>
            </a:r>
            <a:r>
              <a:rPr lang="en-US" sz="3100" dirty="0">
                <a:solidFill>
                  <a:srgbClr val="CAF278">
                    <a:lumMod val="50000"/>
                  </a:srgbClr>
                </a:solidFill>
                <a:latin typeface="Aharoni"/>
                <a:ea typeface="Aharoni"/>
                <a:cs typeface="Aharoni"/>
              </a:rPr>
              <a:t>let you in?</a:t>
            </a:r>
            <a:endParaRPr lang="en-US" sz="3100" dirty="0"/>
          </a:p>
        </p:txBody>
      </p:sp>
      <p:sp>
        <p:nvSpPr>
          <p:cNvPr id="3" name="Content Placeholder 2"/>
          <p:cNvSpPr>
            <a:spLocks noGrp="1"/>
          </p:cNvSpPr>
          <p:nvPr>
            <p:ph idx="1"/>
          </p:nvPr>
        </p:nvSpPr>
        <p:spPr/>
        <p:txBody>
          <a:bodyPr>
            <a:normAutofit fontScale="62500" lnSpcReduction="20000"/>
          </a:bodyPr>
          <a:lstStyle/>
          <a:p>
            <a:r>
              <a:rPr lang="en-US" b="1" dirty="0" smtClean="0">
                <a:latin typeface="Arial" charset="0"/>
                <a:ea typeface="ＭＳ Ｐゴシック"/>
              </a:rPr>
              <a:t>Grade</a:t>
            </a:r>
            <a:r>
              <a:rPr lang="en-US" b="1" dirty="0">
                <a:latin typeface="Arial" charset="0"/>
                <a:ea typeface="ＭＳ Ｐゴシック"/>
              </a:rPr>
              <a:t>:</a:t>
            </a:r>
            <a:r>
              <a:rPr lang="en-US" dirty="0">
                <a:latin typeface="Arial" charset="0"/>
                <a:ea typeface="ＭＳ Ｐゴシック"/>
              </a:rPr>
              <a:t> 7</a:t>
            </a:r>
            <a:r>
              <a:rPr lang="en-US" baseline="30000" dirty="0">
                <a:latin typeface="Arial" charset="0"/>
                <a:ea typeface="ＭＳ Ｐゴシック"/>
              </a:rPr>
              <a:t>th</a:t>
            </a:r>
            <a:r>
              <a:rPr lang="en-US" dirty="0">
                <a:latin typeface="Arial" charset="0"/>
                <a:ea typeface="ＭＳ Ｐゴシック"/>
              </a:rPr>
              <a:t>-12</a:t>
            </a:r>
            <a:r>
              <a:rPr lang="en-US" baseline="30000" dirty="0">
                <a:latin typeface="Arial" charset="0"/>
                <a:ea typeface="ＭＳ Ｐゴシック"/>
              </a:rPr>
              <a:t>th</a:t>
            </a:r>
            <a:r>
              <a:rPr lang="en-US" dirty="0">
                <a:latin typeface="Arial" charset="0"/>
                <a:ea typeface="ＭＳ Ｐゴシック"/>
              </a:rPr>
              <a:t> </a:t>
            </a:r>
            <a:r>
              <a:rPr lang="en-US" dirty="0" smtClean="0">
                <a:latin typeface="Arial" charset="0"/>
                <a:ea typeface="ＭＳ Ｐゴシック"/>
              </a:rPr>
              <a:t>grade</a:t>
            </a:r>
          </a:p>
          <a:p>
            <a:endParaRPr lang="en-US" dirty="0">
              <a:latin typeface="Arial" charset="0"/>
              <a:ea typeface="ＭＳ Ｐゴシック"/>
            </a:endParaRPr>
          </a:p>
          <a:p>
            <a:r>
              <a:rPr lang="en-US" b="1" dirty="0">
                <a:latin typeface="Arial" charset="0"/>
                <a:ea typeface="ＭＳ Ｐゴシック"/>
              </a:rPr>
              <a:t>Group Size:</a:t>
            </a:r>
            <a:r>
              <a:rPr lang="en-US" dirty="0">
                <a:latin typeface="Arial" charset="0"/>
                <a:ea typeface="ＭＳ Ｐゴシック"/>
              </a:rPr>
              <a:t>  works best in mixed gendered </a:t>
            </a:r>
            <a:r>
              <a:rPr lang="en-US" dirty="0" smtClean="0">
                <a:latin typeface="Arial" charset="0"/>
                <a:ea typeface="ＭＳ Ｐゴシック"/>
              </a:rPr>
              <a:t>groups</a:t>
            </a:r>
          </a:p>
          <a:p>
            <a:endParaRPr lang="en-US" dirty="0">
              <a:latin typeface="Arial" charset="0"/>
              <a:ea typeface="ＭＳ Ｐゴシック"/>
            </a:endParaRPr>
          </a:p>
          <a:p>
            <a:r>
              <a:rPr lang="en-US" b="1" dirty="0">
                <a:latin typeface="Arial" charset="0"/>
                <a:ea typeface="ＭＳ Ｐゴシック"/>
              </a:rPr>
              <a:t>Time Frame:</a:t>
            </a:r>
            <a:r>
              <a:rPr lang="en-US" dirty="0">
                <a:latin typeface="Arial" charset="0"/>
                <a:ea typeface="ＭＳ Ｐゴシック"/>
              </a:rPr>
              <a:t> 30 </a:t>
            </a:r>
            <a:r>
              <a:rPr lang="en-US" dirty="0" smtClean="0">
                <a:latin typeface="Arial" charset="0"/>
                <a:ea typeface="ＭＳ Ｐゴシック"/>
              </a:rPr>
              <a:t>minutes</a:t>
            </a:r>
          </a:p>
          <a:p>
            <a:endParaRPr lang="en-US" dirty="0">
              <a:latin typeface="Arial" charset="0"/>
              <a:ea typeface="ＭＳ Ｐゴシック"/>
            </a:endParaRPr>
          </a:p>
          <a:p>
            <a:r>
              <a:rPr lang="en-US" b="1" dirty="0">
                <a:latin typeface="Arial" charset="0"/>
                <a:ea typeface="ＭＳ Ｐゴシック"/>
              </a:rPr>
              <a:t>Materials Needed:</a:t>
            </a:r>
            <a:r>
              <a:rPr lang="en-US" dirty="0">
                <a:latin typeface="Arial" charset="0"/>
                <a:ea typeface="ＭＳ Ｐゴシック"/>
              </a:rPr>
              <a:t> Piece of paper per group, pencil per </a:t>
            </a:r>
            <a:r>
              <a:rPr lang="en-US" dirty="0" smtClean="0">
                <a:latin typeface="Arial" charset="0"/>
                <a:ea typeface="ＭＳ Ｐゴシック"/>
              </a:rPr>
              <a:t>group</a:t>
            </a:r>
          </a:p>
          <a:p>
            <a:endParaRPr lang="en-US" dirty="0">
              <a:latin typeface="Arial" charset="0"/>
              <a:ea typeface="ＭＳ Ｐゴシック"/>
            </a:endParaRPr>
          </a:p>
          <a:p>
            <a:r>
              <a:rPr lang="en-US" b="1" dirty="0">
                <a:latin typeface="Arial" charset="0"/>
                <a:ea typeface="ＭＳ Ｐゴシック"/>
              </a:rPr>
              <a:t>Directions:</a:t>
            </a:r>
            <a:r>
              <a:rPr lang="en-US" dirty="0">
                <a:latin typeface="Arial" charset="0"/>
                <a:ea typeface="ＭＳ Ｐゴシック"/>
              </a:rPr>
              <a:t> Identify mascots not by name, but by college.  When mascot appears on slide,  groups attempt to identify</a:t>
            </a:r>
            <a:r>
              <a:rPr lang="en-US" dirty="0" smtClean="0">
                <a:latin typeface="Arial" charset="0"/>
                <a:ea typeface="ＭＳ Ｐゴシック"/>
              </a:rPr>
              <a:t>. </a:t>
            </a:r>
            <a:r>
              <a:rPr lang="en-US" dirty="0">
                <a:latin typeface="Arial" charset="0"/>
                <a:ea typeface="ＭＳ Ｐゴシック"/>
              </a:rPr>
              <a:t>When answers are revealed, slides will also outline name of school, name of mascot, location of school, and admission standards for a class entering fall semester. </a:t>
            </a:r>
            <a:endParaRPr lang="en-US" dirty="0" smtClean="0">
              <a:latin typeface="Arial" charset="0"/>
              <a:ea typeface="ＭＳ Ｐゴシック"/>
            </a:endParaRPr>
          </a:p>
          <a:p>
            <a:endParaRPr lang="en-US" dirty="0">
              <a:latin typeface="Arial" charset="0"/>
              <a:ea typeface="ＭＳ Ｐゴシック"/>
            </a:endParaRPr>
          </a:p>
          <a:p>
            <a:pPr lvl="2">
              <a:buFontTx/>
              <a:buChar char="•"/>
            </a:pPr>
            <a:r>
              <a:rPr lang="en-US" dirty="0" smtClean="0">
                <a:latin typeface="Arial" charset="0"/>
                <a:ea typeface="ＭＳ Ｐゴシック"/>
              </a:rPr>
              <a:t>Label </a:t>
            </a:r>
            <a:r>
              <a:rPr lang="en-US" dirty="0">
                <a:latin typeface="Arial" charset="0"/>
                <a:ea typeface="ＭＳ Ｐゴシック"/>
              </a:rPr>
              <a:t>your paper 1-21</a:t>
            </a:r>
          </a:p>
          <a:p>
            <a:pPr lvl="2">
              <a:buFontTx/>
              <a:buChar char="•"/>
            </a:pPr>
            <a:r>
              <a:rPr lang="en-US" dirty="0">
                <a:latin typeface="Arial" charset="0"/>
                <a:ea typeface="ＭＳ Ｐゴシック"/>
              </a:rPr>
              <a:t>You will write the Name of the College on the </a:t>
            </a:r>
            <a:r>
              <a:rPr lang="en-US" dirty="0" smtClean="0">
                <a:latin typeface="Arial" charset="0"/>
                <a:ea typeface="ＭＳ Ｐゴシック"/>
              </a:rPr>
              <a:t>Line</a:t>
            </a:r>
            <a:endParaRPr lang="en-US" dirty="0">
              <a:latin typeface="Arial" charset="0"/>
              <a:ea typeface="ＭＳ Ｐゴシック"/>
            </a:endParaRPr>
          </a:p>
        </p:txBody>
      </p:sp>
    </p:spTree>
    <p:extLst>
      <p:ext uri="{BB962C8B-B14F-4D97-AF65-F5344CB8AC3E}">
        <p14:creationId xmlns:p14="http://schemas.microsoft.com/office/powerpoint/2010/main" val="251712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85000"/>
            </a:schemeClr>
          </a:solidFill>
        </p:spPr>
        <p:txBody>
          <a:bodyPr>
            <a:normAutofit fontScale="90000"/>
          </a:bodyPr>
          <a:lstStyle/>
          <a:p>
            <a:r>
              <a:rPr lang="en-US" b="1" dirty="0">
                <a:solidFill>
                  <a:schemeClr val="bg2">
                    <a:lumMod val="50000"/>
                  </a:schemeClr>
                </a:solidFill>
              </a:rPr>
              <a:t>Will </a:t>
            </a:r>
            <a:r>
              <a:rPr lang="en-US" b="1" dirty="0" smtClean="0">
                <a:solidFill>
                  <a:schemeClr val="bg2">
                    <a:lumMod val="50000"/>
                  </a:schemeClr>
                </a:solidFill>
              </a:rPr>
              <a:t>this </a:t>
            </a:r>
            <a:r>
              <a:rPr lang="en-US" b="1" dirty="0">
                <a:solidFill>
                  <a:schemeClr val="bg2">
                    <a:lumMod val="50000"/>
                  </a:schemeClr>
                </a:solidFill>
              </a:rPr>
              <a:t>College </a:t>
            </a:r>
            <a:r>
              <a:rPr lang="en-US" b="1" dirty="0" smtClean="0">
                <a:solidFill>
                  <a:schemeClr val="bg2">
                    <a:lumMod val="50000"/>
                  </a:schemeClr>
                </a:solidFill>
              </a:rPr>
              <a:t>Mascot </a:t>
            </a:r>
            <a:r>
              <a:rPr lang="en-US" b="1" dirty="0">
                <a:solidFill>
                  <a:schemeClr val="bg2">
                    <a:lumMod val="50000"/>
                  </a:schemeClr>
                </a:solidFill>
              </a:rPr>
              <a:t>let you in?</a:t>
            </a:r>
          </a:p>
        </p:txBody>
      </p:sp>
      <p:pic>
        <p:nvPicPr>
          <p:cNvPr id="4" name="Picture 2"/>
          <p:cNvPicPr>
            <a:picLocks noChangeAspect="1"/>
          </p:cNvPicPr>
          <p:nvPr/>
        </p:nvPicPr>
        <p:blipFill>
          <a:blip r:embed="rId2" cstate="print"/>
          <a:srcRect/>
          <a:stretch>
            <a:fillRect/>
          </a:stretch>
        </p:blipFill>
        <p:spPr bwMode="auto">
          <a:xfrm>
            <a:off x="381000" y="228598"/>
            <a:ext cx="3505200" cy="6496635"/>
          </a:xfrm>
          <a:prstGeom prst="rect">
            <a:avLst/>
          </a:prstGeom>
          <a:noFill/>
          <a:ln w="9525">
            <a:noFill/>
            <a:miter lim="800000"/>
            <a:headEnd/>
            <a:tailEnd/>
          </a:ln>
        </p:spPr>
      </p:pic>
    </p:spTree>
    <p:extLst>
      <p:ext uri="{BB962C8B-B14F-4D97-AF65-F5344CB8AC3E}">
        <p14:creationId xmlns:p14="http://schemas.microsoft.com/office/powerpoint/2010/main" val="2229012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262</TotalTime>
  <Words>1501</Words>
  <Application>Microsoft Office PowerPoint</Application>
  <PresentationFormat>On-screen Show (4:3)</PresentationFormat>
  <Paragraphs>219</Paragraphs>
  <Slides>34</Slides>
  <Notes>15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Austin</vt:lpstr>
      <vt:lpstr>College Readiness for Rural Youth</vt:lpstr>
      <vt:lpstr>College Readiness for Rural Youth</vt:lpstr>
      <vt:lpstr>Integration into Northwest Ohio Schools  </vt:lpstr>
      <vt:lpstr>Target audience</vt:lpstr>
      <vt:lpstr>Two Essential Components</vt:lpstr>
      <vt:lpstr>Ultimate College Challenge</vt:lpstr>
      <vt:lpstr>Sample Questions…</vt:lpstr>
      <vt:lpstr> Will this College Mascot let you in?</vt:lpstr>
      <vt:lpstr>Will this College Mascot let you in?</vt:lpstr>
      <vt:lpstr>Boise State University  The Broncos  Boise, Idaho  Fall Students- Entering Class-2,214  HS GPA- 3.35  ACT-  22</vt:lpstr>
      <vt:lpstr>Will this College Mascot let you in?</vt:lpstr>
      <vt:lpstr>PowerPoint Presentation</vt:lpstr>
      <vt:lpstr>Will this College Mascot let you in?</vt:lpstr>
      <vt:lpstr>PowerPoint Presentation</vt:lpstr>
      <vt:lpstr>Will this College Mascot let you in?</vt:lpstr>
      <vt:lpstr>PowerPoint Presentation</vt:lpstr>
      <vt:lpstr>Question</vt:lpstr>
      <vt:lpstr>Question</vt:lpstr>
      <vt:lpstr>Question</vt:lpstr>
      <vt:lpstr>Question</vt:lpstr>
      <vt:lpstr>Question</vt:lpstr>
      <vt:lpstr>Question</vt:lpstr>
      <vt:lpstr>Question</vt:lpstr>
      <vt:lpstr>Question</vt:lpstr>
      <vt:lpstr>Question</vt:lpstr>
      <vt:lpstr>Question</vt:lpstr>
      <vt:lpstr>Question</vt:lpstr>
      <vt:lpstr>“Be a Pain”</vt:lpstr>
      <vt:lpstr>“Be a Pain”</vt:lpstr>
      <vt:lpstr>Question</vt:lpstr>
      <vt:lpstr>Question</vt:lpstr>
      <vt:lpstr>Survey Results</vt:lpstr>
      <vt:lpstr>Conclusion</vt:lpstr>
      <vt:lpstr>Materials and handouts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Readiness for Rural Youth</dc:title>
  <dc:creator>Jason Hedrick</dc:creator>
  <cp:lastModifiedBy>Mark D. Light</cp:lastModifiedBy>
  <cp:revision>37</cp:revision>
  <dcterms:created xsi:type="dcterms:W3CDTF">2013-02-11T15:19:50Z</dcterms:created>
  <dcterms:modified xsi:type="dcterms:W3CDTF">2013-10-07T19:35:14Z</dcterms:modified>
</cp:coreProperties>
</file>