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1" r:id="rId4"/>
    <p:sldId id="268" r:id="rId5"/>
    <p:sldId id="257" r:id="rId6"/>
    <p:sldId id="258" r:id="rId7"/>
    <p:sldId id="269" r:id="rId8"/>
    <p:sldId id="260" r:id="rId9"/>
    <p:sldId id="262" r:id="rId10"/>
    <p:sldId id="265" r:id="rId11"/>
    <p:sldId id="270" r:id="rId12"/>
    <p:sldId id="263" r:id="rId13"/>
    <p:sldId id="264" r:id="rId14"/>
    <p:sldId id="266" r:id="rId15"/>
    <p:sldId id="271" r:id="rId16"/>
    <p:sldId id="273" r:id="rId17"/>
    <p:sldId id="272" r:id="rId18"/>
    <p:sldId id="274" r:id="rId19"/>
    <p:sldId id="275" r:id="rId20"/>
    <p:sldId id="276" r:id="rId21"/>
    <p:sldId id="26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529" autoAdjust="0"/>
  </p:normalViewPr>
  <p:slideViewPr>
    <p:cSldViewPr>
      <p:cViewPr varScale="1">
        <p:scale>
          <a:sx n="85" d="100"/>
          <a:sy n="8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7B307-07DA-4D92-8A02-8D6C6F9F721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27F05CE2-FB10-4ECB-AF7F-36FAD216A0F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Cash = $2100</a:t>
          </a:r>
          <a:endParaRPr lang="en-US" sz="2400" b="1" dirty="0"/>
        </a:p>
      </dgm:t>
    </dgm:pt>
    <dgm:pt modelId="{8757E697-54FB-4256-B9A3-5604BD55A871}" type="parTrans" cxnId="{5CFE151D-807F-422A-8D12-D40FA8DC9AF3}">
      <dgm:prSet/>
      <dgm:spPr/>
      <dgm:t>
        <a:bodyPr/>
        <a:lstStyle/>
        <a:p>
          <a:endParaRPr lang="en-US"/>
        </a:p>
      </dgm:t>
    </dgm:pt>
    <dgm:pt modelId="{14DD005C-8255-49B0-A4AC-54B3073B9D9E}" type="sibTrans" cxnId="{5CFE151D-807F-422A-8D12-D40FA8DC9AF3}">
      <dgm:prSet/>
      <dgm:spPr/>
      <dgm:t>
        <a:bodyPr/>
        <a:lstStyle/>
        <a:p>
          <a:endParaRPr lang="en-US"/>
        </a:p>
      </dgm:t>
    </dgm:pt>
    <dgm:pt modelId="{86C11A61-8BA6-484F-9C3E-3CB6E54A828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Food = 2600 pounds</a:t>
          </a:r>
          <a:endParaRPr lang="en-US" sz="2400" b="1" dirty="0"/>
        </a:p>
      </dgm:t>
    </dgm:pt>
    <dgm:pt modelId="{93A571DB-723C-4ABE-99D1-D79DB3E3C026}" type="parTrans" cxnId="{7E4A1878-6B77-48DE-8B70-BB711F0DC6CA}">
      <dgm:prSet/>
      <dgm:spPr/>
      <dgm:t>
        <a:bodyPr/>
        <a:lstStyle/>
        <a:p>
          <a:endParaRPr lang="en-US"/>
        </a:p>
      </dgm:t>
    </dgm:pt>
    <dgm:pt modelId="{1DD86D8C-231C-4198-88E2-AFAE63E1FF79}" type="sibTrans" cxnId="{7E4A1878-6B77-48DE-8B70-BB711F0DC6CA}">
      <dgm:prSet/>
      <dgm:spPr/>
      <dgm:t>
        <a:bodyPr/>
        <a:lstStyle/>
        <a:p>
          <a:endParaRPr lang="en-US"/>
        </a:p>
      </dgm:t>
    </dgm:pt>
    <dgm:pt modelId="{A04D8377-4497-439F-B156-3C2C2E51F8B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200" b="1" dirty="0" smtClean="0"/>
        </a:p>
        <a:p>
          <a:r>
            <a:rPr lang="en-US" sz="2400" b="1" dirty="0" smtClean="0"/>
            <a:t>Non-food items = 750 pounds</a:t>
          </a:r>
        </a:p>
        <a:p>
          <a:endParaRPr lang="en-US" sz="1700" dirty="0"/>
        </a:p>
      </dgm:t>
    </dgm:pt>
    <dgm:pt modelId="{63EB84B9-C987-4676-A986-A607B2B78462}" type="parTrans" cxnId="{FC3A367E-9558-4550-B74E-C78746397946}">
      <dgm:prSet/>
      <dgm:spPr/>
      <dgm:t>
        <a:bodyPr/>
        <a:lstStyle/>
        <a:p>
          <a:endParaRPr lang="en-US"/>
        </a:p>
      </dgm:t>
    </dgm:pt>
    <dgm:pt modelId="{8CF7A254-34EE-4C8A-A22E-7FAD8EE908A1}" type="sibTrans" cxnId="{FC3A367E-9558-4550-B74E-C78746397946}">
      <dgm:prSet/>
      <dgm:spPr/>
      <dgm:t>
        <a:bodyPr/>
        <a:lstStyle/>
        <a:p>
          <a:endParaRPr lang="en-US"/>
        </a:p>
      </dgm:t>
    </dgm:pt>
    <dgm:pt modelId="{3BC18415-554B-4C3B-83AF-1FBD7CFC6343}" type="pres">
      <dgm:prSet presAssocID="{EA37B307-07DA-4D92-8A02-8D6C6F9F7215}" presName="compositeShape" presStyleCnt="0">
        <dgm:presLayoutVars>
          <dgm:chMax val="7"/>
          <dgm:dir/>
          <dgm:resizeHandles val="exact"/>
        </dgm:presLayoutVars>
      </dgm:prSet>
      <dgm:spPr/>
    </dgm:pt>
    <dgm:pt modelId="{AAAB5322-C66B-412B-9D27-546264157A0D}" type="pres">
      <dgm:prSet presAssocID="{EA37B307-07DA-4D92-8A02-8D6C6F9F7215}" presName="wedge1" presStyleLbl="node1" presStyleIdx="0" presStyleCnt="3" custLinFactNeighborX="-4689" custLinFactNeighborY="1986"/>
      <dgm:spPr/>
      <dgm:t>
        <a:bodyPr/>
        <a:lstStyle/>
        <a:p>
          <a:endParaRPr lang="en-US"/>
        </a:p>
      </dgm:t>
    </dgm:pt>
    <dgm:pt modelId="{A8F8D87F-A0B9-49AE-BE71-388B832045F9}" type="pres">
      <dgm:prSet presAssocID="{EA37B307-07DA-4D92-8A02-8D6C6F9F72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66A0-74F9-4CD2-B040-86C4122898B6}" type="pres">
      <dgm:prSet presAssocID="{EA37B307-07DA-4D92-8A02-8D6C6F9F7215}" presName="wedge2" presStyleLbl="node1" presStyleIdx="1" presStyleCnt="3"/>
      <dgm:spPr/>
      <dgm:t>
        <a:bodyPr/>
        <a:lstStyle/>
        <a:p>
          <a:endParaRPr lang="en-US"/>
        </a:p>
      </dgm:t>
    </dgm:pt>
    <dgm:pt modelId="{0E2E27C0-AFA2-46F2-8534-E9385D907E49}" type="pres">
      <dgm:prSet presAssocID="{EA37B307-07DA-4D92-8A02-8D6C6F9F72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902D-8DD3-42AA-9BBA-E896FF104DDA}" type="pres">
      <dgm:prSet presAssocID="{EA37B307-07DA-4D92-8A02-8D6C6F9F7215}" presName="wedge3" presStyleLbl="node1" presStyleIdx="2" presStyleCnt="3" custLinFactNeighborX="465" custLinFactNeighborY="-990"/>
      <dgm:spPr/>
      <dgm:t>
        <a:bodyPr/>
        <a:lstStyle/>
        <a:p>
          <a:endParaRPr lang="en-US"/>
        </a:p>
      </dgm:t>
    </dgm:pt>
    <dgm:pt modelId="{F01B0281-B2EB-4302-B0DD-E8193E96AA5C}" type="pres">
      <dgm:prSet presAssocID="{EA37B307-07DA-4D92-8A02-8D6C6F9F72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8B399-FEFC-4F88-A32A-25E7884E98B6}" type="presOf" srcId="{86C11A61-8BA6-484F-9C3E-3CB6E54A8282}" destId="{0E2E27C0-AFA2-46F2-8534-E9385D907E49}" srcOrd="1" destOrd="0" presId="urn:microsoft.com/office/officeart/2005/8/layout/chart3"/>
    <dgm:cxn modelId="{FC3A367E-9558-4550-B74E-C78746397946}" srcId="{EA37B307-07DA-4D92-8A02-8D6C6F9F7215}" destId="{A04D8377-4497-439F-B156-3C2C2E51F8B8}" srcOrd="2" destOrd="0" parTransId="{63EB84B9-C987-4676-A986-A607B2B78462}" sibTransId="{8CF7A254-34EE-4C8A-A22E-7FAD8EE908A1}"/>
    <dgm:cxn modelId="{7E4A1878-6B77-48DE-8B70-BB711F0DC6CA}" srcId="{EA37B307-07DA-4D92-8A02-8D6C6F9F7215}" destId="{86C11A61-8BA6-484F-9C3E-3CB6E54A8282}" srcOrd="1" destOrd="0" parTransId="{93A571DB-723C-4ABE-99D1-D79DB3E3C026}" sibTransId="{1DD86D8C-231C-4198-88E2-AFAE63E1FF79}"/>
    <dgm:cxn modelId="{146001BA-2A4C-4A7A-8459-A9ED8A53E76E}" type="presOf" srcId="{27F05CE2-FB10-4ECB-AF7F-36FAD216A0F3}" destId="{AAAB5322-C66B-412B-9D27-546264157A0D}" srcOrd="0" destOrd="0" presId="urn:microsoft.com/office/officeart/2005/8/layout/chart3"/>
    <dgm:cxn modelId="{CCFAC0FD-BEA7-4C85-8DEC-2EF16F6A890B}" type="presOf" srcId="{A04D8377-4497-439F-B156-3C2C2E51F8B8}" destId="{8BD9902D-8DD3-42AA-9BBA-E896FF104DDA}" srcOrd="0" destOrd="0" presId="urn:microsoft.com/office/officeart/2005/8/layout/chart3"/>
    <dgm:cxn modelId="{0320A6DF-D4AD-4518-9F09-C6FEB26822BC}" type="presOf" srcId="{27F05CE2-FB10-4ECB-AF7F-36FAD216A0F3}" destId="{A8F8D87F-A0B9-49AE-BE71-388B832045F9}" srcOrd="1" destOrd="0" presId="urn:microsoft.com/office/officeart/2005/8/layout/chart3"/>
    <dgm:cxn modelId="{5CFE151D-807F-422A-8D12-D40FA8DC9AF3}" srcId="{EA37B307-07DA-4D92-8A02-8D6C6F9F7215}" destId="{27F05CE2-FB10-4ECB-AF7F-36FAD216A0F3}" srcOrd="0" destOrd="0" parTransId="{8757E697-54FB-4256-B9A3-5604BD55A871}" sibTransId="{14DD005C-8255-49B0-A4AC-54B3073B9D9E}"/>
    <dgm:cxn modelId="{A8E464E5-B6F5-4476-ACF4-30DEFED184A7}" type="presOf" srcId="{EA37B307-07DA-4D92-8A02-8D6C6F9F7215}" destId="{3BC18415-554B-4C3B-83AF-1FBD7CFC6343}" srcOrd="0" destOrd="0" presId="urn:microsoft.com/office/officeart/2005/8/layout/chart3"/>
    <dgm:cxn modelId="{E3511ACD-2DBB-4063-9B35-EA0AC36107F4}" type="presOf" srcId="{86C11A61-8BA6-484F-9C3E-3CB6E54A8282}" destId="{CBDE66A0-74F9-4CD2-B040-86C4122898B6}" srcOrd="0" destOrd="0" presId="urn:microsoft.com/office/officeart/2005/8/layout/chart3"/>
    <dgm:cxn modelId="{3C8A6028-8275-4FAA-B29D-79F3BC42DE62}" type="presOf" srcId="{A04D8377-4497-439F-B156-3C2C2E51F8B8}" destId="{F01B0281-B2EB-4302-B0DD-E8193E96AA5C}" srcOrd="1" destOrd="0" presId="urn:microsoft.com/office/officeart/2005/8/layout/chart3"/>
    <dgm:cxn modelId="{289B449B-85F5-4EB9-87AA-DC7BDC2F661B}" type="presParOf" srcId="{3BC18415-554B-4C3B-83AF-1FBD7CFC6343}" destId="{AAAB5322-C66B-412B-9D27-546264157A0D}" srcOrd="0" destOrd="0" presId="urn:microsoft.com/office/officeart/2005/8/layout/chart3"/>
    <dgm:cxn modelId="{BE0F48FA-0E0F-4E10-BF7C-B071F6D36199}" type="presParOf" srcId="{3BC18415-554B-4C3B-83AF-1FBD7CFC6343}" destId="{A8F8D87F-A0B9-49AE-BE71-388B832045F9}" srcOrd="1" destOrd="0" presId="urn:microsoft.com/office/officeart/2005/8/layout/chart3"/>
    <dgm:cxn modelId="{C54FF175-31CE-4197-B824-EC70E7CCBBF4}" type="presParOf" srcId="{3BC18415-554B-4C3B-83AF-1FBD7CFC6343}" destId="{CBDE66A0-74F9-4CD2-B040-86C4122898B6}" srcOrd="2" destOrd="0" presId="urn:microsoft.com/office/officeart/2005/8/layout/chart3"/>
    <dgm:cxn modelId="{10989715-D598-4BC8-BF91-68C63C94DC1F}" type="presParOf" srcId="{3BC18415-554B-4C3B-83AF-1FBD7CFC6343}" destId="{0E2E27C0-AFA2-46F2-8534-E9385D907E49}" srcOrd="3" destOrd="0" presId="urn:microsoft.com/office/officeart/2005/8/layout/chart3"/>
    <dgm:cxn modelId="{63D479CF-CCFA-4EBB-9183-8675F83A11A8}" type="presParOf" srcId="{3BC18415-554B-4C3B-83AF-1FBD7CFC6343}" destId="{8BD9902D-8DD3-42AA-9BBA-E896FF104DDA}" srcOrd="4" destOrd="0" presId="urn:microsoft.com/office/officeart/2005/8/layout/chart3"/>
    <dgm:cxn modelId="{3D4FF3E6-7C3E-4EEC-B496-66A855776924}" type="presParOf" srcId="{3BC18415-554B-4C3B-83AF-1FBD7CFC6343}" destId="{F01B0281-B2EB-4302-B0DD-E8193E96AA5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28DF9-BA33-41B5-B2CE-66B497676705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6FB4022-1C10-4C46-ACF4-DC228B18CF42}">
      <dgm:prSet phldrT="[Text]"/>
      <dgm:spPr/>
      <dgm:t>
        <a:bodyPr/>
        <a:lstStyle/>
        <a:p>
          <a:r>
            <a:rPr lang="en-US" dirty="0" smtClean="0"/>
            <a:t>How does this fit into institutional vision/mission?</a:t>
          </a:r>
          <a:endParaRPr lang="en-US" dirty="0"/>
        </a:p>
      </dgm:t>
    </dgm:pt>
    <dgm:pt modelId="{B6534C0A-5840-4D17-B99B-C78BA652BBD8}" type="parTrans" cxnId="{68518216-97A8-412C-A2BA-0514F71C2CF9}">
      <dgm:prSet/>
      <dgm:spPr/>
      <dgm:t>
        <a:bodyPr/>
        <a:lstStyle/>
        <a:p>
          <a:endParaRPr lang="en-US"/>
        </a:p>
      </dgm:t>
    </dgm:pt>
    <dgm:pt modelId="{23C37289-3722-48BE-B409-607727591E0C}" type="sibTrans" cxnId="{68518216-97A8-412C-A2BA-0514F71C2CF9}">
      <dgm:prSet/>
      <dgm:spPr/>
      <dgm:t>
        <a:bodyPr/>
        <a:lstStyle/>
        <a:p>
          <a:endParaRPr lang="en-US"/>
        </a:p>
      </dgm:t>
    </dgm:pt>
    <dgm:pt modelId="{625A4431-307B-43CD-ACD0-07863D032846}">
      <dgm:prSet phldrT="[Text]"/>
      <dgm:spPr/>
      <dgm:t>
        <a:bodyPr/>
        <a:lstStyle/>
        <a:p>
          <a:r>
            <a:rPr lang="en-US" dirty="0" smtClean="0"/>
            <a:t>How can you identify student need?</a:t>
          </a:r>
          <a:endParaRPr lang="en-US" dirty="0"/>
        </a:p>
      </dgm:t>
    </dgm:pt>
    <dgm:pt modelId="{98A5D1F6-A2D8-4D14-A104-5B265AC44C5C}" type="sibTrans" cxnId="{40C8A255-47D3-4F73-B7DB-4D5232E8C243}">
      <dgm:prSet/>
      <dgm:spPr/>
      <dgm:t>
        <a:bodyPr/>
        <a:lstStyle/>
        <a:p>
          <a:endParaRPr lang="en-US"/>
        </a:p>
      </dgm:t>
    </dgm:pt>
    <dgm:pt modelId="{97A3231F-F445-420A-B4B3-A9D5F544EC76}" type="parTrans" cxnId="{40C8A255-47D3-4F73-B7DB-4D5232E8C243}">
      <dgm:prSet/>
      <dgm:spPr/>
      <dgm:t>
        <a:bodyPr/>
        <a:lstStyle/>
        <a:p>
          <a:endParaRPr lang="en-US"/>
        </a:p>
      </dgm:t>
    </dgm:pt>
    <dgm:pt modelId="{EA6B7C22-826E-4F1C-A36E-ABB73C6CEDB6}">
      <dgm:prSet phldrT="[Text]"/>
      <dgm:spPr/>
      <dgm:t>
        <a:bodyPr/>
        <a:lstStyle/>
        <a:p>
          <a:r>
            <a:rPr lang="en-US" dirty="0" smtClean="0"/>
            <a:t>Who can serve as partners?</a:t>
          </a:r>
          <a:endParaRPr lang="en-US" dirty="0"/>
        </a:p>
      </dgm:t>
    </dgm:pt>
    <dgm:pt modelId="{53F05FAB-4416-47C9-8F5B-E09963A05F28}" type="sibTrans" cxnId="{3637AB9C-5DD6-491C-A1F2-BEC0ACD815B4}">
      <dgm:prSet/>
      <dgm:spPr/>
      <dgm:t>
        <a:bodyPr/>
        <a:lstStyle/>
        <a:p>
          <a:endParaRPr lang="en-US"/>
        </a:p>
      </dgm:t>
    </dgm:pt>
    <dgm:pt modelId="{A81077BE-AA93-4325-8E2A-BB0D730C9631}" type="parTrans" cxnId="{3637AB9C-5DD6-491C-A1F2-BEC0ACD815B4}">
      <dgm:prSet/>
      <dgm:spPr/>
      <dgm:t>
        <a:bodyPr/>
        <a:lstStyle/>
        <a:p>
          <a:endParaRPr lang="en-US"/>
        </a:p>
      </dgm:t>
    </dgm:pt>
    <dgm:pt modelId="{86361BA7-AACF-4DAB-878E-E30B0624CA91}" type="pres">
      <dgm:prSet presAssocID="{BDD28DF9-BA33-41B5-B2CE-66B497676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38767-62F4-48E4-A9BD-4DAF5DE63BD5}" type="pres">
      <dgm:prSet presAssocID="{16FB4022-1C10-4C46-ACF4-DC228B18CF42}" presName="parentLin" presStyleCnt="0"/>
      <dgm:spPr/>
    </dgm:pt>
    <dgm:pt modelId="{7932D6AA-08E8-4DA4-9883-E72BF7A036E8}" type="pres">
      <dgm:prSet presAssocID="{16FB4022-1C10-4C46-ACF4-DC228B18CF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F82C87-D6CB-4B8B-B0F6-9C23A5CDD432}" type="pres">
      <dgm:prSet presAssocID="{16FB4022-1C10-4C46-ACF4-DC228B18CF42}" presName="parentText" presStyleLbl="node1" presStyleIdx="0" presStyleCnt="3" custScaleX="127513" custLinFactNeighborX="-7407" custLinFactNeighborY="-41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E819A-6781-4A61-A4F2-9970F3B7EC7D}" type="pres">
      <dgm:prSet presAssocID="{16FB4022-1C10-4C46-ACF4-DC228B18CF42}" presName="negativeSpace" presStyleCnt="0"/>
      <dgm:spPr/>
    </dgm:pt>
    <dgm:pt modelId="{BAE2322A-9559-4B99-8FAE-EA67256E2A8B}" type="pres">
      <dgm:prSet presAssocID="{16FB4022-1C10-4C46-ACF4-DC228B18CF42}" presName="childText" presStyleLbl="conFgAcc1" presStyleIdx="0" presStyleCnt="3">
        <dgm:presLayoutVars>
          <dgm:bulletEnabled val="1"/>
        </dgm:presLayoutVars>
      </dgm:prSet>
      <dgm:spPr/>
    </dgm:pt>
    <dgm:pt modelId="{66CAECD2-9329-4270-9593-9603CE69C79E}" type="pres">
      <dgm:prSet presAssocID="{23C37289-3722-48BE-B409-607727591E0C}" presName="spaceBetweenRectangles" presStyleCnt="0"/>
      <dgm:spPr/>
    </dgm:pt>
    <dgm:pt modelId="{A50580DB-FECE-4FD1-91A1-8CC6AD620B89}" type="pres">
      <dgm:prSet presAssocID="{625A4431-307B-43CD-ACD0-07863D032846}" presName="parentLin" presStyleCnt="0"/>
      <dgm:spPr/>
    </dgm:pt>
    <dgm:pt modelId="{69D7C28E-78E0-46BF-BE8C-2CB119DD517F}" type="pres">
      <dgm:prSet presAssocID="{625A4431-307B-43CD-ACD0-07863D03284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1A500D1-FCC8-425A-94F9-596345699CF6}" type="pres">
      <dgm:prSet presAssocID="{625A4431-307B-43CD-ACD0-07863D032846}" presName="parentText" presStyleLbl="node1" presStyleIdx="1" presStyleCnt="3" custScaleX="118323" custLinFactNeighborX="27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BC4DF-E72D-4724-BB88-FFD92BE6B478}" type="pres">
      <dgm:prSet presAssocID="{625A4431-307B-43CD-ACD0-07863D032846}" presName="negativeSpace" presStyleCnt="0"/>
      <dgm:spPr/>
    </dgm:pt>
    <dgm:pt modelId="{C719924E-939F-4613-9A0F-9F99E7AF2663}" type="pres">
      <dgm:prSet presAssocID="{625A4431-307B-43CD-ACD0-07863D032846}" presName="childText" presStyleLbl="conFgAcc1" presStyleIdx="1" presStyleCnt="3">
        <dgm:presLayoutVars>
          <dgm:bulletEnabled val="1"/>
        </dgm:presLayoutVars>
      </dgm:prSet>
      <dgm:spPr/>
    </dgm:pt>
    <dgm:pt modelId="{14FD5283-4D88-4571-A942-A068F2A4085C}" type="pres">
      <dgm:prSet presAssocID="{98A5D1F6-A2D8-4D14-A104-5B265AC44C5C}" presName="spaceBetweenRectangles" presStyleCnt="0"/>
      <dgm:spPr/>
    </dgm:pt>
    <dgm:pt modelId="{55998446-16AE-4B7A-941F-254529661B8A}" type="pres">
      <dgm:prSet presAssocID="{EA6B7C22-826E-4F1C-A36E-ABB73C6CEDB6}" presName="parentLin" presStyleCnt="0"/>
      <dgm:spPr/>
    </dgm:pt>
    <dgm:pt modelId="{A10A3771-286F-4282-B8FC-3127D13FC612}" type="pres">
      <dgm:prSet presAssocID="{EA6B7C22-826E-4F1C-A36E-ABB73C6CEDB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8652C7A-E922-4040-8E27-673CC4BEAA0C}" type="pres">
      <dgm:prSet presAssocID="{EA6B7C22-826E-4F1C-A36E-ABB73C6CED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7229E-A24D-4465-943B-DF9F3F222AF3}" type="pres">
      <dgm:prSet presAssocID="{EA6B7C22-826E-4F1C-A36E-ABB73C6CEDB6}" presName="negativeSpace" presStyleCnt="0"/>
      <dgm:spPr/>
    </dgm:pt>
    <dgm:pt modelId="{AC3EA3F8-101A-4D0B-8124-BAD866E5A077}" type="pres">
      <dgm:prSet presAssocID="{EA6B7C22-826E-4F1C-A36E-ABB73C6CED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58371B-738D-42F8-A96F-457A5662D8E9}" type="presOf" srcId="{625A4431-307B-43CD-ACD0-07863D032846}" destId="{B1A500D1-FCC8-425A-94F9-596345699CF6}" srcOrd="1" destOrd="0" presId="urn:microsoft.com/office/officeart/2005/8/layout/list1"/>
    <dgm:cxn modelId="{40C8A255-47D3-4F73-B7DB-4D5232E8C243}" srcId="{BDD28DF9-BA33-41B5-B2CE-66B497676705}" destId="{625A4431-307B-43CD-ACD0-07863D032846}" srcOrd="1" destOrd="0" parTransId="{97A3231F-F445-420A-B4B3-A9D5F544EC76}" sibTransId="{98A5D1F6-A2D8-4D14-A104-5B265AC44C5C}"/>
    <dgm:cxn modelId="{68518216-97A8-412C-A2BA-0514F71C2CF9}" srcId="{BDD28DF9-BA33-41B5-B2CE-66B497676705}" destId="{16FB4022-1C10-4C46-ACF4-DC228B18CF42}" srcOrd="0" destOrd="0" parTransId="{B6534C0A-5840-4D17-B99B-C78BA652BBD8}" sibTransId="{23C37289-3722-48BE-B409-607727591E0C}"/>
    <dgm:cxn modelId="{DD2BECC3-1A4B-4196-8520-6B48A16291FA}" type="presOf" srcId="{16FB4022-1C10-4C46-ACF4-DC228B18CF42}" destId="{7932D6AA-08E8-4DA4-9883-E72BF7A036E8}" srcOrd="0" destOrd="0" presId="urn:microsoft.com/office/officeart/2005/8/layout/list1"/>
    <dgm:cxn modelId="{8FD214BB-7E3C-4FB7-8F1A-9BD75A7B8355}" type="presOf" srcId="{625A4431-307B-43CD-ACD0-07863D032846}" destId="{69D7C28E-78E0-46BF-BE8C-2CB119DD517F}" srcOrd="0" destOrd="0" presId="urn:microsoft.com/office/officeart/2005/8/layout/list1"/>
    <dgm:cxn modelId="{277B7ABC-DE4F-4728-99E7-525B581F6F0F}" type="presOf" srcId="{16FB4022-1C10-4C46-ACF4-DC228B18CF42}" destId="{F0F82C87-D6CB-4B8B-B0F6-9C23A5CDD432}" srcOrd="1" destOrd="0" presId="urn:microsoft.com/office/officeart/2005/8/layout/list1"/>
    <dgm:cxn modelId="{D3BABE5B-83DD-485E-A13C-4BA9109F5F6B}" type="presOf" srcId="{BDD28DF9-BA33-41B5-B2CE-66B497676705}" destId="{86361BA7-AACF-4DAB-878E-E30B0624CA91}" srcOrd="0" destOrd="0" presId="urn:microsoft.com/office/officeart/2005/8/layout/list1"/>
    <dgm:cxn modelId="{BBA2D824-E22B-4C7B-B32B-F9A9F549B871}" type="presOf" srcId="{EA6B7C22-826E-4F1C-A36E-ABB73C6CEDB6}" destId="{A10A3771-286F-4282-B8FC-3127D13FC612}" srcOrd="0" destOrd="0" presId="urn:microsoft.com/office/officeart/2005/8/layout/list1"/>
    <dgm:cxn modelId="{3637AB9C-5DD6-491C-A1F2-BEC0ACD815B4}" srcId="{BDD28DF9-BA33-41B5-B2CE-66B497676705}" destId="{EA6B7C22-826E-4F1C-A36E-ABB73C6CEDB6}" srcOrd="2" destOrd="0" parTransId="{A81077BE-AA93-4325-8E2A-BB0D730C9631}" sibTransId="{53F05FAB-4416-47C9-8F5B-E09963A05F28}"/>
    <dgm:cxn modelId="{4F65E0CA-5C6A-40FE-B29A-19B20F9983B0}" type="presOf" srcId="{EA6B7C22-826E-4F1C-A36E-ABB73C6CEDB6}" destId="{E8652C7A-E922-4040-8E27-673CC4BEAA0C}" srcOrd="1" destOrd="0" presId="urn:microsoft.com/office/officeart/2005/8/layout/list1"/>
    <dgm:cxn modelId="{FA460C03-8C7B-4F27-9418-62BB407AE025}" type="presParOf" srcId="{86361BA7-AACF-4DAB-878E-E30B0624CA91}" destId="{E0D38767-62F4-48E4-A9BD-4DAF5DE63BD5}" srcOrd="0" destOrd="0" presId="urn:microsoft.com/office/officeart/2005/8/layout/list1"/>
    <dgm:cxn modelId="{C2030461-F89E-4FC2-A04C-EDA7B34E8F76}" type="presParOf" srcId="{E0D38767-62F4-48E4-A9BD-4DAF5DE63BD5}" destId="{7932D6AA-08E8-4DA4-9883-E72BF7A036E8}" srcOrd="0" destOrd="0" presId="urn:microsoft.com/office/officeart/2005/8/layout/list1"/>
    <dgm:cxn modelId="{20961FC4-323B-43B4-9E2D-DF7B3EDA8CF0}" type="presParOf" srcId="{E0D38767-62F4-48E4-A9BD-4DAF5DE63BD5}" destId="{F0F82C87-D6CB-4B8B-B0F6-9C23A5CDD432}" srcOrd="1" destOrd="0" presId="urn:microsoft.com/office/officeart/2005/8/layout/list1"/>
    <dgm:cxn modelId="{A9920DA3-3D73-439A-B43D-7987B45DE585}" type="presParOf" srcId="{86361BA7-AACF-4DAB-878E-E30B0624CA91}" destId="{1F4E819A-6781-4A61-A4F2-9970F3B7EC7D}" srcOrd="1" destOrd="0" presId="urn:microsoft.com/office/officeart/2005/8/layout/list1"/>
    <dgm:cxn modelId="{705FD861-68E5-453A-B540-E002C83C1E40}" type="presParOf" srcId="{86361BA7-AACF-4DAB-878E-E30B0624CA91}" destId="{BAE2322A-9559-4B99-8FAE-EA67256E2A8B}" srcOrd="2" destOrd="0" presId="urn:microsoft.com/office/officeart/2005/8/layout/list1"/>
    <dgm:cxn modelId="{C9AAD15A-7616-46E2-B2F7-4D5F463243D3}" type="presParOf" srcId="{86361BA7-AACF-4DAB-878E-E30B0624CA91}" destId="{66CAECD2-9329-4270-9593-9603CE69C79E}" srcOrd="3" destOrd="0" presId="urn:microsoft.com/office/officeart/2005/8/layout/list1"/>
    <dgm:cxn modelId="{66FA686C-6EBC-473C-968D-1E0A187935DD}" type="presParOf" srcId="{86361BA7-AACF-4DAB-878E-E30B0624CA91}" destId="{A50580DB-FECE-4FD1-91A1-8CC6AD620B89}" srcOrd="4" destOrd="0" presId="urn:microsoft.com/office/officeart/2005/8/layout/list1"/>
    <dgm:cxn modelId="{3E5FAFE3-222F-473C-BC47-003C83374785}" type="presParOf" srcId="{A50580DB-FECE-4FD1-91A1-8CC6AD620B89}" destId="{69D7C28E-78E0-46BF-BE8C-2CB119DD517F}" srcOrd="0" destOrd="0" presId="urn:microsoft.com/office/officeart/2005/8/layout/list1"/>
    <dgm:cxn modelId="{7ECD3B57-CB47-4972-887A-D59BE7E1FF14}" type="presParOf" srcId="{A50580DB-FECE-4FD1-91A1-8CC6AD620B89}" destId="{B1A500D1-FCC8-425A-94F9-596345699CF6}" srcOrd="1" destOrd="0" presId="urn:microsoft.com/office/officeart/2005/8/layout/list1"/>
    <dgm:cxn modelId="{D7C8BB52-2B69-46D6-A963-144F8E0FB3F2}" type="presParOf" srcId="{86361BA7-AACF-4DAB-878E-E30B0624CA91}" destId="{478BC4DF-E72D-4724-BB88-FFD92BE6B478}" srcOrd="5" destOrd="0" presId="urn:microsoft.com/office/officeart/2005/8/layout/list1"/>
    <dgm:cxn modelId="{825024F0-286E-45EC-82D2-18BCC56D308C}" type="presParOf" srcId="{86361BA7-AACF-4DAB-878E-E30B0624CA91}" destId="{C719924E-939F-4613-9A0F-9F99E7AF2663}" srcOrd="6" destOrd="0" presId="urn:microsoft.com/office/officeart/2005/8/layout/list1"/>
    <dgm:cxn modelId="{5BEBD2CA-4440-441D-AC10-66D5A0F8BB85}" type="presParOf" srcId="{86361BA7-AACF-4DAB-878E-E30B0624CA91}" destId="{14FD5283-4D88-4571-A942-A068F2A4085C}" srcOrd="7" destOrd="0" presId="urn:microsoft.com/office/officeart/2005/8/layout/list1"/>
    <dgm:cxn modelId="{E70E586F-825F-45BC-A584-20750E2AA591}" type="presParOf" srcId="{86361BA7-AACF-4DAB-878E-E30B0624CA91}" destId="{55998446-16AE-4B7A-941F-254529661B8A}" srcOrd="8" destOrd="0" presId="urn:microsoft.com/office/officeart/2005/8/layout/list1"/>
    <dgm:cxn modelId="{479685BE-3C69-4D1E-89D9-2B02253FA9D6}" type="presParOf" srcId="{55998446-16AE-4B7A-941F-254529661B8A}" destId="{A10A3771-286F-4282-B8FC-3127D13FC612}" srcOrd="0" destOrd="0" presId="urn:microsoft.com/office/officeart/2005/8/layout/list1"/>
    <dgm:cxn modelId="{2B2E33FB-F485-4102-8331-E6CAF80B03A1}" type="presParOf" srcId="{55998446-16AE-4B7A-941F-254529661B8A}" destId="{E8652C7A-E922-4040-8E27-673CC4BEAA0C}" srcOrd="1" destOrd="0" presId="urn:microsoft.com/office/officeart/2005/8/layout/list1"/>
    <dgm:cxn modelId="{EDD64CD1-FFE0-40A6-92E4-6DC00891AAEA}" type="presParOf" srcId="{86361BA7-AACF-4DAB-878E-E30B0624CA91}" destId="{F4B7229E-A24D-4465-943B-DF9F3F222AF3}" srcOrd="9" destOrd="0" presId="urn:microsoft.com/office/officeart/2005/8/layout/list1"/>
    <dgm:cxn modelId="{FF4C96B1-2516-44C4-8866-76DA4A3DEE0E}" type="presParOf" srcId="{86361BA7-AACF-4DAB-878E-E30B0624CA91}" destId="{AC3EA3F8-101A-4D0B-8124-BAD866E5A0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B5322-C66B-412B-9D27-546264157A0D}">
      <dsp:nvSpPr>
        <dsp:cNvPr id="0" name=""/>
        <dsp:cNvSpPr/>
      </dsp:nvSpPr>
      <dsp:spPr>
        <a:xfrm>
          <a:off x="2133615" y="381006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Cash = $2100</a:t>
          </a:r>
          <a:endParaRPr lang="en-US" sz="2400" b="1" kern="1200" dirty="0"/>
        </a:p>
      </dsp:txBody>
      <dsp:txXfrm>
        <a:off x="4200623" y="1082530"/>
        <a:ext cx="1289899" cy="1267269"/>
      </dsp:txXfrm>
    </dsp:sp>
    <dsp:sp modelId="{CBDE66A0-74F9-4CD2-B040-86C4122898B6}">
      <dsp:nvSpPr>
        <dsp:cNvPr id="0" name=""/>
        <dsp:cNvSpPr/>
      </dsp:nvSpPr>
      <dsp:spPr>
        <a:xfrm>
          <a:off x="2115908" y="41865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Food = 2600 pounds</a:t>
          </a:r>
          <a:endParaRPr lang="en-US" sz="2400" b="1" kern="1200" dirty="0"/>
        </a:p>
      </dsp:txBody>
      <dsp:txXfrm>
        <a:off x="3156879" y="2817411"/>
        <a:ext cx="1719865" cy="1176750"/>
      </dsp:txXfrm>
    </dsp:sp>
    <dsp:sp modelId="{8BD9902D-8DD3-42AA-9BBA-E896FF104DDA}">
      <dsp:nvSpPr>
        <dsp:cNvPr id="0" name=""/>
        <dsp:cNvSpPr/>
      </dsp:nvSpPr>
      <dsp:spPr>
        <a:xfrm>
          <a:off x="2133586" y="381013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Non-food items = 750 pounds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540923" y="1127797"/>
        <a:ext cx="1289899" cy="12672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2322A-9559-4B99-8FAE-EA67256E2A8B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82C87-D6CB-4B8B-B0F6-9C23A5CDD432}">
      <dsp:nvSpPr>
        <dsp:cNvPr id="0" name=""/>
        <dsp:cNvSpPr/>
      </dsp:nvSpPr>
      <dsp:spPr>
        <a:xfrm>
          <a:off x="381001" y="931815"/>
          <a:ext cx="734566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does this fit into institutional vision/mission?</a:t>
          </a:r>
          <a:endParaRPr lang="en-US" sz="2000" kern="1200" dirty="0"/>
        </a:p>
      </dsp:txBody>
      <dsp:txXfrm>
        <a:off x="381001" y="931815"/>
        <a:ext cx="7345666" cy="590400"/>
      </dsp:txXfrm>
    </dsp:sp>
    <dsp:sp modelId="{C719924E-939F-4613-9A0F-9F99E7AF2663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500D1-FCC8-425A-94F9-596345699CF6}">
      <dsp:nvSpPr>
        <dsp:cNvPr id="0" name=""/>
        <dsp:cNvSpPr/>
      </dsp:nvSpPr>
      <dsp:spPr>
        <a:xfrm>
          <a:off x="422742" y="1863381"/>
          <a:ext cx="6816256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can you identify student need?</a:t>
          </a:r>
          <a:endParaRPr lang="en-US" sz="2000" kern="1200" dirty="0"/>
        </a:p>
      </dsp:txBody>
      <dsp:txXfrm>
        <a:off x="422742" y="1863381"/>
        <a:ext cx="6816256" cy="590400"/>
      </dsp:txXfrm>
    </dsp:sp>
    <dsp:sp modelId="{AC3EA3F8-101A-4D0B-8124-BAD866E5A077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52C7A-E922-4040-8E27-673CC4BEAA0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can serve as partners?</a:t>
          </a:r>
          <a:endParaRPr lang="en-US" sz="2000" kern="1200" dirty="0"/>
        </a:p>
      </dsp:txBody>
      <dsp:txXfrm>
        <a:off x="411480" y="27705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6AC507-C614-4BC8-A37A-D193A7B768E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D45D3-98FE-4835-8599-892E704F1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46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E6AE1-5EE6-4509-BE3E-A7E21AD9FF3E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9077-E88D-463A-A947-AF64FB03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Tracy &amp; Amy</a:t>
            </a:r>
            <a:r>
              <a:rPr lang="en-US" baseline="0" dirty="0" smtClean="0"/>
              <a:t> introduce selves.  Tracy first, Amy second.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9077-E88D-463A-A947-AF64FB033E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Amy then to describe campus vision, mission and four aspirations – increased enrollment, deepen academic excellence, student engagement &amp; metropolitan impact.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Tracy describe roles of each position, and how and why we interact/collaborate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9077-E88D-463A-A947-AF64FB033E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Noticed students “stalking” meetings regularly.  Noticed same students over and over.  Saw</a:t>
            </a:r>
            <a:r>
              <a:rPr lang="en-US" baseline="0" dirty="0" smtClean="0"/>
              <a:t> students in the evening grabbing leftover trays and combining remaining food.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Reviewed Pell Grant eligibility data, that shows our campus as our increasing by over 10% in just two years.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Talked with non-traditional student offices, WRC, to hear stories about students sleeping in their offices during the day b/c homeless, students taking granola and power bars daily,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9077-E88D-463A-A947-AF64FB033E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9077-E88D-463A-A947-AF64FB033E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2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4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0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41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5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8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85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3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95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gernwnc.org/about-hunger/Consequences%20of%20hunger-children.pdf" TargetMode="External"/><Relationship Id="rId2" Type="http://schemas.openxmlformats.org/officeDocument/2006/relationships/hyperlink" Target="http://feedingamerica.org/hunger-in-america/impact-of-hunger/education.aspx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47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Book Antiqua" pitchFamily="18" charset="0"/>
                <a:ea typeface="+mn-ea"/>
                <a:cs typeface="+mn-cs"/>
              </a:rPr>
              <a:t>Utilizing an Holistic Approach to Supporting Students: </a:t>
            </a:r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  <a:ea typeface="+mn-ea"/>
                <a:cs typeface="+mn-cs"/>
              </a:rPr>
              <a:t>Addressing Student Hunger on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4297526" cy="4297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1148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Amy </a:t>
            </a:r>
            <a:r>
              <a:rPr lang="en-US" sz="2000" dirty="0" err="1" smtClean="0">
                <a:solidFill>
                  <a:srgbClr val="002060"/>
                </a:solidFill>
                <a:latin typeface="Book Antiqua" pitchFamily="18" charset="0"/>
              </a:rPr>
              <a:t>Karaban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 Finley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University of Michigan-Dearborn</a:t>
            </a:r>
          </a:p>
          <a:p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Tracy 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Hall, Ph.D.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University of 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Michigan-Dearborn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The Vision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Create a student food pantry for temporary food assistance for UM-Dearborn students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Engage faculty, staff and students in support of the pantry, utilizing an engaged scholarship model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Develop a strategic partnership with Gleaners Community Food Bank, a US Department of Agriculture food distributor.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Be a community leader in providing assistance to those in need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Book Antiqua" pitchFamily="18" charset="0"/>
              </a:rPr>
              <a:t>Creating a student food pantry adds value to our campus.</a:t>
            </a:r>
          </a:p>
          <a:p>
            <a:pPr marL="0" indent="0">
              <a:buNone/>
            </a:pPr>
            <a:endParaRPr lang="en-US" sz="6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Task One: Determining </a:t>
            </a:r>
            <a:b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What it Takes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153400" cy="4297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Best practices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Campus visits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Relevant local, state and federal policy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Identification of space, supplies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Developing a strong leadership team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US" sz="6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Task 2: Partnerships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Campus partnerships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Building buy-in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Advisory board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Campus champions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Engaged scholarship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Peer partnerships –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EMERGING: College &amp; University Food Bank Alliance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Relationships with Michigan colleagues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Community partnerships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Gleaner’s Community Food Bank</a:t>
            </a:r>
            <a:endParaRPr lang="en-US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3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From Vision to Reality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Started to receive donations from far and wide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Set to open on January 21, 2013… opened September 12, 2012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Shelves from other parts of campus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High level publicity with tie to 20</a:t>
            </a:r>
            <a:r>
              <a:rPr lang="en-US" baseline="30000" dirty="0" smtClean="0">
                <a:solidFill>
                  <a:srgbClr val="002060"/>
                </a:solidFill>
                <a:latin typeface="Book Antiqua" pitchFamily="18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 Annual MLK Day of Service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Core Principles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Focus on dignity and respect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Recognition that issues don’t happen in isolation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Maintaining high quality food  - “If it’s not good enough for your family, it’s not good enough for ours”</a:t>
            </a: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633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How we operate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Honor system of need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Fill out an enrollment form</a:t>
            </a:r>
            <a:endParaRPr lang="en-US" sz="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Required demographic data collected for community partner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Enrollment check completed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Client number, card and bag provided to client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Shopper model pantry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One time per week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Connections to other community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633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6337"/>
            <a:ext cx="1219200" cy="12192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Build opportunities for engaged scholarship in the food pantry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Develop increased mechanisms for faculty and staff contribution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Create opportunities for community gardens and fresh food products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The data…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6337"/>
            <a:ext cx="1219200" cy="12192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695181"/>
              </p:ext>
            </p:extLst>
          </p:nvPr>
        </p:nvGraphicFramePr>
        <p:xfrm>
          <a:off x="-16764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8288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Donations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Distributions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819400"/>
            <a:ext cx="3352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Approximately 2200 pounds of food and non-food items distributed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Nearly 130 client visits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Twenty-six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940" y="2236787"/>
            <a:ext cx="703072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Building your own</a:t>
            </a:r>
            <a:endParaRPr lang="en-US" sz="6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3440097"/>
            <a:ext cx="6324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62200"/>
            <a:ext cx="1219200" cy="12192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4206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4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Taking the first step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6337"/>
            <a:ext cx="1219200" cy="121920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8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715000"/>
            <a:ext cx="7772400" cy="762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Book Antiqua" pitchFamily="18" charset="0"/>
              </a:rPr>
              <a:t>“If you cannot feed one hundred, then feed one”</a:t>
            </a:r>
          </a:p>
          <a:p>
            <a:r>
              <a:rPr lang="en-US" sz="1800" b="1" dirty="0" smtClean="0">
                <a:solidFill>
                  <a:srgbClr val="002060"/>
                </a:solidFill>
                <a:latin typeface="Book Antiqua" pitchFamily="18" charset="0"/>
              </a:rPr>
              <a:t>-- Mother Theresa</a:t>
            </a:r>
            <a:endParaRPr lang="en-US" sz="18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5562600"/>
            <a:ext cx="670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181600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1430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University of Michigan-Dearborn vision, mission &amp; aspirations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Deepen academic excellence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Student engagement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Metropolitan impact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Increased enrollment</a:t>
            </a:r>
          </a:p>
          <a:p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A tale of two offices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Office of Metropolitan Impact (OMI)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Community Involvement and Volunteerism (</a:t>
            </a:r>
            <a:r>
              <a:rPr lang="en-US" sz="2000" dirty="0" err="1" smtClean="0">
                <a:solidFill>
                  <a:srgbClr val="002060"/>
                </a:solidFill>
                <a:latin typeface="Book Antiqua" pitchFamily="18" charset="0"/>
              </a:rPr>
              <a:t>CIViC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Book Antiqua" pitchFamily="18" charset="0"/>
              </a:rPr>
              <a:t>A little background…</a:t>
            </a:r>
            <a:endParaRPr lang="en-US" sz="3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Lessons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learned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… one year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Its hard to ask for help – be ready when a student is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Collect all data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Cultural and dietary preferences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Toiletries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Make meals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Issue not in isolation – prepare resources about other supports in the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area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Cooking supplies/utensils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Remember: this could just as easily have been you.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Resources</a:t>
            </a:r>
            <a:endParaRPr lang="en-US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</a:rPr>
              <a:t>www.fbcmich.org/site/DocServer/Gleaners_and_Forgotten_Harvest_2010_Report.pdf?docID=1765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http</a:t>
            </a:r>
            <a:r>
              <a:rPr lang="en-US" sz="2800" dirty="0">
                <a:solidFill>
                  <a:srgbClr val="002060"/>
                </a:solidFill>
              </a:rPr>
              <a:t>://</a:t>
            </a:r>
            <a:r>
              <a:rPr lang="en-US" sz="2800" dirty="0" smtClean="0">
                <a:solidFill>
                  <a:srgbClr val="002060"/>
                </a:solidFill>
              </a:rPr>
              <a:t>www.fbcmich.org/site/PageServer?pagename=hunger_resources_national_index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pantrynet.org</a:t>
            </a:r>
            <a:endParaRPr lang="en-US" sz="15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</a:rPr>
              <a:t>www.ers.usda.gov/publications/err-economic-research-report/err125.aspx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feedingamerica.org/hunger-in-america/impact-of-hunger/education.aspx</a:t>
            </a:r>
            <a:endParaRPr lang="en-US" sz="17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hlinkClick r:id="rId3"/>
              </a:rPr>
              <a:t>http://www.hungernwnc.org/about-hunger/Consequences%20of%20hunger-children.pdf</a:t>
            </a:r>
            <a:endParaRPr lang="en-US" sz="15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http://www.loyno.edu/twomey/hungers-impact-learning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049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2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36787"/>
            <a:ext cx="6629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Identifying the need</a:t>
            </a:r>
            <a:endParaRPr lang="en-US" sz="6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505200"/>
            <a:ext cx="5943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37921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2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 Is there a need at UM-D?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2286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Identified hungry students on campus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Reviewed current Pell Grant and Fin Aid data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Talked with other relevant offices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657600"/>
            <a:ext cx="7391400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FACT: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UM-Dearborn has seen an over 10% increase in Pell eligible students since 2010.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1219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800600"/>
            <a:ext cx="7391400" cy="923330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Detroit is a major food desert</a:t>
            </a:r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Food desert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: Area with little or no access to large grocery stores that offer fresh and affordable foods needed to maintain a healthy diet.   </a:t>
            </a:r>
          </a:p>
        </p:txBody>
      </p:sp>
    </p:spTree>
    <p:extLst>
      <p:ext uri="{BB962C8B-B14F-4D97-AF65-F5344CB8AC3E}">
        <p14:creationId xmlns:p14="http://schemas.microsoft.com/office/powerpoint/2010/main" xmlns="" val="26783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Food security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Food security is a condition that exists when all of the members of a community have access, in close proximity, to adequate amounts of nutritious, culturally appropriate foods at all times, from sources that are environmentally sound and just.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67" y="1524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2067" y="3810000"/>
            <a:ext cx="6781800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FACT: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In 2010, 14.5% of households nationally were food insecure, and 5.4% of those had very low food security.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9803" y="5105400"/>
            <a:ext cx="6784063" cy="1231106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VERY LOW FOOD SECURITY: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Food intake of one or more of the household members was reduced and eating patterns were disrupted at times because the household lacked money and or other resources for food.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Regional Response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971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Organizations like Gleaners, Forgotten Harvest and Focus: HOPE serve nearly 550,00 people annually in Metro Detroit.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Michigan’s Food Banks distributed 77.3 million pounds of food in 2008. 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In Wayne County, 437 agencies distributed 35,576,883 pounds of food in 2010.</a:t>
            </a:r>
            <a:endParaRPr lang="en-US" sz="2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552" y="4343400"/>
            <a:ext cx="7391400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FACT: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In 2010, Michigan, 12.9% of residents participated in food assistance programs and 400,00 live with hunger or immediate threat of hunger.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552" y="5397374"/>
            <a:ext cx="7391400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FACT: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There are no other food pantries in our zip code, and only one food pantry in a 2 mile radius of 48128.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3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Impact of Hunger </a:t>
            </a:r>
            <a:b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on Learning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Concentration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More susceptible to common illnesses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Less likely to participate in non-mandatory learning opportunities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Lowered self-esteem, self-concept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Lack of confidence in academic abilities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Book Antiqua" pitchFamily="18" charset="0"/>
              </a:rPr>
              <a:t>If carried over from childhood years, there could be residual issues of impaired cognitive development and achievement, resulting in insufficient or less preparation for college-level scholastic work</a:t>
            </a:r>
          </a:p>
          <a:p>
            <a:pPr lvl="1"/>
            <a:endParaRPr lang="en-US" sz="22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3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940" y="2236787"/>
            <a:ext cx="703072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Developing our Own</a:t>
            </a:r>
            <a:endParaRPr lang="en-US" sz="6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3440097"/>
            <a:ext cx="6324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62200"/>
            <a:ext cx="1219200" cy="12192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54206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4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Institutional Fit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5636" l="2455" r="98455">
                        <a14:foregroundMark x1="36818" y1="17909" x2="36818" y2="17909"/>
                        <a14:foregroundMark x1="36818" y1="17364" x2="36818" y2="7727"/>
                        <a14:foregroundMark x1="36818" y1="7727" x2="62545" y2="5727"/>
                        <a14:foregroundMark x1="67545" y1="8455" x2="62091" y2="5545"/>
                        <a14:foregroundMark x1="67727" y1="9182" x2="67545" y2="21091"/>
                        <a14:foregroundMark x1="17727" y1="37727" x2="81091" y2="37182"/>
                        <a14:foregroundMark x1="81091" y1="37182" x2="85091" y2="56727"/>
                        <a14:foregroundMark x1="85091" y1="56727" x2="14818" y2="55727"/>
                        <a14:foregroundMark x1="14818" y1="55727" x2="18000" y2="37909"/>
                        <a14:foregroundMark x1="32818" y1="85727" x2="65818" y2="86182"/>
                        <a14:foregroundMark x1="32818" y1="85727" x2="32636" y2="8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The University of Michigan-Dearborn’s vision is built with the idea of metropolitan impact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The </a:t>
            </a:r>
            <a:r>
              <a:rPr lang="en-US" sz="2400" dirty="0" err="1" smtClean="0">
                <a:solidFill>
                  <a:srgbClr val="002060"/>
                </a:solidFill>
                <a:latin typeface="Book Antiqua" pitchFamily="18" charset="0"/>
              </a:rPr>
              <a:t>CIViC</a:t>
            </a:r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 (Community Involvement and Volunteerism Center) was created to engage students, faculty and staff with community and to build infrastructure for civic engagement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US" sz="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Book Antiqua" pitchFamily="18" charset="0"/>
              </a:rPr>
              <a:t>Creating a student food pantry exemplifies these ideas.</a:t>
            </a:r>
          </a:p>
          <a:p>
            <a:pPr marL="0" indent="0">
              <a:buNone/>
            </a:pPr>
            <a:endParaRPr lang="en-US" sz="6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1033</Words>
  <Application>Microsoft Office PowerPoint</Application>
  <PresentationFormat>On-screen Show (4:3)</PresentationFormat>
  <Paragraphs>155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Utilizing an Holistic Approach to Supporting Students: Addressing Student Hunger on Campus</vt:lpstr>
      <vt:lpstr>Slide 2</vt:lpstr>
      <vt:lpstr>Identifying the need</vt:lpstr>
      <vt:lpstr>  Is there a need at UM-D?</vt:lpstr>
      <vt:lpstr>Food security</vt:lpstr>
      <vt:lpstr>Regional Response</vt:lpstr>
      <vt:lpstr>Impact of Hunger  on Learning</vt:lpstr>
      <vt:lpstr>Developing our Own</vt:lpstr>
      <vt:lpstr>Institutional Fit</vt:lpstr>
      <vt:lpstr>The Vision</vt:lpstr>
      <vt:lpstr>Task One: Determining  What it Takes</vt:lpstr>
      <vt:lpstr>Task 2: Partnerships</vt:lpstr>
      <vt:lpstr>From Vision to Reality</vt:lpstr>
      <vt:lpstr>Core Principles</vt:lpstr>
      <vt:lpstr>How we operate</vt:lpstr>
      <vt:lpstr>Next steps</vt:lpstr>
      <vt:lpstr>The data…</vt:lpstr>
      <vt:lpstr>Building your own</vt:lpstr>
      <vt:lpstr>Taking the first step</vt:lpstr>
      <vt:lpstr>Lessons learned… one year in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Karaban, Amy</dc:creator>
  <cp:lastModifiedBy>akaraban</cp:lastModifiedBy>
  <cp:revision>35</cp:revision>
  <cp:lastPrinted>2012-08-16T15:34:21Z</cp:lastPrinted>
  <dcterms:created xsi:type="dcterms:W3CDTF">2006-08-16T00:00:00Z</dcterms:created>
  <dcterms:modified xsi:type="dcterms:W3CDTF">2013-10-08T12:59:30Z</dcterms:modified>
</cp:coreProperties>
</file>