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7" r:id="rId3"/>
    <p:sldId id="267" r:id="rId4"/>
    <p:sldId id="258" r:id="rId5"/>
    <p:sldId id="257" r:id="rId6"/>
    <p:sldId id="260" r:id="rId7"/>
    <p:sldId id="261" r:id="rId8"/>
    <p:sldId id="259" r:id="rId9"/>
    <p:sldId id="271" r:id="rId10"/>
    <p:sldId id="272" r:id="rId11"/>
    <p:sldId id="273" r:id="rId12"/>
    <p:sldId id="275" r:id="rId13"/>
    <p:sldId id="276" r:id="rId14"/>
    <p:sldId id="262" r:id="rId15"/>
    <p:sldId id="268" r:id="rId16"/>
    <p:sldId id="278" r:id="rId17"/>
    <p:sldId id="27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56" autoAdjust="0"/>
  </p:normalViewPr>
  <p:slideViewPr>
    <p:cSldViewPr>
      <p:cViewPr>
        <p:scale>
          <a:sx n="70" d="100"/>
          <a:sy n="70" d="100"/>
        </p:scale>
        <p:origin x="-281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409D8-0C75-4B81-8EDF-B8F233FC1702}" type="doc">
      <dgm:prSet loTypeId="urn:microsoft.com/office/officeart/2005/8/layout/radial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DCF697-A5AE-4F7E-81C0-C96D30B904EA}">
      <dgm:prSet phldrT="[Text]"/>
      <dgm:spPr/>
      <dgm:t>
        <a:bodyPr/>
        <a:lstStyle/>
        <a:p>
          <a:r>
            <a:rPr lang="en-US" dirty="0" smtClean="0"/>
            <a:t>S-LI</a:t>
          </a:r>
          <a:endParaRPr lang="en-US" dirty="0"/>
        </a:p>
      </dgm:t>
    </dgm:pt>
    <dgm:pt modelId="{7CD41F2C-9935-4D60-B3C9-6B6C8D7D5E6B}" type="parTrans" cxnId="{08132125-0ED0-4A0B-9787-C2333E87D9FB}">
      <dgm:prSet/>
      <dgm:spPr/>
      <dgm:t>
        <a:bodyPr/>
        <a:lstStyle/>
        <a:p>
          <a:endParaRPr lang="en-US"/>
        </a:p>
      </dgm:t>
    </dgm:pt>
    <dgm:pt modelId="{5ACB5576-68F8-4DAD-B214-1B02359EE15D}" type="sibTrans" cxnId="{08132125-0ED0-4A0B-9787-C2333E87D9FB}">
      <dgm:prSet/>
      <dgm:spPr/>
      <dgm:t>
        <a:bodyPr/>
        <a:lstStyle/>
        <a:p>
          <a:endParaRPr lang="en-US"/>
        </a:p>
      </dgm:t>
    </dgm:pt>
    <dgm:pt modelId="{4BBDFD49-0753-4269-8A94-2D84A4517853}">
      <dgm:prSet phldrT="[Text]" custT="1"/>
      <dgm:spPr/>
      <dgm:t>
        <a:bodyPr/>
        <a:lstStyle/>
        <a:p>
          <a:r>
            <a:rPr lang="en-US" sz="2000" dirty="0" smtClean="0"/>
            <a:t>Undergraduate Education</a:t>
          </a:r>
          <a:endParaRPr lang="en-US" sz="2000" dirty="0"/>
        </a:p>
      </dgm:t>
    </dgm:pt>
    <dgm:pt modelId="{CD3F71A6-C816-4DD4-B859-CA1F6D628D6D}" type="parTrans" cxnId="{0A4B2D61-B161-4652-9ADF-794D75D016D4}">
      <dgm:prSet/>
      <dgm:spPr/>
      <dgm:t>
        <a:bodyPr/>
        <a:lstStyle/>
        <a:p>
          <a:endParaRPr lang="en-US"/>
        </a:p>
      </dgm:t>
    </dgm:pt>
    <dgm:pt modelId="{9104F5B4-9D92-40C4-B188-5720494F040C}" type="sibTrans" cxnId="{0A4B2D61-B161-4652-9ADF-794D75D016D4}">
      <dgm:prSet/>
      <dgm:spPr/>
      <dgm:t>
        <a:bodyPr/>
        <a:lstStyle/>
        <a:p>
          <a:endParaRPr lang="en-US"/>
        </a:p>
      </dgm:t>
    </dgm:pt>
    <dgm:pt modelId="{D41C34D1-1663-4C2B-AB45-C68516D29E96}">
      <dgm:prSet phldrT="[Text]" custT="1"/>
      <dgm:spPr/>
      <dgm:t>
        <a:bodyPr/>
        <a:lstStyle/>
        <a:p>
          <a:pPr algn="ctr"/>
          <a:r>
            <a:rPr lang="en-US" sz="1800" dirty="0" smtClean="0"/>
            <a:t>University Center for the Advancement of Teaching </a:t>
          </a:r>
        </a:p>
      </dgm:t>
    </dgm:pt>
    <dgm:pt modelId="{F40BB436-F66D-47F3-AA9F-30A355999FF0}" type="parTrans" cxnId="{25D3C317-C656-4DEA-B060-E442C6BA44F0}">
      <dgm:prSet/>
      <dgm:spPr/>
      <dgm:t>
        <a:bodyPr/>
        <a:lstStyle/>
        <a:p>
          <a:endParaRPr lang="en-US"/>
        </a:p>
      </dgm:t>
    </dgm:pt>
    <dgm:pt modelId="{2787B430-A4E0-4303-9023-F854BDD50087}" type="sibTrans" cxnId="{25D3C317-C656-4DEA-B060-E442C6BA44F0}">
      <dgm:prSet/>
      <dgm:spPr/>
      <dgm:t>
        <a:bodyPr/>
        <a:lstStyle/>
        <a:p>
          <a:endParaRPr lang="en-US"/>
        </a:p>
      </dgm:t>
    </dgm:pt>
    <dgm:pt modelId="{4A8FA9CC-229D-4C2F-913A-B74C2C818BF8}">
      <dgm:prSet phldrT="[Text]"/>
      <dgm:spPr/>
      <dgm:t>
        <a:bodyPr/>
        <a:lstStyle/>
        <a:p>
          <a:endParaRPr lang="en-US"/>
        </a:p>
      </dgm:t>
    </dgm:pt>
    <dgm:pt modelId="{642BB24C-E341-42A0-A6D8-E105988F1FAE}" type="parTrans" cxnId="{019EADD0-B425-45B8-BB2D-180913EF6A37}">
      <dgm:prSet/>
      <dgm:spPr/>
      <dgm:t>
        <a:bodyPr/>
        <a:lstStyle/>
        <a:p>
          <a:endParaRPr lang="en-US"/>
        </a:p>
      </dgm:t>
    </dgm:pt>
    <dgm:pt modelId="{53498B92-C63F-45D2-962F-2CEABDAD6E78}" type="sibTrans" cxnId="{019EADD0-B425-45B8-BB2D-180913EF6A37}">
      <dgm:prSet/>
      <dgm:spPr/>
      <dgm:t>
        <a:bodyPr/>
        <a:lstStyle/>
        <a:p>
          <a:endParaRPr lang="en-US"/>
        </a:p>
      </dgm:t>
    </dgm:pt>
    <dgm:pt modelId="{ED6B6283-3213-4296-BB85-E91EB0AAFB70}">
      <dgm:prSet phldrT="[Text]" phldr="1"/>
      <dgm:spPr/>
      <dgm:t>
        <a:bodyPr/>
        <a:lstStyle/>
        <a:p>
          <a:endParaRPr lang="en-US" dirty="0"/>
        </a:p>
      </dgm:t>
    </dgm:pt>
    <dgm:pt modelId="{B011B544-71DB-490E-8737-67D93E778101}" type="parTrans" cxnId="{551E3955-3F86-481E-9ABE-1CB1A9446CC1}">
      <dgm:prSet/>
      <dgm:spPr/>
      <dgm:t>
        <a:bodyPr/>
        <a:lstStyle/>
        <a:p>
          <a:endParaRPr lang="en-US"/>
        </a:p>
      </dgm:t>
    </dgm:pt>
    <dgm:pt modelId="{B19636FF-3BEA-4882-9D54-9DF93E05D314}" type="sibTrans" cxnId="{551E3955-3F86-481E-9ABE-1CB1A9446CC1}">
      <dgm:prSet/>
      <dgm:spPr/>
      <dgm:t>
        <a:bodyPr/>
        <a:lstStyle/>
        <a:p>
          <a:endParaRPr lang="en-US"/>
        </a:p>
      </dgm:t>
    </dgm:pt>
    <dgm:pt modelId="{3D269ED9-996B-4A53-8454-7CA68BB71F15}">
      <dgm:prSet phldrT="[Text]" phldr="1"/>
      <dgm:spPr/>
      <dgm:t>
        <a:bodyPr/>
        <a:lstStyle/>
        <a:p>
          <a:endParaRPr lang="en-US" dirty="0"/>
        </a:p>
      </dgm:t>
    </dgm:pt>
    <dgm:pt modelId="{3DD6426C-132D-442E-BBB5-C75BC1FE0DB0}" type="parTrans" cxnId="{53DAEA9C-A0D9-4DED-9C6D-6AE4AF20B71F}">
      <dgm:prSet/>
      <dgm:spPr/>
      <dgm:t>
        <a:bodyPr/>
        <a:lstStyle/>
        <a:p>
          <a:endParaRPr lang="en-US"/>
        </a:p>
      </dgm:t>
    </dgm:pt>
    <dgm:pt modelId="{86963663-353F-453D-B233-B73F9122E29D}" type="sibTrans" cxnId="{53DAEA9C-A0D9-4DED-9C6D-6AE4AF20B71F}">
      <dgm:prSet/>
      <dgm:spPr/>
      <dgm:t>
        <a:bodyPr/>
        <a:lstStyle/>
        <a:p>
          <a:endParaRPr lang="en-US"/>
        </a:p>
      </dgm:t>
    </dgm:pt>
    <dgm:pt modelId="{2DD16967-16B0-4203-9CC4-7B2A7F144927}">
      <dgm:prSet phldrT="[Text]" phldr="1"/>
      <dgm:spPr/>
      <dgm:t>
        <a:bodyPr/>
        <a:lstStyle/>
        <a:p>
          <a:endParaRPr lang="en-US"/>
        </a:p>
      </dgm:t>
    </dgm:pt>
    <dgm:pt modelId="{379ADA07-E185-4BB9-AA86-362D505A3E17}" type="parTrans" cxnId="{F0A35386-5D82-4860-B109-F04ECF2965CF}">
      <dgm:prSet/>
      <dgm:spPr/>
      <dgm:t>
        <a:bodyPr/>
        <a:lstStyle/>
        <a:p>
          <a:endParaRPr lang="en-US"/>
        </a:p>
      </dgm:t>
    </dgm:pt>
    <dgm:pt modelId="{338A7544-7B87-409D-8E93-BC7CE1936590}" type="sibTrans" cxnId="{F0A35386-5D82-4860-B109-F04ECF2965CF}">
      <dgm:prSet/>
      <dgm:spPr/>
      <dgm:t>
        <a:bodyPr/>
        <a:lstStyle/>
        <a:p>
          <a:endParaRPr lang="en-US"/>
        </a:p>
      </dgm:t>
    </dgm:pt>
    <dgm:pt modelId="{EE80D767-3E08-488E-AFC7-8B08CB6D2483}">
      <dgm:prSet phldrT="[Text]" phldr="1"/>
      <dgm:spPr/>
      <dgm:t>
        <a:bodyPr/>
        <a:lstStyle/>
        <a:p>
          <a:endParaRPr lang="en-US"/>
        </a:p>
      </dgm:t>
    </dgm:pt>
    <dgm:pt modelId="{7C1D5443-E855-43AA-841E-38551D2B39C8}" type="parTrans" cxnId="{72AB3E87-FE58-4BBF-9EF1-B66C659C08D5}">
      <dgm:prSet/>
      <dgm:spPr/>
      <dgm:t>
        <a:bodyPr/>
        <a:lstStyle/>
        <a:p>
          <a:endParaRPr lang="en-US"/>
        </a:p>
      </dgm:t>
    </dgm:pt>
    <dgm:pt modelId="{F3AC1A22-8017-4F47-9BF7-12BE50C9E9FE}" type="sibTrans" cxnId="{72AB3E87-FE58-4BBF-9EF1-B66C659C08D5}">
      <dgm:prSet/>
      <dgm:spPr/>
      <dgm:t>
        <a:bodyPr/>
        <a:lstStyle/>
        <a:p>
          <a:endParaRPr lang="en-US"/>
        </a:p>
      </dgm:t>
    </dgm:pt>
    <dgm:pt modelId="{F41711AA-0C0D-4014-A9A2-8C829EFF4272}">
      <dgm:prSet phldrT="[Text]" phldr="1"/>
      <dgm:spPr/>
      <dgm:t>
        <a:bodyPr/>
        <a:lstStyle/>
        <a:p>
          <a:endParaRPr lang="en-US"/>
        </a:p>
      </dgm:t>
    </dgm:pt>
    <dgm:pt modelId="{744ABBD7-52AF-4A75-BC20-72C03C540D68}" type="parTrans" cxnId="{CBF9841B-6B94-40A0-8BB7-F4B86B4BEEBE}">
      <dgm:prSet/>
      <dgm:spPr/>
      <dgm:t>
        <a:bodyPr/>
        <a:lstStyle/>
        <a:p>
          <a:endParaRPr lang="en-US"/>
        </a:p>
      </dgm:t>
    </dgm:pt>
    <dgm:pt modelId="{679D4BFD-2F4C-4B03-A5F7-63BD34A88452}" type="sibTrans" cxnId="{CBF9841B-6B94-40A0-8BB7-F4B86B4BEEBE}">
      <dgm:prSet/>
      <dgm:spPr/>
      <dgm:t>
        <a:bodyPr/>
        <a:lstStyle/>
        <a:p>
          <a:endParaRPr lang="en-US"/>
        </a:p>
      </dgm:t>
    </dgm:pt>
    <dgm:pt modelId="{BAFAAF62-D29D-477D-BF35-FA3C7CAFEA73}">
      <dgm:prSet phldrT="[Text]"/>
      <dgm:spPr/>
      <dgm:t>
        <a:bodyPr/>
        <a:lstStyle/>
        <a:p>
          <a:endParaRPr lang="en-US" dirty="0"/>
        </a:p>
      </dgm:t>
    </dgm:pt>
    <dgm:pt modelId="{616CE5D3-3696-4CF1-84C3-D99A2FFF6A4D}" type="parTrans" cxnId="{5E5ADCD4-9E3A-40B1-A8F8-52CEE5B5F62E}">
      <dgm:prSet/>
      <dgm:spPr/>
      <dgm:t>
        <a:bodyPr/>
        <a:lstStyle/>
        <a:p>
          <a:endParaRPr lang="en-US"/>
        </a:p>
      </dgm:t>
    </dgm:pt>
    <dgm:pt modelId="{CD99FDC8-B592-49F7-890C-5EA5CEFD7402}" type="sibTrans" cxnId="{5E5ADCD4-9E3A-40B1-A8F8-52CEE5B5F62E}">
      <dgm:prSet/>
      <dgm:spPr/>
      <dgm:t>
        <a:bodyPr/>
        <a:lstStyle/>
        <a:p>
          <a:endParaRPr lang="en-US"/>
        </a:p>
      </dgm:t>
    </dgm:pt>
    <dgm:pt modelId="{535F2890-7483-4625-BD6E-72265E0A908B}">
      <dgm:prSet phldrT="[Text]" custT="1"/>
      <dgm:spPr/>
      <dgm:t>
        <a:bodyPr/>
        <a:lstStyle/>
        <a:p>
          <a:pPr algn="ctr"/>
          <a:r>
            <a:rPr lang="en-US" sz="2800" dirty="0" smtClean="0"/>
            <a:t>Student Life</a:t>
          </a:r>
        </a:p>
      </dgm:t>
    </dgm:pt>
    <dgm:pt modelId="{7BC521C8-21E1-4397-B411-7B07836197FB}" type="parTrans" cxnId="{8B0E1BB9-F0D1-43CD-AEF5-A33EB26CE6F4}">
      <dgm:prSet/>
      <dgm:spPr/>
      <dgm:t>
        <a:bodyPr/>
        <a:lstStyle/>
        <a:p>
          <a:endParaRPr lang="en-US"/>
        </a:p>
      </dgm:t>
    </dgm:pt>
    <dgm:pt modelId="{5914EF63-878C-4518-BC1F-456514860F72}" type="sibTrans" cxnId="{8B0E1BB9-F0D1-43CD-AEF5-A33EB26CE6F4}">
      <dgm:prSet/>
      <dgm:spPr/>
      <dgm:t>
        <a:bodyPr/>
        <a:lstStyle/>
        <a:p>
          <a:endParaRPr lang="en-US"/>
        </a:p>
      </dgm:t>
    </dgm:pt>
    <dgm:pt modelId="{44D22DE3-B58F-4058-95CB-9FB6B6C95934}">
      <dgm:prSet phldrT="[Text]"/>
      <dgm:spPr/>
      <dgm:t>
        <a:bodyPr/>
        <a:lstStyle/>
        <a:p>
          <a:pPr algn="l"/>
          <a:endParaRPr lang="en-US" dirty="0"/>
        </a:p>
      </dgm:t>
    </dgm:pt>
    <dgm:pt modelId="{736A2DF9-3A4E-4E6D-AF7E-AC30544F2880}" type="parTrans" cxnId="{A8309CBC-BA4C-4D8C-B2A9-D9D13B2656D4}">
      <dgm:prSet/>
      <dgm:spPr/>
      <dgm:t>
        <a:bodyPr/>
        <a:lstStyle/>
        <a:p>
          <a:endParaRPr lang="en-US"/>
        </a:p>
      </dgm:t>
    </dgm:pt>
    <dgm:pt modelId="{6EB94B6F-0303-4A65-93EC-5D3341C81510}" type="sibTrans" cxnId="{A8309CBC-BA4C-4D8C-B2A9-D9D13B2656D4}">
      <dgm:prSet/>
      <dgm:spPr/>
      <dgm:t>
        <a:bodyPr/>
        <a:lstStyle/>
        <a:p>
          <a:endParaRPr lang="en-US"/>
        </a:p>
      </dgm:t>
    </dgm:pt>
    <dgm:pt modelId="{D6A4F0D2-8D8F-41AB-9A19-4E670ED8BE0C}">
      <dgm:prSet phldrT="[Text]" custT="1"/>
      <dgm:spPr/>
      <dgm:t>
        <a:bodyPr/>
        <a:lstStyle/>
        <a:p>
          <a:pPr algn="ctr"/>
          <a:r>
            <a:rPr lang="en-US" sz="2400" dirty="0" smtClean="0"/>
            <a:t>Advisors</a:t>
          </a:r>
        </a:p>
      </dgm:t>
    </dgm:pt>
    <dgm:pt modelId="{2AE2C3D8-DAFA-4F60-AB1D-F763251C34F9}" type="parTrans" cxnId="{5A0DCC80-06B9-4E0B-BB72-D858FBE4D35E}">
      <dgm:prSet/>
      <dgm:spPr/>
      <dgm:t>
        <a:bodyPr/>
        <a:lstStyle/>
        <a:p>
          <a:endParaRPr lang="en-US"/>
        </a:p>
      </dgm:t>
    </dgm:pt>
    <dgm:pt modelId="{EE865BC3-ABFD-4B07-B62E-98F42D4DF86B}" type="sibTrans" cxnId="{5A0DCC80-06B9-4E0B-BB72-D858FBE4D35E}">
      <dgm:prSet/>
      <dgm:spPr/>
      <dgm:t>
        <a:bodyPr/>
        <a:lstStyle/>
        <a:p>
          <a:endParaRPr lang="en-US"/>
        </a:p>
      </dgm:t>
    </dgm:pt>
    <dgm:pt modelId="{53218583-1B48-4548-8CE3-7C6C0F4F280A}">
      <dgm:prSet phldrT="[Text]" custT="1"/>
      <dgm:spPr/>
      <dgm:t>
        <a:bodyPr/>
        <a:lstStyle/>
        <a:p>
          <a:pPr algn="ctr"/>
          <a:r>
            <a:rPr lang="en-US" sz="2000" dirty="0" smtClean="0"/>
            <a:t>Outreach and Engagement</a:t>
          </a:r>
        </a:p>
      </dgm:t>
    </dgm:pt>
    <dgm:pt modelId="{79E8C14C-091B-441A-AF94-DDED1E664ECF}" type="parTrans" cxnId="{C50B97B4-92CB-41B4-B7AA-E9D3D071FB9B}">
      <dgm:prSet/>
      <dgm:spPr/>
      <dgm:t>
        <a:bodyPr/>
        <a:lstStyle/>
        <a:p>
          <a:endParaRPr lang="en-US"/>
        </a:p>
      </dgm:t>
    </dgm:pt>
    <dgm:pt modelId="{E3968385-F6EE-4C2C-A002-7E5FB755C4AB}" type="sibTrans" cxnId="{C50B97B4-92CB-41B4-B7AA-E9D3D071FB9B}">
      <dgm:prSet/>
      <dgm:spPr/>
      <dgm:t>
        <a:bodyPr/>
        <a:lstStyle/>
        <a:p>
          <a:endParaRPr lang="en-US"/>
        </a:p>
      </dgm:t>
    </dgm:pt>
    <dgm:pt modelId="{1B657145-4D9D-4603-91BE-DB36B313D8D3}">
      <dgm:prSet phldrT="[Text]" custT="1"/>
      <dgm:spPr/>
      <dgm:t>
        <a:bodyPr/>
        <a:lstStyle/>
        <a:p>
          <a:pPr algn="ctr"/>
          <a:r>
            <a:rPr lang="en-US" sz="1800" dirty="0" smtClean="0"/>
            <a:t>College of Arts and Sciences</a:t>
          </a:r>
        </a:p>
      </dgm:t>
    </dgm:pt>
    <dgm:pt modelId="{85972BD0-3AFF-41AB-88F3-3889DD4C0899}" type="parTrans" cxnId="{014D8424-443F-48E7-B6F0-FD964A531EEF}">
      <dgm:prSet/>
      <dgm:spPr/>
      <dgm:t>
        <a:bodyPr/>
        <a:lstStyle/>
        <a:p>
          <a:endParaRPr lang="en-US"/>
        </a:p>
      </dgm:t>
    </dgm:pt>
    <dgm:pt modelId="{07233723-E570-4C7F-AFB1-CA8CF34AC5FE}" type="sibTrans" cxnId="{014D8424-443F-48E7-B6F0-FD964A531EEF}">
      <dgm:prSet/>
      <dgm:spPr/>
      <dgm:t>
        <a:bodyPr/>
        <a:lstStyle/>
        <a:p>
          <a:endParaRPr lang="en-US"/>
        </a:p>
      </dgm:t>
    </dgm:pt>
    <dgm:pt modelId="{C619B8DD-E1AA-4493-9945-381CC2EF2F7E}" type="pres">
      <dgm:prSet presAssocID="{703409D8-0C75-4B81-8EDF-B8F233FC170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6623FC-3B5C-46D7-BC44-7A46BF72A2F5}" type="pres">
      <dgm:prSet presAssocID="{A7DCF697-A5AE-4F7E-81C0-C96D30B904EA}" presName="centerShape" presStyleLbl="node0" presStyleIdx="0" presStyleCnt="1" custScaleX="235242" custScaleY="92093" custLinFactNeighborX="1529" custLinFactNeighborY="-1099"/>
      <dgm:spPr/>
      <dgm:t>
        <a:bodyPr/>
        <a:lstStyle/>
        <a:p>
          <a:endParaRPr lang="en-US"/>
        </a:p>
      </dgm:t>
    </dgm:pt>
    <dgm:pt modelId="{7DB52790-9F31-459A-978B-D1EDFF28BCDE}" type="pres">
      <dgm:prSet presAssocID="{CD3F71A6-C816-4DD4-B859-CA1F6D628D6D}" presName="Name9" presStyleLbl="parChTrans1D2" presStyleIdx="0" presStyleCnt="6"/>
      <dgm:spPr/>
      <dgm:t>
        <a:bodyPr/>
        <a:lstStyle/>
        <a:p>
          <a:endParaRPr lang="en-US"/>
        </a:p>
      </dgm:t>
    </dgm:pt>
    <dgm:pt modelId="{DDDC2934-71A1-4327-8792-4BCFBAE92B30}" type="pres">
      <dgm:prSet presAssocID="{CD3F71A6-C816-4DD4-B859-CA1F6D628D6D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1314540-DF19-4E00-9EF9-9128CBF2D5E5}" type="pres">
      <dgm:prSet presAssocID="{4BBDFD49-0753-4269-8A94-2D84A4517853}" presName="node" presStyleLbl="node1" presStyleIdx="0" presStyleCnt="6" custScaleX="211353" custScaleY="103620" custRadScaleRad="99440" custRadScaleInc="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74C2-8378-4C9C-9E29-D42A256C9008}" type="pres">
      <dgm:prSet presAssocID="{F40BB436-F66D-47F3-AA9F-30A355999FF0}" presName="Name9" presStyleLbl="parChTrans1D2" presStyleIdx="1" presStyleCnt="6"/>
      <dgm:spPr/>
      <dgm:t>
        <a:bodyPr/>
        <a:lstStyle/>
        <a:p>
          <a:endParaRPr lang="en-US"/>
        </a:p>
      </dgm:t>
    </dgm:pt>
    <dgm:pt modelId="{C60B597A-109D-4BA4-B222-172727E785CD}" type="pres">
      <dgm:prSet presAssocID="{F40BB436-F66D-47F3-AA9F-30A355999FF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75C3BF6-75FF-4A28-9437-9FDE4B063DEA}" type="pres">
      <dgm:prSet presAssocID="{D41C34D1-1663-4C2B-AB45-C68516D29E96}" presName="node" presStyleLbl="node1" presStyleIdx="1" presStyleCnt="6" custScaleX="155003" custScaleY="160877" custRadScaleRad="211305" custRadScaleInc="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C9785-EFA0-4D87-974D-CD5F62E25022}" type="pres">
      <dgm:prSet presAssocID="{7BC521C8-21E1-4397-B411-7B07836197FB}" presName="Name9" presStyleLbl="parChTrans1D2" presStyleIdx="2" presStyleCnt="6"/>
      <dgm:spPr/>
      <dgm:t>
        <a:bodyPr/>
        <a:lstStyle/>
        <a:p>
          <a:endParaRPr lang="en-US"/>
        </a:p>
      </dgm:t>
    </dgm:pt>
    <dgm:pt modelId="{C82228F3-8C59-4481-9407-9441A43E42B1}" type="pres">
      <dgm:prSet presAssocID="{7BC521C8-21E1-4397-B411-7B07836197F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B1CE4BA-5A84-4912-A453-DBBF4E7DF46B}" type="pres">
      <dgm:prSet presAssocID="{535F2890-7483-4625-BD6E-72265E0A908B}" presName="node" presStyleLbl="node1" presStyleIdx="2" presStyleCnt="6" custScaleX="155003" custScaleY="160877" custRadScaleRad="240667" custRadScaleInc="-14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62EB6-4938-46EC-88BB-342334758DB4}" type="pres">
      <dgm:prSet presAssocID="{2AE2C3D8-DAFA-4F60-AB1D-F763251C34F9}" presName="Name9" presStyleLbl="parChTrans1D2" presStyleIdx="3" presStyleCnt="6"/>
      <dgm:spPr/>
      <dgm:t>
        <a:bodyPr/>
        <a:lstStyle/>
        <a:p>
          <a:endParaRPr lang="en-US"/>
        </a:p>
      </dgm:t>
    </dgm:pt>
    <dgm:pt modelId="{0F92496E-BD4B-42F4-8BC3-18528F8D9485}" type="pres">
      <dgm:prSet presAssocID="{2AE2C3D8-DAFA-4F60-AB1D-F763251C34F9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4C29699-F2A4-4082-9E54-B6B84686839F}" type="pres">
      <dgm:prSet presAssocID="{D6A4F0D2-8D8F-41AB-9A19-4E670ED8BE0C}" presName="node" presStyleLbl="node1" presStyleIdx="3" presStyleCnt="6" custScaleX="139977" custScaleY="123130" custRadScaleRad="90825" custRadScaleInc="-12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B34DB-936E-4AE8-AEDF-42AD988F92B2}" type="pres">
      <dgm:prSet presAssocID="{85972BD0-3AFF-41AB-88F3-3889DD4C0899}" presName="Name9" presStyleLbl="parChTrans1D2" presStyleIdx="4" presStyleCnt="6"/>
      <dgm:spPr/>
      <dgm:t>
        <a:bodyPr/>
        <a:lstStyle/>
        <a:p>
          <a:endParaRPr lang="en-US"/>
        </a:p>
      </dgm:t>
    </dgm:pt>
    <dgm:pt modelId="{41AE4488-991D-4798-815D-600B1BD171D2}" type="pres">
      <dgm:prSet presAssocID="{85972BD0-3AFF-41AB-88F3-3889DD4C089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0010DED-B3E5-4E15-83B7-A3F571BEA8A3}" type="pres">
      <dgm:prSet presAssocID="{1B657145-4D9D-4603-91BE-DB36B313D8D3}" presName="node" presStyleLbl="node1" presStyleIdx="4" presStyleCnt="6" custScaleX="155003" custScaleY="160877" custRadScaleRad="218100" custRadScaleInc="166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C544A-9F54-425C-9E85-A7CF6D559DDF}" type="pres">
      <dgm:prSet presAssocID="{79E8C14C-091B-441A-AF94-DDED1E664ECF}" presName="Name9" presStyleLbl="parChTrans1D2" presStyleIdx="5" presStyleCnt="6"/>
      <dgm:spPr/>
      <dgm:t>
        <a:bodyPr/>
        <a:lstStyle/>
        <a:p>
          <a:endParaRPr lang="en-US"/>
        </a:p>
      </dgm:t>
    </dgm:pt>
    <dgm:pt modelId="{F7E3818E-84EA-4A3F-A98C-3138A9C66ED8}" type="pres">
      <dgm:prSet presAssocID="{79E8C14C-091B-441A-AF94-DDED1E664EC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E157247-A88E-45B9-A32E-4A93B7104DA0}" type="pres">
      <dgm:prSet presAssocID="{53218583-1B48-4548-8CE3-7C6C0F4F280A}" presName="node" presStyleLbl="node1" presStyleIdx="5" presStyleCnt="6" custScaleX="155003" custScaleY="160877" custRadScaleRad="227018" custRadScaleInc="-191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948AE-44CC-47B8-A2FD-21F71CD232C6}" type="presOf" srcId="{85972BD0-3AFF-41AB-88F3-3889DD4C0899}" destId="{41AE4488-991D-4798-815D-600B1BD171D2}" srcOrd="1" destOrd="0" presId="urn:microsoft.com/office/officeart/2005/8/layout/radial1"/>
    <dgm:cxn modelId="{64ACAF50-D9B3-4A2B-A9ED-0E79D6186F6E}" type="presOf" srcId="{D41C34D1-1663-4C2B-AB45-C68516D29E96}" destId="{475C3BF6-75FF-4A28-9437-9FDE4B063DEA}" srcOrd="0" destOrd="0" presId="urn:microsoft.com/office/officeart/2005/8/layout/radial1"/>
    <dgm:cxn modelId="{75B47502-1F1F-49DD-BF8A-067C535799D0}" type="presOf" srcId="{D6A4F0D2-8D8F-41AB-9A19-4E670ED8BE0C}" destId="{04C29699-F2A4-4082-9E54-B6B84686839F}" srcOrd="0" destOrd="0" presId="urn:microsoft.com/office/officeart/2005/8/layout/radial1"/>
    <dgm:cxn modelId="{F2C3FE5D-2B18-42F3-9448-39C29FABB508}" type="presOf" srcId="{85972BD0-3AFF-41AB-88F3-3889DD4C0899}" destId="{2E8B34DB-936E-4AE8-AEDF-42AD988F92B2}" srcOrd="0" destOrd="0" presId="urn:microsoft.com/office/officeart/2005/8/layout/radial1"/>
    <dgm:cxn modelId="{C917FC5D-3689-45D5-B42A-5F1F9FCD785E}" type="presOf" srcId="{A7DCF697-A5AE-4F7E-81C0-C96D30B904EA}" destId="{596623FC-3B5C-46D7-BC44-7A46BF72A2F5}" srcOrd="0" destOrd="0" presId="urn:microsoft.com/office/officeart/2005/8/layout/radial1"/>
    <dgm:cxn modelId="{F0A35386-5D82-4860-B109-F04ECF2965CF}" srcId="{703409D8-0C75-4B81-8EDF-B8F233FC1702}" destId="{2DD16967-16B0-4203-9CC4-7B2A7F144927}" srcOrd="4" destOrd="0" parTransId="{379ADA07-E185-4BB9-AA86-362D505A3E17}" sibTransId="{338A7544-7B87-409D-8E93-BC7CE1936590}"/>
    <dgm:cxn modelId="{8B0E1BB9-F0D1-43CD-AEF5-A33EB26CE6F4}" srcId="{A7DCF697-A5AE-4F7E-81C0-C96D30B904EA}" destId="{535F2890-7483-4625-BD6E-72265E0A908B}" srcOrd="2" destOrd="0" parTransId="{7BC521C8-21E1-4397-B411-7B07836197FB}" sibTransId="{5914EF63-878C-4518-BC1F-456514860F72}"/>
    <dgm:cxn modelId="{A7148821-42AA-4106-8B17-822CFD11208C}" type="presOf" srcId="{F40BB436-F66D-47F3-AA9F-30A355999FF0}" destId="{B22474C2-8378-4C9C-9E29-D42A256C9008}" srcOrd="0" destOrd="0" presId="urn:microsoft.com/office/officeart/2005/8/layout/radial1"/>
    <dgm:cxn modelId="{E43C33F4-6D3E-41D8-9D5A-F24ED0F84D9A}" type="presOf" srcId="{2AE2C3D8-DAFA-4F60-AB1D-F763251C34F9}" destId="{E3162EB6-4938-46EC-88BB-342334758DB4}" srcOrd="0" destOrd="0" presId="urn:microsoft.com/office/officeart/2005/8/layout/radial1"/>
    <dgm:cxn modelId="{A82A55BB-A14F-4C2E-9B50-F0F457442FF2}" type="presOf" srcId="{CD3F71A6-C816-4DD4-B859-CA1F6D628D6D}" destId="{DDDC2934-71A1-4327-8792-4BCFBAE92B30}" srcOrd="1" destOrd="0" presId="urn:microsoft.com/office/officeart/2005/8/layout/radial1"/>
    <dgm:cxn modelId="{019EADD0-B425-45B8-BB2D-180913EF6A37}" srcId="{703409D8-0C75-4B81-8EDF-B8F233FC1702}" destId="{4A8FA9CC-229D-4C2F-913A-B74C2C818BF8}" srcOrd="2" destOrd="0" parTransId="{642BB24C-E341-42A0-A6D8-E105988F1FAE}" sibTransId="{53498B92-C63F-45D2-962F-2CEABDAD6E78}"/>
    <dgm:cxn modelId="{A635C4C8-4876-4AAD-BB92-8085BD2D0074}" type="presOf" srcId="{7BC521C8-21E1-4397-B411-7B07836197FB}" destId="{C82228F3-8C59-4481-9407-9441A43E42B1}" srcOrd="1" destOrd="0" presId="urn:microsoft.com/office/officeart/2005/8/layout/radial1"/>
    <dgm:cxn modelId="{C50B97B4-92CB-41B4-B7AA-E9D3D071FB9B}" srcId="{A7DCF697-A5AE-4F7E-81C0-C96D30B904EA}" destId="{53218583-1B48-4548-8CE3-7C6C0F4F280A}" srcOrd="5" destOrd="0" parTransId="{79E8C14C-091B-441A-AF94-DDED1E664ECF}" sibTransId="{E3968385-F6EE-4C2C-A002-7E5FB755C4AB}"/>
    <dgm:cxn modelId="{426A67BA-CDDE-4630-B07B-058555444804}" type="presOf" srcId="{79E8C14C-091B-441A-AF94-DDED1E664ECF}" destId="{89FC544A-9F54-425C-9E85-A7CF6D559DDF}" srcOrd="0" destOrd="0" presId="urn:microsoft.com/office/officeart/2005/8/layout/radial1"/>
    <dgm:cxn modelId="{F903D393-CDE3-4324-8B73-822098ECC92B}" type="presOf" srcId="{1B657145-4D9D-4603-91BE-DB36B313D8D3}" destId="{A0010DED-B3E5-4E15-83B7-A3F571BEA8A3}" srcOrd="0" destOrd="0" presId="urn:microsoft.com/office/officeart/2005/8/layout/radial1"/>
    <dgm:cxn modelId="{A8309CBC-BA4C-4D8C-B2A9-D9D13B2656D4}" srcId="{703409D8-0C75-4B81-8EDF-B8F233FC1702}" destId="{44D22DE3-B58F-4058-95CB-9FB6B6C95934}" srcOrd="1" destOrd="0" parTransId="{736A2DF9-3A4E-4E6D-AF7E-AC30544F2880}" sibTransId="{6EB94B6F-0303-4A65-93EC-5D3341C81510}"/>
    <dgm:cxn modelId="{4FA2DE29-371A-4309-AC82-B7C09CF398DF}" type="presOf" srcId="{CD3F71A6-C816-4DD4-B859-CA1F6D628D6D}" destId="{7DB52790-9F31-459A-978B-D1EDFF28BCDE}" srcOrd="0" destOrd="0" presId="urn:microsoft.com/office/officeart/2005/8/layout/radial1"/>
    <dgm:cxn modelId="{551E3955-3F86-481E-9ABE-1CB1A9446CC1}" srcId="{BAFAAF62-D29D-477D-BF35-FA3C7CAFEA73}" destId="{ED6B6283-3213-4296-BB85-E91EB0AAFB70}" srcOrd="0" destOrd="0" parTransId="{B011B544-71DB-490E-8737-67D93E778101}" sibTransId="{B19636FF-3BEA-4882-9D54-9DF93E05D314}"/>
    <dgm:cxn modelId="{5A0DCC80-06B9-4E0B-BB72-D858FBE4D35E}" srcId="{A7DCF697-A5AE-4F7E-81C0-C96D30B904EA}" destId="{D6A4F0D2-8D8F-41AB-9A19-4E670ED8BE0C}" srcOrd="3" destOrd="0" parTransId="{2AE2C3D8-DAFA-4F60-AB1D-F763251C34F9}" sibTransId="{EE865BC3-ABFD-4B07-B62E-98F42D4DF86B}"/>
    <dgm:cxn modelId="{013DEAED-733C-4143-BBB0-58B923027942}" type="presOf" srcId="{4BBDFD49-0753-4269-8A94-2D84A4517853}" destId="{01314540-DF19-4E00-9EF9-9128CBF2D5E5}" srcOrd="0" destOrd="0" presId="urn:microsoft.com/office/officeart/2005/8/layout/radial1"/>
    <dgm:cxn modelId="{89BEB9F7-50C7-4DAF-9764-FD9E473FBC08}" type="presOf" srcId="{2AE2C3D8-DAFA-4F60-AB1D-F763251C34F9}" destId="{0F92496E-BD4B-42F4-8BC3-18528F8D9485}" srcOrd="1" destOrd="0" presId="urn:microsoft.com/office/officeart/2005/8/layout/radial1"/>
    <dgm:cxn modelId="{5793B5FD-B496-4BCB-ADF4-B0B7E724BFC6}" type="presOf" srcId="{535F2890-7483-4625-BD6E-72265E0A908B}" destId="{FB1CE4BA-5A84-4912-A453-DBBF4E7DF46B}" srcOrd="0" destOrd="0" presId="urn:microsoft.com/office/officeart/2005/8/layout/radial1"/>
    <dgm:cxn modelId="{014D8424-443F-48E7-B6F0-FD964A531EEF}" srcId="{A7DCF697-A5AE-4F7E-81C0-C96D30B904EA}" destId="{1B657145-4D9D-4603-91BE-DB36B313D8D3}" srcOrd="4" destOrd="0" parTransId="{85972BD0-3AFF-41AB-88F3-3889DD4C0899}" sibTransId="{07233723-E570-4C7F-AFB1-CA8CF34AC5FE}"/>
    <dgm:cxn modelId="{25D3C317-C656-4DEA-B060-E442C6BA44F0}" srcId="{A7DCF697-A5AE-4F7E-81C0-C96D30B904EA}" destId="{D41C34D1-1663-4C2B-AB45-C68516D29E96}" srcOrd="1" destOrd="0" parTransId="{F40BB436-F66D-47F3-AA9F-30A355999FF0}" sibTransId="{2787B430-A4E0-4303-9023-F854BDD50087}"/>
    <dgm:cxn modelId="{998FF97F-9EB2-4851-BE39-39882065952A}" type="presOf" srcId="{7BC521C8-21E1-4397-B411-7B07836197FB}" destId="{150C9785-EFA0-4D87-974D-CD5F62E25022}" srcOrd="0" destOrd="0" presId="urn:microsoft.com/office/officeart/2005/8/layout/radial1"/>
    <dgm:cxn modelId="{CBF9841B-6B94-40A0-8BB7-F4B86B4BEEBE}" srcId="{2DD16967-16B0-4203-9CC4-7B2A7F144927}" destId="{F41711AA-0C0D-4014-A9A2-8C829EFF4272}" srcOrd="1" destOrd="0" parTransId="{744ABBD7-52AF-4A75-BC20-72C03C540D68}" sibTransId="{679D4BFD-2F4C-4B03-A5F7-63BD34A88452}"/>
    <dgm:cxn modelId="{21382666-0004-43D8-AC7F-ECC668CD7A04}" type="presOf" srcId="{F40BB436-F66D-47F3-AA9F-30A355999FF0}" destId="{C60B597A-109D-4BA4-B222-172727E785CD}" srcOrd="1" destOrd="0" presId="urn:microsoft.com/office/officeart/2005/8/layout/radial1"/>
    <dgm:cxn modelId="{72AB3E87-FE58-4BBF-9EF1-B66C659C08D5}" srcId="{2DD16967-16B0-4203-9CC4-7B2A7F144927}" destId="{EE80D767-3E08-488E-AFC7-8B08CB6D2483}" srcOrd="0" destOrd="0" parTransId="{7C1D5443-E855-43AA-841E-38551D2B39C8}" sibTransId="{F3AC1A22-8017-4F47-9BF7-12BE50C9E9FE}"/>
    <dgm:cxn modelId="{8B925E53-F830-41CD-B193-E7E8A3E95A6D}" type="presOf" srcId="{703409D8-0C75-4B81-8EDF-B8F233FC1702}" destId="{C619B8DD-E1AA-4493-9945-381CC2EF2F7E}" srcOrd="0" destOrd="0" presId="urn:microsoft.com/office/officeart/2005/8/layout/radial1"/>
    <dgm:cxn modelId="{5E5ADCD4-9E3A-40B1-A8F8-52CEE5B5F62E}" srcId="{703409D8-0C75-4B81-8EDF-B8F233FC1702}" destId="{BAFAAF62-D29D-477D-BF35-FA3C7CAFEA73}" srcOrd="3" destOrd="0" parTransId="{616CE5D3-3696-4CF1-84C3-D99A2FFF6A4D}" sibTransId="{CD99FDC8-B592-49F7-890C-5EA5CEFD7402}"/>
    <dgm:cxn modelId="{08132125-0ED0-4A0B-9787-C2333E87D9FB}" srcId="{703409D8-0C75-4B81-8EDF-B8F233FC1702}" destId="{A7DCF697-A5AE-4F7E-81C0-C96D30B904EA}" srcOrd="0" destOrd="0" parTransId="{7CD41F2C-9935-4D60-B3C9-6B6C8D7D5E6B}" sibTransId="{5ACB5576-68F8-4DAD-B214-1B02359EE15D}"/>
    <dgm:cxn modelId="{6A07EF59-42B6-4747-9EBE-FA78A12CAD91}" type="presOf" srcId="{53218583-1B48-4548-8CE3-7C6C0F4F280A}" destId="{3E157247-A88E-45B9-A32E-4A93B7104DA0}" srcOrd="0" destOrd="0" presId="urn:microsoft.com/office/officeart/2005/8/layout/radial1"/>
    <dgm:cxn modelId="{53DAEA9C-A0D9-4DED-9C6D-6AE4AF20B71F}" srcId="{BAFAAF62-D29D-477D-BF35-FA3C7CAFEA73}" destId="{3D269ED9-996B-4A53-8454-7CA68BB71F15}" srcOrd="1" destOrd="0" parTransId="{3DD6426C-132D-442E-BBB5-C75BC1FE0DB0}" sibTransId="{86963663-353F-453D-B233-B73F9122E29D}"/>
    <dgm:cxn modelId="{0A4B2D61-B161-4652-9ADF-794D75D016D4}" srcId="{A7DCF697-A5AE-4F7E-81C0-C96D30B904EA}" destId="{4BBDFD49-0753-4269-8A94-2D84A4517853}" srcOrd="0" destOrd="0" parTransId="{CD3F71A6-C816-4DD4-B859-CA1F6D628D6D}" sibTransId="{9104F5B4-9D92-40C4-B188-5720494F040C}"/>
    <dgm:cxn modelId="{58E664C6-7454-4646-8DC2-1C59BD998127}" type="presOf" srcId="{79E8C14C-091B-441A-AF94-DDED1E664ECF}" destId="{F7E3818E-84EA-4A3F-A98C-3138A9C66ED8}" srcOrd="1" destOrd="0" presId="urn:microsoft.com/office/officeart/2005/8/layout/radial1"/>
    <dgm:cxn modelId="{CDA09A88-4B0C-4E58-83EA-5E865596AC74}" type="presParOf" srcId="{C619B8DD-E1AA-4493-9945-381CC2EF2F7E}" destId="{596623FC-3B5C-46D7-BC44-7A46BF72A2F5}" srcOrd="0" destOrd="0" presId="urn:microsoft.com/office/officeart/2005/8/layout/radial1"/>
    <dgm:cxn modelId="{86FA7AAB-075D-46D0-9FAB-5BDC83E7B98E}" type="presParOf" srcId="{C619B8DD-E1AA-4493-9945-381CC2EF2F7E}" destId="{7DB52790-9F31-459A-978B-D1EDFF28BCDE}" srcOrd="1" destOrd="0" presId="urn:microsoft.com/office/officeart/2005/8/layout/radial1"/>
    <dgm:cxn modelId="{AD4511FE-0947-404A-B825-30FB0D1ABE92}" type="presParOf" srcId="{7DB52790-9F31-459A-978B-D1EDFF28BCDE}" destId="{DDDC2934-71A1-4327-8792-4BCFBAE92B30}" srcOrd="0" destOrd="0" presId="urn:microsoft.com/office/officeart/2005/8/layout/radial1"/>
    <dgm:cxn modelId="{38581F88-BEDD-4140-B2BA-9A90C2F5752D}" type="presParOf" srcId="{C619B8DD-E1AA-4493-9945-381CC2EF2F7E}" destId="{01314540-DF19-4E00-9EF9-9128CBF2D5E5}" srcOrd="2" destOrd="0" presId="urn:microsoft.com/office/officeart/2005/8/layout/radial1"/>
    <dgm:cxn modelId="{FF98086A-2A6E-429F-867B-4C881A0DE482}" type="presParOf" srcId="{C619B8DD-E1AA-4493-9945-381CC2EF2F7E}" destId="{B22474C2-8378-4C9C-9E29-D42A256C9008}" srcOrd="3" destOrd="0" presId="urn:microsoft.com/office/officeart/2005/8/layout/radial1"/>
    <dgm:cxn modelId="{D3DFC073-4CFF-4849-8851-EDE6961E1ACF}" type="presParOf" srcId="{B22474C2-8378-4C9C-9E29-D42A256C9008}" destId="{C60B597A-109D-4BA4-B222-172727E785CD}" srcOrd="0" destOrd="0" presId="urn:microsoft.com/office/officeart/2005/8/layout/radial1"/>
    <dgm:cxn modelId="{9923599E-2E8D-47A3-9680-8311D0EF37EE}" type="presParOf" srcId="{C619B8DD-E1AA-4493-9945-381CC2EF2F7E}" destId="{475C3BF6-75FF-4A28-9437-9FDE4B063DEA}" srcOrd="4" destOrd="0" presId="urn:microsoft.com/office/officeart/2005/8/layout/radial1"/>
    <dgm:cxn modelId="{B1EA5549-3210-43FB-8AF6-DF5E9CBF0EC8}" type="presParOf" srcId="{C619B8DD-E1AA-4493-9945-381CC2EF2F7E}" destId="{150C9785-EFA0-4D87-974D-CD5F62E25022}" srcOrd="5" destOrd="0" presId="urn:microsoft.com/office/officeart/2005/8/layout/radial1"/>
    <dgm:cxn modelId="{D495A4A8-98B5-431B-BE98-5E30D01B9CB6}" type="presParOf" srcId="{150C9785-EFA0-4D87-974D-CD5F62E25022}" destId="{C82228F3-8C59-4481-9407-9441A43E42B1}" srcOrd="0" destOrd="0" presId="urn:microsoft.com/office/officeart/2005/8/layout/radial1"/>
    <dgm:cxn modelId="{53D1F850-C214-4917-B5BC-03E8B576D1A3}" type="presParOf" srcId="{C619B8DD-E1AA-4493-9945-381CC2EF2F7E}" destId="{FB1CE4BA-5A84-4912-A453-DBBF4E7DF46B}" srcOrd="6" destOrd="0" presId="urn:microsoft.com/office/officeart/2005/8/layout/radial1"/>
    <dgm:cxn modelId="{9D31312F-4A23-4A7E-87D4-E9D1C11040CA}" type="presParOf" srcId="{C619B8DD-E1AA-4493-9945-381CC2EF2F7E}" destId="{E3162EB6-4938-46EC-88BB-342334758DB4}" srcOrd="7" destOrd="0" presId="urn:microsoft.com/office/officeart/2005/8/layout/radial1"/>
    <dgm:cxn modelId="{543004A3-7DE5-44A5-BA14-67ABCDD26581}" type="presParOf" srcId="{E3162EB6-4938-46EC-88BB-342334758DB4}" destId="{0F92496E-BD4B-42F4-8BC3-18528F8D9485}" srcOrd="0" destOrd="0" presId="urn:microsoft.com/office/officeart/2005/8/layout/radial1"/>
    <dgm:cxn modelId="{098F5E52-C57A-4505-9326-EEF00A341273}" type="presParOf" srcId="{C619B8DD-E1AA-4493-9945-381CC2EF2F7E}" destId="{04C29699-F2A4-4082-9E54-B6B84686839F}" srcOrd="8" destOrd="0" presId="urn:microsoft.com/office/officeart/2005/8/layout/radial1"/>
    <dgm:cxn modelId="{7FBB19DF-FEF7-44A7-BF39-B3EF489BF5F9}" type="presParOf" srcId="{C619B8DD-E1AA-4493-9945-381CC2EF2F7E}" destId="{2E8B34DB-936E-4AE8-AEDF-42AD988F92B2}" srcOrd="9" destOrd="0" presId="urn:microsoft.com/office/officeart/2005/8/layout/radial1"/>
    <dgm:cxn modelId="{E34AAFF0-2A13-4BDB-BB4D-5F95E9F63BC5}" type="presParOf" srcId="{2E8B34DB-936E-4AE8-AEDF-42AD988F92B2}" destId="{41AE4488-991D-4798-815D-600B1BD171D2}" srcOrd="0" destOrd="0" presId="urn:microsoft.com/office/officeart/2005/8/layout/radial1"/>
    <dgm:cxn modelId="{96FC359E-6B02-43C0-B03A-5092B156020A}" type="presParOf" srcId="{C619B8DD-E1AA-4493-9945-381CC2EF2F7E}" destId="{A0010DED-B3E5-4E15-83B7-A3F571BEA8A3}" srcOrd="10" destOrd="0" presId="urn:microsoft.com/office/officeart/2005/8/layout/radial1"/>
    <dgm:cxn modelId="{454FF01E-AF17-4C12-9E3C-478750FFF32E}" type="presParOf" srcId="{C619B8DD-E1AA-4493-9945-381CC2EF2F7E}" destId="{89FC544A-9F54-425C-9E85-A7CF6D559DDF}" srcOrd="11" destOrd="0" presId="urn:microsoft.com/office/officeart/2005/8/layout/radial1"/>
    <dgm:cxn modelId="{BDF94211-B4F8-49D5-AFAE-39579E50C7DE}" type="presParOf" srcId="{89FC544A-9F54-425C-9E85-A7CF6D559DDF}" destId="{F7E3818E-84EA-4A3F-A98C-3138A9C66ED8}" srcOrd="0" destOrd="0" presId="urn:microsoft.com/office/officeart/2005/8/layout/radial1"/>
    <dgm:cxn modelId="{1971E86D-2A1F-4CA2-85EE-6C1A24FCB187}" type="presParOf" srcId="{C619B8DD-E1AA-4493-9945-381CC2EF2F7E}" destId="{3E157247-A88E-45B9-A32E-4A93B7104DA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623FC-3B5C-46D7-BC44-7A46BF72A2F5}">
      <dsp:nvSpPr>
        <dsp:cNvPr id="0" name=""/>
        <dsp:cNvSpPr/>
      </dsp:nvSpPr>
      <dsp:spPr>
        <a:xfrm>
          <a:off x="2667001" y="1727728"/>
          <a:ext cx="3181108" cy="12453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S-LI</a:t>
          </a:r>
          <a:endParaRPr lang="en-US" sz="6100" kern="1200" dirty="0"/>
        </a:p>
      </dsp:txBody>
      <dsp:txXfrm>
        <a:off x="3132863" y="1910105"/>
        <a:ext cx="2249384" cy="880592"/>
      </dsp:txXfrm>
    </dsp:sp>
    <dsp:sp modelId="{7DB52790-9F31-459A-978B-D1EDFF28BCDE}">
      <dsp:nvSpPr>
        <dsp:cNvPr id="0" name=""/>
        <dsp:cNvSpPr/>
      </dsp:nvSpPr>
      <dsp:spPr>
        <a:xfrm rot="16257092">
          <a:off x="4077399" y="1519578"/>
          <a:ext cx="387428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387428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61428" y="1524368"/>
        <a:ext cx="19371" cy="19371"/>
      </dsp:txXfrm>
    </dsp:sp>
    <dsp:sp modelId="{01314540-DF19-4E00-9EF9-9128CBF2D5E5}">
      <dsp:nvSpPr>
        <dsp:cNvPr id="0" name=""/>
        <dsp:cNvSpPr/>
      </dsp:nvSpPr>
      <dsp:spPr>
        <a:xfrm>
          <a:off x="2856934" y="-60832"/>
          <a:ext cx="2858064" cy="1401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Undergraduate Education</a:t>
          </a:r>
          <a:endParaRPr lang="en-US" sz="2000" kern="1200" dirty="0"/>
        </a:p>
      </dsp:txBody>
      <dsp:txXfrm>
        <a:off x="3275488" y="144372"/>
        <a:ext cx="2020956" cy="990814"/>
      </dsp:txXfrm>
    </dsp:sp>
    <dsp:sp modelId="{B22474C2-8378-4C9C-9E29-D42A256C9008}">
      <dsp:nvSpPr>
        <dsp:cNvPr id="0" name=""/>
        <dsp:cNvSpPr/>
      </dsp:nvSpPr>
      <dsp:spPr>
        <a:xfrm rot="20271014">
          <a:off x="5319302" y="1678778"/>
          <a:ext cx="1105176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1105176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4261" y="1665624"/>
        <a:ext cx="55258" cy="55258"/>
      </dsp:txXfrm>
    </dsp:sp>
    <dsp:sp modelId="{475C3BF6-75FF-4A28-9437-9FDE4B063DEA}">
      <dsp:nvSpPr>
        <dsp:cNvPr id="0" name=""/>
        <dsp:cNvSpPr/>
      </dsp:nvSpPr>
      <dsp:spPr>
        <a:xfrm>
          <a:off x="6311340" y="0"/>
          <a:ext cx="2096059" cy="2175492"/>
        </a:xfrm>
        <a:prstGeom prst="ellipse">
          <a:avLst/>
        </a:prstGeom>
        <a:solidFill>
          <a:schemeClr val="accent5">
            <a:hueOff val="2087944"/>
            <a:satOff val="-5008"/>
            <a:lumOff val="392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University Center for the Advancement of Teaching </a:t>
          </a:r>
        </a:p>
      </dsp:txBody>
      <dsp:txXfrm>
        <a:off x="6618301" y="318593"/>
        <a:ext cx="1482137" cy="1538306"/>
      </dsp:txXfrm>
    </dsp:sp>
    <dsp:sp modelId="{150C9785-EFA0-4D87-974D-CD5F62E25022}">
      <dsp:nvSpPr>
        <dsp:cNvPr id="0" name=""/>
        <dsp:cNvSpPr/>
      </dsp:nvSpPr>
      <dsp:spPr>
        <a:xfrm rot="1523221">
          <a:off x="5208972" y="3085927"/>
          <a:ext cx="1258014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1258014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06529" y="3068953"/>
        <a:ext cx="62900" cy="62900"/>
      </dsp:txXfrm>
    </dsp:sp>
    <dsp:sp modelId="{FB1CE4BA-5A84-4912-A453-DBBF4E7DF46B}">
      <dsp:nvSpPr>
        <dsp:cNvPr id="0" name=""/>
        <dsp:cNvSpPr/>
      </dsp:nvSpPr>
      <dsp:spPr>
        <a:xfrm>
          <a:off x="6311340" y="2734644"/>
          <a:ext cx="2096059" cy="2175492"/>
        </a:xfrm>
        <a:prstGeom prst="ellipse">
          <a:avLst/>
        </a:prstGeom>
        <a:solidFill>
          <a:schemeClr val="accent5">
            <a:hueOff val="4175889"/>
            <a:satOff val="-10016"/>
            <a:lumOff val="784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Student Life</a:t>
          </a:r>
        </a:p>
      </dsp:txBody>
      <dsp:txXfrm>
        <a:off x="6618301" y="3053237"/>
        <a:ext cx="1482137" cy="1538306"/>
      </dsp:txXfrm>
    </dsp:sp>
    <dsp:sp modelId="{E3162EB6-4938-46EC-88BB-342334758DB4}">
      <dsp:nvSpPr>
        <dsp:cNvPr id="0" name=""/>
        <dsp:cNvSpPr/>
      </dsp:nvSpPr>
      <dsp:spPr>
        <a:xfrm rot="5286874">
          <a:off x="4191048" y="3048462"/>
          <a:ext cx="179926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179926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6513" y="3058439"/>
        <a:ext cx="8996" cy="8996"/>
      </dsp:txXfrm>
    </dsp:sp>
    <dsp:sp modelId="{04C29699-F2A4-4082-9E54-B6B84686839F}">
      <dsp:nvSpPr>
        <dsp:cNvPr id="0" name=""/>
        <dsp:cNvSpPr/>
      </dsp:nvSpPr>
      <dsp:spPr>
        <a:xfrm>
          <a:off x="3364931" y="3152503"/>
          <a:ext cx="1892867" cy="1665050"/>
        </a:xfrm>
        <a:prstGeom prst="ellipse">
          <a:avLst/>
        </a:prstGeom>
        <a:solidFill>
          <a:schemeClr val="accent5">
            <a:hueOff val="6263833"/>
            <a:satOff val="-15024"/>
            <a:lumOff val="1177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Advisors</a:t>
          </a:r>
        </a:p>
      </dsp:txBody>
      <dsp:txXfrm>
        <a:off x="3642135" y="3396344"/>
        <a:ext cx="1338459" cy="1177368"/>
      </dsp:txXfrm>
    </dsp:sp>
    <dsp:sp modelId="{2E8B34DB-936E-4AE8-AEDF-42AD988F92B2}">
      <dsp:nvSpPr>
        <dsp:cNvPr id="0" name=""/>
        <dsp:cNvSpPr/>
      </dsp:nvSpPr>
      <dsp:spPr>
        <a:xfrm rot="12088507">
          <a:off x="1986706" y="1676678"/>
          <a:ext cx="1190236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1190236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52069" y="1661398"/>
        <a:ext cx="59511" cy="59511"/>
      </dsp:txXfrm>
    </dsp:sp>
    <dsp:sp modelId="{A0010DED-B3E5-4E15-83B7-A3F571BEA8A3}">
      <dsp:nvSpPr>
        <dsp:cNvPr id="0" name=""/>
        <dsp:cNvSpPr/>
      </dsp:nvSpPr>
      <dsp:spPr>
        <a:xfrm>
          <a:off x="0" y="0"/>
          <a:ext cx="2096059" cy="2175492"/>
        </a:xfrm>
        <a:prstGeom prst="ellipse">
          <a:avLst/>
        </a:prstGeom>
        <a:solidFill>
          <a:schemeClr val="accent5">
            <a:hueOff val="8351777"/>
            <a:satOff val="-20032"/>
            <a:lumOff val="1569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College of Arts and Sciences</a:t>
          </a:r>
        </a:p>
      </dsp:txBody>
      <dsp:txXfrm>
        <a:off x="306961" y="318593"/>
        <a:ext cx="1482137" cy="1538306"/>
      </dsp:txXfrm>
    </dsp:sp>
    <dsp:sp modelId="{89FC544A-9F54-425C-9E85-A7CF6D559DDF}">
      <dsp:nvSpPr>
        <dsp:cNvPr id="0" name=""/>
        <dsp:cNvSpPr/>
      </dsp:nvSpPr>
      <dsp:spPr>
        <a:xfrm rot="9321740">
          <a:off x="1945631" y="3088896"/>
          <a:ext cx="1340295" cy="28951"/>
        </a:xfrm>
        <a:custGeom>
          <a:avLst/>
          <a:gdLst/>
          <a:ahLst/>
          <a:cxnLst/>
          <a:rect l="0" t="0" r="0" b="0"/>
          <a:pathLst>
            <a:path>
              <a:moveTo>
                <a:pt x="0" y="14475"/>
              </a:moveTo>
              <a:lnTo>
                <a:pt x="1340295" y="14475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82271" y="3069864"/>
        <a:ext cx="67014" cy="67014"/>
      </dsp:txXfrm>
    </dsp:sp>
    <dsp:sp modelId="{3E157247-A88E-45B9-A32E-4A93B7104DA0}">
      <dsp:nvSpPr>
        <dsp:cNvPr id="0" name=""/>
        <dsp:cNvSpPr/>
      </dsp:nvSpPr>
      <dsp:spPr>
        <a:xfrm>
          <a:off x="0" y="2734644"/>
          <a:ext cx="2096059" cy="2175492"/>
        </a:xfrm>
        <a:prstGeom prst="ellipse">
          <a:avLst/>
        </a:prstGeom>
        <a:solidFill>
          <a:schemeClr val="accent5">
            <a:hueOff val="10439722"/>
            <a:satOff val="-25040"/>
            <a:lumOff val="1961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Outreach and Engagement</a:t>
          </a:r>
        </a:p>
      </dsp:txBody>
      <dsp:txXfrm>
        <a:off x="306961" y="3053237"/>
        <a:ext cx="1482137" cy="1538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4E0A1C-6952-47D5-9269-A5B18B19A3A2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DF2C6E4-8BAE-4CE9-9190-04D38960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8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3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 for a moment and think about what the foundational principles, mission of your institution</a:t>
            </a:r>
            <a:r>
              <a:rPr lang="en-US" baseline="0" dirty="0" smtClean="0"/>
              <a:t> is. Anything that strikes a chord?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0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9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BS in Mechanical engineering,</a:t>
            </a:r>
            <a:r>
              <a:rPr lang="en-US" baseline="0" dirty="0" smtClean="0"/>
              <a:t> BA in Journalism often larger programs and associated with accreditation.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8136-DCB5-4967-BB49-AC80EF88D2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9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2C6E4-8BAE-4CE9-9190-04D38960C8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9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674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3B9213-9340-43E1-BA00-E725C68E7EEC}" type="datetimeFigureOut">
              <a:rPr lang="en-US" smtClean="0"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6B1753C-104A-410D-B030-8E8DD13368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93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F0D8E7B-AF3B-B444-8E74-E549FC814F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352800"/>
            <a:ext cx="6400800" cy="1214585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Institutionalizing Service-Learning at Ohio State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800599"/>
            <a:ext cx="6400800" cy="590167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prstClr val="white"/>
                </a:solidFill>
              </a:rPr>
              <a:t>Ola Ahlqvist</a:t>
            </a:r>
            <a:r>
              <a:rPr lang="en-US" sz="2800" dirty="0">
                <a:solidFill>
                  <a:prstClr val="white"/>
                </a:solidFill>
              </a:rPr>
              <a:t> </a:t>
            </a:r>
            <a:r>
              <a:rPr lang="en-US" sz="2800" dirty="0" smtClean="0">
                <a:solidFill>
                  <a:prstClr val="white"/>
                </a:solidFill>
              </a:rPr>
              <a:t>&amp; Harmony Cox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Service-Learning Initiative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81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President’s Higher Education Community Service Honor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76400"/>
            <a:ext cx="5588493" cy="4852086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Annual recognition of higher-education institutions that demonstrate meaningful community impact</a:t>
            </a:r>
          </a:p>
          <a:p>
            <a:r>
              <a:rPr lang="en-US" sz="2800" dirty="0" smtClean="0"/>
              <a:t>General service data report and opportunity to highlight 6 narratives for exemplary service projects</a:t>
            </a:r>
          </a:p>
          <a:p>
            <a:r>
              <a:rPr lang="en-US" sz="2800" dirty="0" smtClean="0"/>
              <a:t>Ohio State has placed annually since 2006</a:t>
            </a:r>
          </a:p>
          <a:p>
            <a:r>
              <a:rPr lang="en-US" sz="2800" dirty="0"/>
              <a:t>The data collected </a:t>
            </a:r>
            <a:r>
              <a:rPr lang="en-US" sz="2800" dirty="0" smtClean="0"/>
              <a:t>is </a:t>
            </a:r>
            <a:r>
              <a:rPr lang="en-US" sz="2800" dirty="0"/>
              <a:t>institutional data: everyone should be represented, </a:t>
            </a:r>
            <a:r>
              <a:rPr lang="en-US" sz="2800" dirty="0" smtClean="0"/>
              <a:t>access </a:t>
            </a:r>
            <a:r>
              <a:rPr lang="en-US" sz="2800" dirty="0"/>
              <a:t>it and use </a:t>
            </a:r>
            <a:r>
              <a:rPr lang="en-US" sz="2800" dirty="0" smtClean="0"/>
              <a:t>it for f</a:t>
            </a:r>
            <a:r>
              <a:rPr lang="en-US" sz="2600" dirty="0" smtClean="0"/>
              <a:t>undraising, publicity,...</a:t>
            </a:r>
            <a:endParaRPr lang="en-US" sz="2600" dirty="0"/>
          </a:p>
          <a:p>
            <a:r>
              <a:rPr lang="en-US" sz="2800" dirty="0"/>
              <a:t>Institution-wide reporting helps us break our of our “silos”</a:t>
            </a:r>
          </a:p>
          <a:p>
            <a:endParaRPr lang="en-US" sz="2800" dirty="0" smtClean="0"/>
          </a:p>
        </p:txBody>
      </p:sp>
      <p:pic>
        <p:nvPicPr>
          <p:cNvPr id="4" name="Picture 2" descr="http://news.blogs.wlu.edu/files/2012/03/honorroll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51280"/>
            <a:ext cx="2286000" cy="2977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9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28800"/>
            <a:ext cx="8407893" cy="4800599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400" dirty="0" smtClean="0"/>
              <a:t>With the conversion to semesters, the University added a General Education Open </a:t>
            </a:r>
            <a:r>
              <a:rPr lang="en-US" sz="2400" dirty="0"/>
              <a:t>Option 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/>
              <a:t>Education Abroad</a:t>
            </a:r>
          </a:p>
          <a:p>
            <a:pPr lvl="1"/>
            <a:r>
              <a:rPr lang="en-US" sz="2000" dirty="0" smtClean="0"/>
              <a:t>Cross-disciplinary </a:t>
            </a:r>
            <a:r>
              <a:rPr lang="en-US" sz="2000" dirty="0"/>
              <a:t>seminars </a:t>
            </a:r>
            <a:endParaRPr lang="en-US" sz="2000" dirty="0" smtClean="0"/>
          </a:p>
          <a:p>
            <a:pPr lvl="1"/>
            <a:r>
              <a:rPr lang="en-US" sz="2000" b="1" i="1" dirty="0" smtClean="0"/>
              <a:t>Service-Learning</a:t>
            </a:r>
            <a:endParaRPr lang="en-US" sz="2000" b="1" i="1" dirty="0"/>
          </a:p>
          <a:p>
            <a:pPr lvl="1"/>
            <a:r>
              <a:rPr lang="en-US" sz="2000" dirty="0" smtClean="0"/>
              <a:t>Other </a:t>
            </a:r>
            <a:r>
              <a:rPr lang="en-US" sz="2000" dirty="0"/>
              <a:t>GE approved </a:t>
            </a:r>
            <a:r>
              <a:rPr lang="en-US" sz="2000" dirty="0" smtClean="0"/>
              <a:t>courses</a:t>
            </a:r>
          </a:p>
          <a:p>
            <a:pPr marL="365760" lvl="1" indent="0">
              <a:buNone/>
            </a:pPr>
            <a:endParaRPr lang="en-US" sz="2000" dirty="0" smtClean="0"/>
          </a:p>
          <a:p>
            <a:pPr marL="45720" indent="0">
              <a:buNone/>
            </a:pPr>
            <a:r>
              <a:rPr lang="en-US" sz="2400" dirty="0" smtClean="0"/>
              <a:t>Goal and objectives for the Service-Learning Open Option: 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 smtClean="0"/>
              <a:t>“Students gain and apply academic knowledge through civic engagement with communities.”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i="1" dirty="0" smtClean="0"/>
              <a:t>Students </a:t>
            </a:r>
            <a:r>
              <a:rPr lang="en-US" sz="2400" i="1" dirty="0"/>
              <a:t>make connections between concepts and skills learned in an academic setting and community-based </a:t>
            </a:r>
            <a:r>
              <a:rPr lang="en-US" sz="2400" i="1" dirty="0" smtClean="0"/>
              <a:t>work.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i="1" dirty="0" smtClean="0"/>
              <a:t>Students </a:t>
            </a:r>
            <a:r>
              <a:rPr lang="en-US" sz="2400" i="1" dirty="0"/>
              <a:t>demonstrate an understanding of the issues, resources, assets, and cultures of the community in which they are </a:t>
            </a:r>
            <a:r>
              <a:rPr lang="en-US" sz="2400" i="1" dirty="0" smtClean="0"/>
              <a:t>working.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400" i="1" dirty="0" smtClean="0"/>
              <a:t>Students </a:t>
            </a:r>
            <a:r>
              <a:rPr lang="en-US" sz="2400" i="1" dirty="0"/>
              <a:t>evaluate the impacts of the service learning activity.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 Open Option for Service-Learning Courses</a:t>
            </a:r>
          </a:p>
        </p:txBody>
      </p:sp>
    </p:spTree>
    <p:extLst>
      <p:ext uri="{BB962C8B-B14F-4D97-AF65-F5344CB8AC3E}">
        <p14:creationId xmlns:p14="http://schemas.microsoft.com/office/powerpoint/2010/main" val="1271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382001" cy="475792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STEP </a:t>
            </a:r>
            <a:r>
              <a:rPr lang="en-US" sz="2400" dirty="0"/>
              <a:t>(Second-Year Transformational Experience Program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Introduce second-year students to a year-long “transformative” high-impact practices such as service-learning. </a:t>
            </a:r>
          </a:p>
          <a:p>
            <a:r>
              <a:rPr lang="en-US" sz="2400" dirty="0" smtClean="0"/>
              <a:t>Leadership from Office of Academic Affairs and Office of Student Life</a:t>
            </a:r>
          </a:p>
          <a:p>
            <a:r>
              <a:rPr lang="en-US" sz="2400" dirty="0" smtClean="0"/>
              <a:t>S-LI participates with other offices to create programming for 1,000 student pilot in 2013-2014</a:t>
            </a:r>
          </a:p>
          <a:p>
            <a:r>
              <a:rPr lang="en-US" sz="2400" dirty="0" smtClean="0"/>
              <a:t>Could have major external impact.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55847"/>
            <a:ext cx="8839200" cy="1054394"/>
          </a:xfrm>
        </p:spPr>
        <p:txBody>
          <a:bodyPr/>
          <a:lstStyle/>
          <a:p>
            <a:r>
              <a:rPr lang="en-US" dirty="0" smtClean="0"/>
              <a:t>next big challenge - </a:t>
            </a:r>
            <a:r>
              <a:rPr lang="en-US" dirty="0" err="1" smtClean="0"/>
              <a:t>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1981200"/>
            <a:ext cx="5638800" cy="459868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S-LI needs to scale programming dramatically for full implementation in 2017</a:t>
            </a:r>
          </a:p>
          <a:p>
            <a:r>
              <a:rPr lang="en-US" sz="2200" dirty="0" smtClean="0"/>
              <a:t>Instructors need to manage new and existing relationships with community members to support new programming</a:t>
            </a:r>
          </a:p>
          <a:p>
            <a:r>
              <a:rPr lang="en-US" sz="2200" dirty="0" smtClean="0"/>
              <a:t>Both need to invite community agencies to be true partners</a:t>
            </a:r>
          </a:p>
          <a:p>
            <a:r>
              <a:rPr lang="en-US" sz="2200" dirty="0" smtClean="0"/>
              <a:t>Both have to find a way to balance these needs with higher-level university expectations for STEP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pic>
        <p:nvPicPr>
          <p:cNvPr id="2052" name="Picture 4" descr="C:\Users\hcox\AppData\Local\Microsoft\Windows\Temporary Internet Files\Content.IE5\4FUI6B3B\MC9003895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2" y="2514600"/>
            <a:ext cx="2735428" cy="28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648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200" b="1" dirty="0" smtClean="0"/>
              <a:t>“The </a:t>
            </a:r>
            <a:r>
              <a:rPr lang="en-US" sz="2200" b="1" dirty="0"/>
              <a:t>workgroup </a:t>
            </a:r>
            <a:r>
              <a:rPr lang="en-US" sz="2200" b="1" dirty="0" smtClean="0"/>
              <a:t>intends </a:t>
            </a:r>
            <a:r>
              <a:rPr lang="en-US" sz="2200" b="1" dirty="0"/>
              <a:t>to create an open dialogue between area nonprofits and the Service‐Learning Initiative </a:t>
            </a:r>
            <a:r>
              <a:rPr lang="en-US" sz="2200" b="1" dirty="0" smtClean="0"/>
              <a:t>to guide </a:t>
            </a:r>
            <a:r>
              <a:rPr lang="en-US" sz="2200" b="1" dirty="0"/>
              <a:t>us through the creation of our programming for STEP, with a long‐term vision of improving our support </a:t>
            </a:r>
            <a:r>
              <a:rPr lang="en-US" sz="2200" b="1" dirty="0" smtClean="0"/>
              <a:t>and understanding </a:t>
            </a:r>
            <a:r>
              <a:rPr lang="en-US" sz="2200" b="1" dirty="0"/>
              <a:t>of community/university partnerships</a:t>
            </a:r>
            <a:r>
              <a:rPr lang="en-US" sz="2200" b="1" dirty="0" smtClean="0"/>
              <a:t>.”</a:t>
            </a:r>
          </a:p>
          <a:p>
            <a:pPr marL="45720" indent="0">
              <a:buNone/>
            </a:pPr>
            <a:endParaRPr lang="en-US" sz="2200" dirty="0"/>
          </a:p>
          <a:p>
            <a:r>
              <a:rPr lang="en-US" sz="2200" dirty="0" smtClean="0"/>
              <a:t>Composed of S-LI, central Ohio nonprofit representatives</a:t>
            </a:r>
          </a:p>
          <a:p>
            <a:r>
              <a:rPr lang="en-US" sz="2200" dirty="0" smtClean="0"/>
              <a:t>Purpose is to guide creation of STEP programming and ensure that community voices are included in planning</a:t>
            </a:r>
          </a:p>
          <a:p>
            <a:r>
              <a:rPr lang="en-US" sz="2200" dirty="0" smtClean="0"/>
              <a:t>Overarching goal is to work towards models and best practices that can be used on institutional level</a:t>
            </a: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STEp</a:t>
            </a:r>
            <a:r>
              <a:rPr lang="en-US" dirty="0" smtClean="0"/>
              <a:t> community partner workgroup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231952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 smtClean="0"/>
              <a:t>The Service-Learning Initiative at the Ohio State University</a:t>
            </a:r>
          </a:p>
          <a:p>
            <a:pPr marL="45720" indent="0" algn="ctr">
              <a:buNone/>
            </a:pPr>
            <a:r>
              <a:rPr lang="en-US" sz="3600" dirty="0" smtClean="0"/>
              <a:t>http://service-learning.osu.edu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622" y="4572000"/>
            <a:ext cx="259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150" dirty="0">
                <a:solidFill>
                  <a:schemeClr val="tx2"/>
                </a:solidFill>
              </a:rPr>
              <a:t>Ola Ahlqvist</a:t>
            </a:r>
          </a:p>
          <a:p>
            <a:pPr algn="ctr"/>
            <a:r>
              <a:rPr lang="en-US" sz="2000" spc="150" dirty="0">
                <a:solidFill>
                  <a:schemeClr val="tx2"/>
                </a:solidFill>
              </a:rPr>
              <a:t>Director</a:t>
            </a:r>
          </a:p>
          <a:p>
            <a:pPr algn="ctr"/>
            <a:r>
              <a:rPr lang="en-US" spc="150" dirty="0">
                <a:solidFill>
                  <a:schemeClr val="tx2"/>
                </a:solidFill>
              </a:rPr>
              <a:t>a</a:t>
            </a:r>
            <a:r>
              <a:rPr lang="en-US" spc="150" dirty="0" smtClean="0">
                <a:solidFill>
                  <a:schemeClr val="tx2"/>
                </a:solidFill>
              </a:rPr>
              <a:t>hlqvist.1@osu.edu</a:t>
            </a:r>
            <a:endParaRPr lang="en-US" spc="150" dirty="0">
              <a:solidFill>
                <a:schemeClr val="tx2"/>
              </a:solidFill>
            </a:endParaRPr>
          </a:p>
          <a:p>
            <a:pPr algn="ctr"/>
            <a:endParaRPr lang="en-US" sz="2000" spc="15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2625" y="4572000"/>
            <a:ext cx="35051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150" dirty="0">
                <a:solidFill>
                  <a:schemeClr val="tx2"/>
                </a:solidFill>
              </a:rPr>
              <a:t>Harmony Cox</a:t>
            </a:r>
          </a:p>
          <a:p>
            <a:pPr algn="ctr"/>
            <a:r>
              <a:rPr lang="en-US" sz="2000" spc="150" dirty="0">
                <a:solidFill>
                  <a:schemeClr val="tx2"/>
                </a:solidFill>
              </a:rPr>
              <a:t>Program Coordinator</a:t>
            </a:r>
          </a:p>
          <a:p>
            <a:pPr algn="ctr"/>
            <a:r>
              <a:rPr lang="en-US" spc="150" dirty="0">
                <a:solidFill>
                  <a:schemeClr val="tx2"/>
                </a:solidFill>
              </a:rPr>
              <a:t>hcox@esue.ohio-state.edu</a:t>
            </a:r>
          </a:p>
          <a:p>
            <a:pPr algn="ctr"/>
            <a:endParaRPr lang="en-US" spc="150" dirty="0">
              <a:solidFill>
                <a:schemeClr val="tx2"/>
              </a:solidFill>
            </a:endParaRPr>
          </a:p>
        </p:txBody>
      </p:sp>
      <p:pic>
        <p:nvPicPr>
          <p:cNvPr id="3074" name="Picture 2" descr="E:\Service_Learning\Media and Equipment\Marketing Materials\DU Drafts\logos\service-learning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56965"/>
            <a:ext cx="2611665" cy="27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4114800"/>
            <a:ext cx="6705600" cy="2438399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b="1" dirty="0" smtClean="0"/>
              <a:t>The Ohio State University</a:t>
            </a:r>
          </a:p>
          <a:p>
            <a:r>
              <a:rPr lang="en-US" dirty="0" smtClean="0"/>
              <a:t>60k students (grad and undergrad), 56k at Columbus campus</a:t>
            </a:r>
          </a:p>
          <a:p>
            <a:r>
              <a:rPr lang="en-US" dirty="0" smtClean="0"/>
              <a:t>30k employees (faculty and staff), Ohio’s 5</a:t>
            </a:r>
            <a:r>
              <a:rPr lang="en-US" baseline="30000" dirty="0" smtClean="0"/>
              <a:t>th</a:t>
            </a:r>
            <a:r>
              <a:rPr lang="en-US" dirty="0" smtClean="0"/>
              <a:t> largest overall employer</a:t>
            </a:r>
          </a:p>
          <a:p>
            <a:r>
              <a:rPr lang="en-US" dirty="0" smtClean="0"/>
              <a:t>Service is HUGE at Ohio State- over 25k students participated in a service activity in 2011-2012</a:t>
            </a:r>
          </a:p>
          <a:p>
            <a:r>
              <a:rPr lang="en-US" dirty="0" smtClean="0"/>
              <a:t>Over 12k courses offered through 14 colleges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Community Context</a:t>
            </a:r>
            <a:endParaRPr lang="en-US" dirty="0"/>
          </a:p>
        </p:txBody>
      </p:sp>
      <p:pic>
        <p:nvPicPr>
          <p:cNvPr id="1026" name="Picture 2" descr="C:\Users\hcox\Downloads\5115401450_c447afbe61_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2286000" y="1676400"/>
            <a:ext cx="6705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 2" pitchFamily="18" charset="2"/>
              <a:buNone/>
            </a:pPr>
            <a:r>
              <a:rPr lang="en-US" b="1" dirty="0" smtClean="0"/>
              <a:t>Columbus</a:t>
            </a:r>
          </a:p>
          <a:p>
            <a:r>
              <a:rPr lang="en-US" dirty="0" smtClean="0"/>
              <a:t>State capital of Ohio, largest city in the state and 15</a:t>
            </a:r>
            <a:r>
              <a:rPr lang="en-US" baseline="30000" dirty="0" smtClean="0"/>
              <a:t>th</a:t>
            </a:r>
            <a:r>
              <a:rPr lang="en-US" dirty="0" smtClean="0"/>
              <a:t> largest city in the United States</a:t>
            </a:r>
          </a:p>
          <a:p>
            <a:r>
              <a:rPr lang="en-US" dirty="0" smtClean="0"/>
              <a:t>“America’s Test Market”- diverse cross-section of populations, neighborhoods and culture</a:t>
            </a:r>
          </a:p>
          <a:p>
            <a:r>
              <a:rPr lang="en-US" dirty="0" smtClean="0"/>
              <a:t>Healthy culture of volunteering and service- ranked 8</a:t>
            </a:r>
            <a:r>
              <a:rPr lang="en-US" baseline="30000" dirty="0" smtClean="0"/>
              <a:t>th</a:t>
            </a:r>
            <a:r>
              <a:rPr lang="en-US" dirty="0" smtClean="0"/>
              <a:t> in the nation for Young Adult Volunteerism (aged 18-24)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30" name="Picture 6" descr="http://farm5.staticflickr.com/4074/4780603745_b753e3faf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24271"/>
          <a:stretch/>
        </p:blipFill>
        <p:spPr bwMode="auto">
          <a:xfrm>
            <a:off x="365760" y="1752600"/>
            <a:ext cx="192024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0" y="1676400"/>
            <a:ext cx="4800600" cy="4953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2800" b="1" i="1" dirty="0"/>
              <a:t>“Bringing the skills and caring of Ohio State’s faculty, staff, and students to bear on the needs of the community is one of the proudest parts of our land-grant mission. What is required of us is the will to work together to improve lives and to enrich communities throughout Ohio and well beyond.” </a:t>
            </a:r>
            <a:endParaRPr lang="en-US" sz="2800" b="1" i="1" dirty="0" smtClean="0"/>
          </a:p>
          <a:p>
            <a:pPr marL="45720" indent="0" algn="r">
              <a:buNone/>
            </a:pPr>
            <a:r>
              <a:rPr lang="en-US" sz="2800" dirty="0" smtClean="0"/>
              <a:t>– E. Gordon Gee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Service-Learning at Ohio State?</a:t>
            </a:r>
            <a:endParaRPr lang="en-US" dirty="0"/>
          </a:p>
        </p:txBody>
      </p:sp>
      <p:pic>
        <p:nvPicPr>
          <p:cNvPr id="3074" name="Picture 2" descr="http://upload.wikimedia.org/wikipedia/en/2/27/Seal_of_the_Ohio_State_Univers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3730626" cy="373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1719070"/>
            <a:ext cx="4902692" cy="48341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Began in 1999 as the “Service-Learning Scholars Roundtable”</a:t>
            </a:r>
          </a:p>
          <a:p>
            <a:r>
              <a:rPr lang="en-US" dirty="0" smtClean="0"/>
              <a:t>Created by faculty to promote service-learning and civic engagement at Ohio State</a:t>
            </a:r>
          </a:p>
          <a:p>
            <a:r>
              <a:rPr lang="en-US" dirty="0" smtClean="0"/>
              <a:t>Leveraged funding from AmeriCorps and other sources to support institutionalization of service-learning</a:t>
            </a:r>
          </a:p>
          <a:p>
            <a:r>
              <a:rPr lang="en-US" dirty="0" smtClean="0"/>
              <a:t>Became a staffed function within the Office of Outreach and Engagement in 2006</a:t>
            </a:r>
          </a:p>
          <a:p>
            <a:r>
              <a:rPr lang="en-US" dirty="0" smtClean="0"/>
              <a:t>Created “s-designation” for  service-learning course offerings in 2008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of 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cap="none" dirty="0" smtClean="0"/>
              <a:t>he</a:t>
            </a:r>
            <a:r>
              <a:rPr lang="en-US" dirty="0" smtClean="0"/>
              <a:t> S</a:t>
            </a:r>
            <a:r>
              <a:rPr lang="en-US" cap="none" dirty="0"/>
              <a:t>ervice</a:t>
            </a:r>
            <a:r>
              <a:rPr lang="en-US" dirty="0" smtClean="0"/>
              <a:t>-L</a:t>
            </a:r>
            <a:r>
              <a:rPr lang="en-US" cap="none" dirty="0"/>
              <a:t>earning</a:t>
            </a:r>
            <a:r>
              <a:rPr lang="en-US" dirty="0" smtClean="0"/>
              <a:t> I</a:t>
            </a:r>
            <a:r>
              <a:rPr lang="en-US" cap="none" dirty="0" smtClean="0"/>
              <a:t>nitiative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502244"/>
            <a:ext cx="339889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752600"/>
            <a:ext cx="5105399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Newly affiliated with the Office of Undergraduate Education</a:t>
            </a:r>
          </a:p>
          <a:p>
            <a:r>
              <a:rPr lang="en-US" sz="2400" dirty="0" smtClean="0"/>
              <a:t>1.5 paid staff positions </a:t>
            </a:r>
          </a:p>
          <a:p>
            <a:r>
              <a:rPr lang="en-US" sz="2400" dirty="0" smtClean="0"/>
              <a:t>Focus areas include:</a:t>
            </a:r>
          </a:p>
          <a:p>
            <a:pPr lvl="1"/>
            <a:r>
              <a:rPr lang="en-US" sz="2200" dirty="0" smtClean="0"/>
              <a:t>Grants and resources</a:t>
            </a:r>
          </a:p>
          <a:p>
            <a:pPr lvl="1"/>
            <a:r>
              <a:rPr lang="en-US" sz="2200" dirty="0" smtClean="0"/>
              <a:t>Workshops and other events</a:t>
            </a:r>
          </a:p>
          <a:p>
            <a:pPr lvl="1"/>
            <a:r>
              <a:rPr lang="en-US" sz="2200" dirty="0" smtClean="0"/>
              <a:t>One-on-one consultation</a:t>
            </a:r>
          </a:p>
          <a:p>
            <a:pPr lvl="1"/>
            <a:r>
              <a:rPr lang="en-US" sz="2200" dirty="0" smtClean="0"/>
              <a:t>Course listing and promotion</a:t>
            </a:r>
          </a:p>
          <a:p>
            <a:pPr lvl="1"/>
            <a:r>
              <a:rPr lang="en-US" sz="2200" dirty="0" smtClean="0"/>
              <a:t>Official course approval of service-learning courses</a:t>
            </a:r>
          </a:p>
          <a:p>
            <a:pPr lvl="1"/>
            <a:r>
              <a:rPr lang="en-US" sz="2200" dirty="0" smtClean="0"/>
              <a:t>Sharing information via our mailing list and other channels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S-LI Do Today?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01330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91972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dirty="0" smtClean="0"/>
              <a:t>In 2012-2013:</a:t>
            </a:r>
          </a:p>
          <a:p>
            <a:pPr lvl="1"/>
            <a:r>
              <a:rPr lang="en-US" sz="2000" dirty="0" smtClean="0"/>
              <a:t>Nearly 3,000 Ohio State students participated in an identified service-learning course</a:t>
            </a:r>
          </a:p>
          <a:p>
            <a:pPr lvl="1"/>
            <a:r>
              <a:rPr lang="en-US" sz="2000" dirty="0" smtClean="0"/>
              <a:t>40 courses are officially recognized as service-learning course offerings at Ohio State</a:t>
            </a:r>
          </a:p>
          <a:p>
            <a:pPr lvl="1"/>
            <a:r>
              <a:rPr lang="en-US" sz="2000" dirty="0" smtClean="0"/>
              <a:t>Over 100 staff or faculty members participated in events sponsored/organized by the S-LI </a:t>
            </a:r>
          </a:p>
          <a:p>
            <a:pPr lvl="1"/>
            <a:r>
              <a:rPr lang="en-US" sz="2000" dirty="0" smtClean="0"/>
              <a:t>S-LI activities have led to campus-wide disbursal of $40k to support service and civic engagement at Ohio State</a:t>
            </a:r>
          </a:p>
          <a:p>
            <a:pPr lvl="2"/>
            <a:r>
              <a:rPr lang="en-US" sz="1800" dirty="0"/>
              <a:t>Service-Learning Course Design Institute 14 </a:t>
            </a:r>
            <a:r>
              <a:rPr lang="en-US" sz="1800" dirty="0" err="1" smtClean="0"/>
              <a:t>particpants</a:t>
            </a:r>
            <a:endParaRPr lang="en-US" sz="2000" dirty="0" smtClean="0"/>
          </a:p>
          <a:p>
            <a:pPr lvl="1"/>
            <a:r>
              <a:rPr lang="en-US" sz="2000" dirty="0" smtClean="0"/>
              <a:t>6 faculty, staff and student awards, campus </a:t>
            </a:r>
            <a:r>
              <a:rPr lang="en-US" sz="2000" dirty="0"/>
              <a:t>wide </a:t>
            </a:r>
            <a:r>
              <a:rPr lang="en-US" sz="2000" dirty="0" smtClean="0"/>
              <a:t>RFP</a:t>
            </a:r>
          </a:p>
          <a:p>
            <a:pPr lvl="1"/>
            <a:r>
              <a:rPr lang="en-US" sz="2000" dirty="0" smtClean="0"/>
              <a:t>Semester conversion and General Education curriculum approval process</a:t>
            </a:r>
          </a:p>
          <a:p>
            <a:pPr marL="365760" lvl="1" indent="0">
              <a:buNone/>
            </a:pPr>
            <a:r>
              <a:rPr lang="en-US" i="1" dirty="0" smtClean="0"/>
              <a:t>How do two people accomplish all of this in one academic year?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the Current S-LI accomplished?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284232"/>
              </p:ext>
            </p:extLst>
          </p:nvPr>
        </p:nvGraphicFramePr>
        <p:xfrm>
          <a:off x="381000" y="1719262"/>
          <a:ext cx="8407400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through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9" y="2495550"/>
            <a:ext cx="3184841" cy="21211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Engagement Recognition Awards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657600" y="1752600"/>
            <a:ext cx="5410200" cy="486075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Annual opportunity to recognize excellence in service at Ohio State</a:t>
            </a:r>
          </a:p>
          <a:p>
            <a:r>
              <a:rPr lang="en-US" sz="1800" dirty="0" smtClean="0"/>
              <a:t>In 2013, S-LI collaborated with Outreach and Engagement and the Office of International Affairs to integrate awards into Patterson Lecture events</a:t>
            </a:r>
          </a:p>
          <a:p>
            <a:r>
              <a:rPr lang="en-US" sz="1800" dirty="0" smtClean="0"/>
              <a:t>11 awards were presented to faculty, staff, students, student organizations, and community partners in various categories</a:t>
            </a:r>
          </a:p>
          <a:p>
            <a:r>
              <a:rPr lang="en-US" sz="1800" dirty="0" smtClean="0"/>
              <a:t>University Outreach and Engagement Award winner The Young Scholars Program (YSP) was Ohio State’s National </a:t>
            </a:r>
            <a:r>
              <a:rPr lang="en-US" sz="1800" dirty="0" err="1" smtClean="0"/>
              <a:t>Magrath</a:t>
            </a:r>
            <a:r>
              <a:rPr lang="en-US" sz="1800" dirty="0" smtClean="0"/>
              <a:t> Award nominee; is one of four finalists nationwide</a:t>
            </a:r>
            <a:endParaRPr lang="en-US" sz="1400" dirty="0" smtClean="0"/>
          </a:p>
          <a:p>
            <a:pPr marL="365760" lvl="1" indent="0">
              <a:buFont typeface="Wingdings" pitchFamily="2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31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1828800"/>
            <a:ext cx="4571999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Presented with support from the Office of Undergraduate Education and the Office of Outreach and Engagement</a:t>
            </a:r>
          </a:p>
          <a:p>
            <a:r>
              <a:rPr lang="en-US" dirty="0" smtClean="0"/>
              <a:t>Supports creation and enrichment of service-learning courses</a:t>
            </a:r>
          </a:p>
          <a:p>
            <a:r>
              <a:rPr lang="en-US" dirty="0" smtClean="0"/>
              <a:t>In 2013, 13 courses received nearly $40,000 in grant funding</a:t>
            </a:r>
          </a:p>
          <a:p>
            <a:r>
              <a:rPr lang="en-US" dirty="0" smtClean="0"/>
              <a:t>Funding is accompanied by Service-Learning Course Design Institute (via UCAT) and grantee Learning Community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Service-Learning Grants Program</a:t>
            </a:r>
            <a:endParaRPr lang="en-US" dirty="0"/>
          </a:p>
        </p:txBody>
      </p:sp>
      <p:sp>
        <p:nvSpPr>
          <p:cNvPr id="4" name="AutoShape 2" descr="https://carmenwiki.osu.edu/download/attachments/34380994/photo.jpg?version=1&amp;modificationDate=13443626592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carmenwiki.osu.edu/download/attachments/34380994/photo.jpg?version=1&amp;modificationDate=134436265921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24837" r="12177" b="10045"/>
          <a:stretch/>
        </p:blipFill>
        <p:spPr bwMode="auto">
          <a:xfrm>
            <a:off x="5105400" y="1676400"/>
            <a:ext cx="3663615" cy="2339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9" r="7740" b="1"/>
          <a:stretch/>
        </p:blipFill>
        <p:spPr bwMode="auto">
          <a:xfrm>
            <a:off x="5029199" y="4267200"/>
            <a:ext cx="3874219" cy="2146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3">
      <a:dk1>
        <a:sysClr val="windowText" lastClr="000000"/>
      </a:dk1>
      <a:lt1>
        <a:sysClr val="window" lastClr="FFFFFF"/>
      </a:lt1>
      <a:dk2>
        <a:srgbClr val="534949"/>
      </a:dk2>
      <a:lt2>
        <a:srgbClr val="FFE084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1010</Words>
  <Application>Microsoft Office PowerPoint</Application>
  <PresentationFormat>On-screen Show (4:3)</PresentationFormat>
  <Paragraphs>118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Grid</vt:lpstr>
      <vt:lpstr>2_Title Slide</vt:lpstr>
      <vt:lpstr>PowerPoint Presentation</vt:lpstr>
      <vt:lpstr>Our Community Context</vt:lpstr>
      <vt:lpstr>Why Service-Learning at Ohio State?</vt:lpstr>
      <vt:lpstr>Some history of  The Service-Learning Initiative</vt:lpstr>
      <vt:lpstr>What does the S-LI Do Today?</vt:lpstr>
      <vt:lpstr>What has the Current S-LI accomplished?</vt:lpstr>
      <vt:lpstr>Success through partnership</vt:lpstr>
      <vt:lpstr>Outreach And Engagement Recognition Awards</vt:lpstr>
      <vt:lpstr>Service-Learning Grants Program</vt:lpstr>
      <vt:lpstr>The President’s Higher Education Community Service Honor Roll</vt:lpstr>
      <vt:lpstr>GE Open Option for Service-Learning Courses</vt:lpstr>
      <vt:lpstr>PowerPoint Presentation</vt:lpstr>
      <vt:lpstr>next big challenge - STep</vt:lpstr>
      <vt:lpstr>The challenge</vt:lpstr>
      <vt:lpstr>STEp community partner workgroup</vt:lpstr>
      <vt:lpstr>Questions? Comments?</vt:lpstr>
    </vt:vector>
  </TitlesOfParts>
  <Company>Enrollment Services &amp; Undergraduate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Institution, the community, and us: how do we bring it all together?</dc:title>
  <dc:creator>Base</dc:creator>
  <cp:lastModifiedBy>Base</cp:lastModifiedBy>
  <cp:revision>44</cp:revision>
  <cp:lastPrinted>2013-05-20T12:12:58Z</cp:lastPrinted>
  <dcterms:created xsi:type="dcterms:W3CDTF">2013-05-14T14:42:00Z</dcterms:created>
  <dcterms:modified xsi:type="dcterms:W3CDTF">2013-11-12T19:42:42Z</dcterms:modified>
</cp:coreProperties>
</file>