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</p:sldIdLst>
  <p:sldSz cx="512064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C3E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53" autoAdjust="0"/>
    <p:restoredTop sz="98998" autoAdjust="0"/>
  </p:normalViewPr>
  <p:slideViewPr>
    <p:cSldViewPr>
      <p:cViewPr>
        <p:scale>
          <a:sx n="20" d="100"/>
          <a:sy n="20" d="100"/>
        </p:scale>
        <p:origin x="-1140" y="-204"/>
      </p:cViewPr>
      <p:guideLst>
        <p:guide orient="horz" pos="10368"/>
        <p:guide pos="24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327025"/>
            <a:ext cx="48601313" cy="32226250"/>
            <a:chOff x="0" y="43"/>
            <a:chExt cx="5467" cy="4229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3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6963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735" name="Rectangle 103"/>
          <p:cNvSpPr>
            <a:spLocks noGrp="1" noChangeArrowheads="1"/>
          </p:cNvSpPr>
          <p:nvPr>
            <p:ph type="dt" sz="half" idx="2"/>
          </p:nvPr>
        </p:nvSpPr>
        <p:spPr>
          <a:xfrm>
            <a:off x="7769225" y="30518100"/>
            <a:ext cx="10668000" cy="2193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736" name="Rectangle 104"/>
          <p:cNvSpPr>
            <a:spLocks noGrp="1" noChangeArrowheads="1"/>
          </p:cNvSpPr>
          <p:nvPr>
            <p:ph type="ftr" sz="quarter" idx="3"/>
          </p:nvPr>
        </p:nvSpPr>
        <p:spPr>
          <a:xfrm>
            <a:off x="20848638" y="30518100"/>
            <a:ext cx="12720637" cy="2193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737" name="Rectangle 10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199763" y="30533975"/>
            <a:ext cx="10679112" cy="2193925"/>
          </a:xfrm>
        </p:spPr>
        <p:txBody>
          <a:bodyPr/>
          <a:lstStyle>
            <a:lvl1pPr>
              <a:defRPr/>
            </a:lvl1pPr>
          </a:lstStyle>
          <a:p>
            <a:fld id="{9A644A1A-D096-4116-9E52-C024E71F73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738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6551613" y="5021263"/>
            <a:ext cx="41330562" cy="4862512"/>
          </a:xfrm>
        </p:spPr>
        <p:txBody>
          <a:bodyPr/>
          <a:lstStyle>
            <a:lvl1pPr>
              <a:defRPr sz="1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739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8774113" y="12931775"/>
            <a:ext cx="37311012" cy="14370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740" name="Rectangle 108"/>
          <p:cNvSpPr>
            <a:spLocks noChangeArrowheads="1"/>
          </p:cNvSpPr>
          <p:nvPr/>
        </p:nvSpPr>
        <p:spPr bwMode="auto">
          <a:xfrm>
            <a:off x="16900525" y="10180638"/>
            <a:ext cx="31710313" cy="373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23230" tIns="211615" rIns="423230" bIns="211615" anchor="ctr"/>
          <a:lstStyle/>
          <a:p>
            <a:pPr algn="ctr" defTabSz="4232275"/>
            <a:endParaRPr kumimoji="1" lang="en-US" sz="11100"/>
          </a:p>
        </p:txBody>
      </p:sp>
      <p:sp>
        <p:nvSpPr>
          <p:cNvPr id="69741" name="Rectangle 109"/>
          <p:cNvSpPr>
            <a:spLocks noChangeArrowheads="1"/>
          </p:cNvSpPr>
          <p:nvPr/>
        </p:nvSpPr>
        <p:spPr bwMode="auto">
          <a:xfrm>
            <a:off x="6151563" y="4137025"/>
            <a:ext cx="31713487" cy="3746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23230" tIns="211615" rIns="423230" bIns="211615" anchor="ctr"/>
          <a:lstStyle/>
          <a:p>
            <a:pPr algn="ctr" defTabSz="4232275"/>
            <a:endParaRPr kumimoji="1" lang="en-US" sz="1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0" grpId="0" animBg="1" autoUpdateAnimBg="0"/>
      <p:bldP spid="69741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FAFF6-BF67-495B-BE28-98AA6699B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960300" y="2925763"/>
            <a:ext cx="1114107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3900" y="2925763"/>
            <a:ext cx="3327400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537E-73EA-481C-91B3-4B204BCBF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0ECD-6712-452E-93B7-F9FEB4B8B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0D363-9AE5-4593-A856-1E9F86C41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900" y="10629900"/>
            <a:ext cx="22207538" cy="186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93838" y="10629900"/>
            <a:ext cx="22207537" cy="1863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38815-B704-4EE0-9A82-0F6A0D717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3BA1-B630-458C-A2CB-B5DD31130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6311E-2EDB-4F16-8F47-DCD1D816E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0A6C-80CD-43E7-A326-82BA7F266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3771A-E841-4103-93DA-1021E0E96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7E687-B06F-4BDD-8411-1B41BF1D4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1" name="Rectangle 103"/>
          <p:cNvSpPr>
            <a:spLocks noChangeArrowheads="1"/>
          </p:cNvSpPr>
          <p:nvPr/>
        </p:nvSpPr>
        <p:spPr bwMode="auto">
          <a:xfrm>
            <a:off x="4951413" y="533400"/>
            <a:ext cx="2782887" cy="800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12" name="Rectangle 104"/>
          <p:cNvSpPr>
            <a:spLocks noChangeArrowheads="1"/>
          </p:cNvSpPr>
          <p:nvPr/>
        </p:nvSpPr>
        <p:spPr bwMode="auto">
          <a:xfrm>
            <a:off x="3556000" y="2193925"/>
            <a:ext cx="31710313" cy="3746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13" name="Rectangle 105"/>
          <p:cNvSpPr>
            <a:spLocks noChangeArrowheads="1"/>
          </p:cNvSpPr>
          <p:nvPr/>
        </p:nvSpPr>
        <p:spPr bwMode="auto">
          <a:xfrm>
            <a:off x="40886063" y="8496300"/>
            <a:ext cx="8258175" cy="1622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14" name="Rectangle 106"/>
          <p:cNvSpPr>
            <a:spLocks noChangeArrowheads="1"/>
          </p:cNvSpPr>
          <p:nvPr/>
        </p:nvSpPr>
        <p:spPr bwMode="auto">
          <a:xfrm>
            <a:off x="18216563" y="9226550"/>
            <a:ext cx="31710312" cy="3746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15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33900" y="10629900"/>
            <a:ext cx="44567475" cy="186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230" tIns="211615" rIns="423230" bIns="211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716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33900" y="30594300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230" tIns="211615" rIns="423230" bIns="211615" numCol="1" anchor="b" anchorCtr="0" compatLnSpc="1">
            <a:prstTxWarp prst="textNoShape">
              <a:avLst/>
            </a:prstTxWarp>
          </a:bodyPr>
          <a:lstStyle>
            <a:lvl1pPr defTabSz="4232275">
              <a:defRPr sz="65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68717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41875" y="30610175"/>
            <a:ext cx="1727993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230" tIns="211615" rIns="423230" bIns="211615" numCol="1" anchor="b" anchorCtr="0" compatLnSpc="1">
            <a:prstTxWarp prst="textNoShape">
              <a:avLst/>
            </a:prstTxWarp>
          </a:bodyPr>
          <a:lstStyle>
            <a:lvl1pPr algn="ctr" defTabSz="4232275">
              <a:defRPr sz="65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68718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903025" y="30610175"/>
            <a:ext cx="122872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230" tIns="211615" rIns="423230" bIns="211615" numCol="1" anchor="b" anchorCtr="0" compatLnSpc="1">
            <a:prstTxWarp prst="textNoShape">
              <a:avLst/>
            </a:prstTxWarp>
          </a:bodyPr>
          <a:lstStyle>
            <a:lvl1pPr algn="r" defTabSz="4232275">
              <a:defRPr sz="6500">
                <a:solidFill>
                  <a:schemeClr val="folHlink"/>
                </a:solidFill>
              </a:defRPr>
            </a:lvl1pPr>
          </a:lstStyle>
          <a:p>
            <a:fld id="{B8806EA6-CD32-41F1-BCF2-292FD1F255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8719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7680325" y="2925763"/>
            <a:ext cx="413210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230" tIns="211615" rIns="423230" bIns="211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2pPr>
      <a:lvl3pPr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3pPr>
      <a:lvl4pPr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4pPr>
      <a:lvl5pPr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5pPr>
      <a:lvl6pPr marL="457200"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6pPr>
      <a:lvl7pPr marL="914400"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7pPr>
      <a:lvl8pPr marL="1371600"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8pPr>
      <a:lvl9pPr marL="1828800" algn="ctr" defTabSz="4232275" rtl="0" fontAlgn="base">
        <a:lnSpc>
          <a:spcPct val="85000"/>
        </a:lnSpc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itchFamily="18" charset="0"/>
        </a:defRPr>
      </a:lvl9pPr>
    </p:titleStyle>
    <p:bodyStyle>
      <a:lvl1pPr marL="1587500" indent="-1587500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438525" indent="-1322388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3000">
          <a:solidFill>
            <a:schemeClr val="tx1"/>
          </a:solidFill>
          <a:latin typeface="+mn-lt"/>
        </a:defRPr>
      </a:lvl2pPr>
      <a:lvl3pPr marL="5026025" indent="-1058863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11100">
          <a:solidFill>
            <a:schemeClr val="tx1"/>
          </a:solidFill>
          <a:latin typeface="+mn-lt"/>
        </a:defRPr>
      </a:lvl3pPr>
      <a:lvl4pPr marL="6613525" indent="-1058863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9300">
          <a:solidFill>
            <a:schemeClr val="tx1"/>
          </a:solidFill>
          <a:latin typeface="+mn-lt"/>
        </a:defRPr>
      </a:lvl4pPr>
      <a:lvl5pPr marL="8199438" indent="-1057275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8300">
          <a:solidFill>
            <a:schemeClr val="tx1"/>
          </a:solidFill>
          <a:latin typeface="+mn-lt"/>
        </a:defRPr>
      </a:lvl5pPr>
      <a:lvl6pPr marL="8656638" indent="-1057275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8300">
          <a:solidFill>
            <a:schemeClr val="tx1"/>
          </a:solidFill>
          <a:latin typeface="+mn-lt"/>
        </a:defRPr>
      </a:lvl6pPr>
      <a:lvl7pPr marL="9113838" indent="-1057275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8300">
          <a:solidFill>
            <a:schemeClr val="tx1"/>
          </a:solidFill>
          <a:latin typeface="+mn-lt"/>
        </a:defRPr>
      </a:lvl7pPr>
      <a:lvl8pPr marL="9571038" indent="-1057275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8300">
          <a:solidFill>
            <a:schemeClr val="tx1"/>
          </a:solidFill>
          <a:latin typeface="+mn-lt"/>
        </a:defRPr>
      </a:lvl8pPr>
      <a:lvl9pPr marL="10028238" indent="-1057275" algn="l" defTabSz="4232275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131"/>
          <p:cNvGrpSpPr>
            <a:grpSpLocks/>
          </p:cNvGrpSpPr>
          <p:nvPr/>
        </p:nvGrpSpPr>
        <p:grpSpPr bwMode="auto">
          <a:xfrm>
            <a:off x="28803648" y="21085514"/>
            <a:ext cx="10164763" cy="6201289"/>
            <a:chOff x="14832" y="9199"/>
            <a:chExt cx="11785" cy="6945"/>
          </a:xfrm>
        </p:grpSpPr>
        <p:sp>
          <p:nvSpPr>
            <p:cNvPr id="96" name="Rectangle 88"/>
            <p:cNvSpPr>
              <a:spLocks noChangeArrowheads="1"/>
            </p:cNvSpPr>
            <p:nvPr/>
          </p:nvSpPr>
          <p:spPr bwMode="auto">
            <a:xfrm>
              <a:off x="15000" y="9199"/>
              <a:ext cx="11520" cy="6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117"/>
            <p:cNvSpPr>
              <a:spLocks noChangeArrowheads="1"/>
            </p:cNvSpPr>
            <p:nvPr/>
          </p:nvSpPr>
          <p:spPr bwMode="auto">
            <a:xfrm>
              <a:off x="14832" y="9616"/>
              <a:ext cx="11785" cy="6528"/>
            </a:xfrm>
            <a:prstGeom prst="rect">
              <a:avLst/>
            </a:prstGeom>
            <a:gradFill rotWithShape="1">
              <a:gsLst>
                <a:gs pos="0">
                  <a:srgbClr val="C4B3D7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700" dirty="0"/>
            </a:p>
          </p:txBody>
        </p:sp>
      </p:grpSp>
      <p:grpSp>
        <p:nvGrpSpPr>
          <p:cNvPr id="92" name="Group 131"/>
          <p:cNvGrpSpPr>
            <a:grpSpLocks/>
          </p:cNvGrpSpPr>
          <p:nvPr/>
        </p:nvGrpSpPr>
        <p:grpSpPr bwMode="auto">
          <a:xfrm>
            <a:off x="28956000" y="13292786"/>
            <a:ext cx="9860060" cy="7413016"/>
            <a:chOff x="14832" y="9199"/>
            <a:chExt cx="11785" cy="6945"/>
          </a:xfrm>
        </p:grpSpPr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15000" y="9199"/>
              <a:ext cx="11520" cy="6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14832" y="9616"/>
              <a:ext cx="11785" cy="6528"/>
            </a:xfrm>
            <a:prstGeom prst="rect">
              <a:avLst/>
            </a:prstGeom>
            <a:gradFill rotWithShape="1">
              <a:gsLst>
                <a:gs pos="0">
                  <a:srgbClr val="C4B3D7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700" dirty="0"/>
            </a:p>
          </p:txBody>
        </p:sp>
      </p:grpSp>
      <p:sp>
        <p:nvSpPr>
          <p:cNvPr id="67925" name="Text Box 341"/>
          <p:cNvSpPr txBox="1">
            <a:spLocks noChangeArrowheads="1"/>
          </p:cNvSpPr>
          <p:nvPr/>
        </p:nvSpPr>
        <p:spPr bwMode="auto">
          <a:xfrm>
            <a:off x="838200" y="11125200"/>
            <a:ext cx="16641763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/>
              <a:t>On April 27th, 2011 a devastating series of tornadoes tore through the southeast United States, killing over 300 people, and producing over a billion dollars in damages (NOAA, 2012). After traumatic </a:t>
            </a:r>
            <a:r>
              <a:rPr lang="en-US" sz="4000" dirty="0" smtClean="0"/>
              <a:t>events, </a:t>
            </a:r>
            <a:r>
              <a:rPr lang="en-US" sz="4000" dirty="0"/>
              <a:t>children who are directly or indirectly involved in the event show evidence of a number </a:t>
            </a:r>
            <a:r>
              <a:rPr lang="en-US" sz="4000" dirty="0" smtClean="0"/>
              <a:t>of </a:t>
            </a:r>
            <a:r>
              <a:rPr lang="en-US" sz="4000" dirty="0"/>
              <a:t>intense emotional reactions. </a:t>
            </a: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67926" name="Text Box 342"/>
          <p:cNvSpPr txBox="1">
            <a:spLocks noChangeArrowheads="1"/>
          </p:cNvSpPr>
          <p:nvPr/>
        </p:nvSpPr>
        <p:spPr bwMode="auto">
          <a:xfrm>
            <a:off x="838200" y="10210800"/>
            <a:ext cx="5207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Introduction</a:t>
            </a:r>
            <a:endParaRPr lang="en-US" sz="48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7931" name="Text Box 347"/>
          <p:cNvSpPr txBox="1">
            <a:spLocks noChangeArrowheads="1"/>
          </p:cNvSpPr>
          <p:nvPr/>
        </p:nvSpPr>
        <p:spPr bwMode="auto">
          <a:xfrm>
            <a:off x="762000" y="23241000"/>
            <a:ext cx="81930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Purpose of </a:t>
            </a:r>
            <a:r>
              <a:rPr lang="en-US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Program </a:t>
            </a:r>
            <a:endParaRPr lang="en-US" sz="48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7933" name="Text Box 349"/>
          <p:cNvSpPr txBox="1">
            <a:spLocks noChangeArrowheads="1"/>
          </p:cNvSpPr>
          <p:nvPr/>
        </p:nvSpPr>
        <p:spPr bwMode="auto">
          <a:xfrm>
            <a:off x="39451547" y="22638603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Discussion</a:t>
            </a:r>
          </a:p>
        </p:txBody>
      </p:sp>
      <p:sp>
        <p:nvSpPr>
          <p:cNvPr id="67940" name="Line 356"/>
          <p:cNvSpPr>
            <a:spLocks noChangeShapeType="1"/>
          </p:cNvSpPr>
          <p:nvPr/>
        </p:nvSpPr>
        <p:spPr bwMode="auto">
          <a:xfrm>
            <a:off x="43907075" y="23164800"/>
            <a:ext cx="3413125" cy="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" name="Text Box 370"/>
          <p:cNvSpPr txBox="1">
            <a:spLocks noChangeArrowheads="1"/>
          </p:cNvSpPr>
          <p:nvPr/>
        </p:nvSpPr>
        <p:spPr bwMode="auto">
          <a:xfrm>
            <a:off x="18288000" y="103632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Program Description</a:t>
            </a:r>
            <a:endParaRPr lang="en-US" sz="48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7955" name="Line 371"/>
          <p:cNvSpPr>
            <a:spLocks noChangeShapeType="1"/>
          </p:cNvSpPr>
          <p:nvPr/>
        </p:nvSpPr>
        <p:spPr bwMode="auto">
          <a:xfrm>
            <a:off x="25923875" y="10820400"/>
            <a:ext cx="3413125" cy="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" name="Rectangle 375"/>
          <p:cNvSpPr>
            <a:spLocks noChangeArrowheads="1"/>
          </p:cNvSpPr>
          <p:nvPr/>
        </p:nvSpPr>
        <p:spPr bwMode="auto">
          <a:xfrm>
            <a:off x="-2147483648" y="2147483647"/>
            <a:ext cx="214748364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961" name="Rectangle 377"/>
          <p:cNvSpPr>
            <a:spLocks noChangeArrowheads="1"/>
          </p:cNvSpPr>
          <p:nvPr/>
        </p:nvSpPr>
        <p:spPr bwMode="auto">
          <a:xfrm>
            <a:off x="-2147483648" y="-2147483648"/>
            <a:ext cx="214748364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965" name="Rectangle 381"/>
          <p:cNvSpPr>
            <a:spLocks noChangeArrowheads="1"/>
          </p:cNvSpPr>
          <p:nvPr/>
        </p:nvSpPr>
        <p:spPr bwMode="auto">
          <a:xfrm>
            <a:off x="2147483647" y="-2147483648"/>
            <a:ext cx="214748364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974" name="Rectangle 390"/>
          <p:cNvSpPr>
            <a:spLocks noChangeArrowheads="1"/>
          </p:cNvSpPr>
          <p:nvPr/>
        </p:nvSpPr>
        <p:spPr bwMode="auto">
          <a:xfrm>
            <a:off x="-2147483648" y="2147483647"/>
            <a:ext cx="214748364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984" name="Text Box 400"/>
          <p:cNvSpPr txBox="1">
            <a:spLocks noChangeArrowheads="1"/>
          </p:cNvSpPr>
          <p:nvPr/>
        </p:nvSpPr>
        <p:spPr bwMode="auto">
          <a:xfrm>
            <a:off x="762000" y="24231600"/>
            <a:ext cx="1623060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/>
              <a:t>To develop </a:t>
            </a:r>
            <a:r>
              <a:rPr lang="en-US" sz="4000" dirty="0"/>
              <a:t>and </a:t>
            </a:r>
            <a:r>
              <a:rPr lang="en-US" sz="4000" dirty="0" smtClean="0"/>
              <a:t>implement a curriculum to</a:t>
            </a:r>
            <a:r>
              <a:rPr lang="en-US" sz="4000" dirty="0"/>
              <a:t>: (a) reduce students’ current stress and anxiety levels, (b) provide students with developmentally appropriate physical activity, (c) provide students with a platform for shared experiences, and (d) provide students with ways to cope with traumatic events.</a:t>
            </a:r>
          </a:p>
        </p:txBody>
      </p:sp>
      <p:sp>
        <p:nvSpPr>
          <p:cNvPr id="67993" name="Line 409"/>
          <p:cNvSpPr>
            <a:spLocks noChangeShapeType="1"/>
          </p:cNvSpPr>
          <p:nvPr/>
        </p:nvSpPr>
        <p:spPr bwMode="auto">
          <a:xfrm>
            <a:off x="5730875" y="10744200"/>
            <a:ext cx="3413125" cy="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5" name="Line 411"/>
          <p:cNvSpPr>
            <a:spLocks noChangeShapeType="1"/>
          </p:cNvSpPr>
          <p:nvPr/>
        </p:nvSpPr>
        <p:spPr bwMode="auto">
          <a:xfrm>
            <a:off x="9464675" y="23774400"/>
            <a:ext cx="3413125" cy="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906000" y="2706112"/>
            <a:ext cx="3002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+mj-lt"/>
                <a:cs typeface="Calibri" pitchFamily="34" charset="0"/>
              </a:rPr>
              <a:t>Physical activity and stress reduction in children </a:t>
            </a:r>
            <a:endParaRPr lang="en-US" sz="9600" b="1" dirty="0" smtClean="0">
              <a:latin typeface="+mj-lt"/>
              <a:cs typeface="Calibri" pitchFamily="34" charset="0"/>
            </a:endParaRPr>
          </a:p>
          <a:p>
            <a:pPr algn="ctr"/>
            <a:r>
              <a:rPr lang="en-US" sz="9600" b="1" dirty="0" smtClean="0">
                <a:latin typeface="+mj-lt"/>
                <a:cs typeface="Calibri" pitchFamily="34" charset="0"/>
              </a:rPr>
              <a:t>affected </a:t>
            </a:r>
            <a:r>
              <a:rPr lang="en-US" sz="9600" b="1" dirty="0">
                <a:latin typeface="+mj-lt"/>
                <a:cs typeface="Calibri" pitchFamily="34" charset="0"/>
              </a:rPr>
              <a:t>by a natural disaster</a:t>
            </a:r>
            <a:endParaRPr lang="en-US" sz="9600" b="1" dirty="0" smtClean="0">
              <a:latin typeface="+mj-lt"/>
              <a:cs typeface="Calibri" pitchFamily="34" charset="0"/>
            </a:endParaRPr>
          </a:p>
        </p:txBody>
      </p:sp>
      <p:pic>
        <p:nvPicPr>
          <p:cNvPr id="40" name="Picture 53" descr="iluaw_foun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5800" y="2362200"/>
            <a:ext cx="647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8091055" y="5903655"/>
            <a:ext cx="3489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Zachary Wahl-Alexander, Oleg A. </a:t>
            </a:r>
            <a:r>
              <a:rPr lang="en-US" sz="8000" dirty="0" err="1" smtClean="0"/>
              <a:t>Sinelnikov</a:t>
            </a:r>
            <a:r>
              <a:rPr lang="en-US" sz="8000" dirty="0" smtClean="0"/>
              <a:t> </a:t>
            </a:r>
          </a:p>
          <a:p>
            <a:pPr algn="ctr"/>
            <a:r>
              <a:rPr lang="en-US" sz="8000" dirty="0" smtClean="0"/>
              <a:t>Matthew D. </a:t>
            </a:r>
            <a:r>
              <a:rPr lang="en-US" sz="8000" dirty="0" err="1" smtClean="0"/>
              <a:t>Curtner</a:t>
            </a:r>
            <a:r>
              <a:rPr lang="en-US" sz="8000" dirty="0" smtClean="0"/>
              <a:t>-Smith, Mary Elizabeth </a:t>
            </a:r>
            <a:r>
              <a:rPr lang="en-US" sz="8000" dirty="0" err="1" smtClean="0"/>
              <a:t>Curtner</a:t>
            </a:r>
            <a:r>
              <a:rPr lang="en-US" sz="8000" dirty="0" smtClean="0"/>
              <a:t>-Smith</a:t>
            </a:r>
          </a:p>
        </p:txBody>
      </p:sp>
      <p:sp>
        <p:nvSpPr>
          <p:cNvPr id="44" name="Text Box 344"/>
          <p:cNvSpPr txBox="1">
            <a:spLocks noChangeArrowheads="1"/>
          </p:cNvSpPr>
          <p:nvPr/>
        </p:nvSpPr>
        <p:spPr bwMode="auto">
          <a:xfrm>
            <a:off x="685800" y="27286803"/>
            <a:ext cx="6400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Participants</a:t>
            </a:r>
            <a:endParaRPr lang="en-US" sz="48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Text Box 400"/>
          <p:cNvSpPr txBox="1">
            <a:spLocks noChangeArrowheads="1"/>
          </p:cNvSpPr>
          <p:nvPr/>
        </p:nvSpPr>
        <p:spPr bwMode="auto">
          <a:xfrm>
            <a:off x="651164" y="28628250"/>
            <a:ext cx="16452272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Forty students (K-5) participated in the after-school program which was administered by the Department of Kinesiology at the University </a:t>
            </a:r>
            <a:r>
              <a:rPr lang="en-US" sz="4000" dirty="0" smtClean="0"/>
              <a:t> of Alabama.  The </a:t>
            </a:r>
            <a:r>
              <a:rPr lang="en-US" sz="4000" dirty="0"/>
              <a:t>three-month curriculum conducted twice a week was carried out within the structure of an afterschool program at this neighboring elementary school in </a:t>
            </a:r>
            <a:r>
              <a:rPr lang="en-US" sz="4000" dirty="0" smtClean="0"/>
              <a:t>Tuscaloosa.</a:t>
            </a:r>
            <a:endParaRPr lang="en-US" sz="4000" dirty="0"/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5334000" y="27813000"/>
            <a:ext cx="2734252" cy="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131"/>
          <p:cNvGrpSpPr>
            <a:grpSpLocks/>
          </p:cNvGrpSpPr>
          <p:nvPr/>
        </p:nvGrpSpPr>
        <p:grpSpPr bwMode="auto">
          <a:xfrm>
            <a:off x="18379880" y="13292786"/>
            <a:ext cx="9860060" cy="7413016"/>
            <a:chOff x="14832" y="9199"/>
            <a:chExt cx="11785" cy="6945"/>
          </a:xfrm>
        </p:grpSpPr>
        <p:sp>
          <p:nvSpPr>
            <p:cNvPr id="67" name="Rectangle 88"/>
            <p:cNvSpPr>
              <a:spLocks noChangeArrowheads="1"/>
            </p:cNvSpPr>
            <p:nvPr/>
          </p:nvSpPr>
          <p:spPr bwMode="auto">
            <a:xfrm>
              <a:off x="15000" y="9199"/>
              <a:ext cx="11520" cy="6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17"/>
            <p:cNvSpPr>
              <a:spLocks noChangeArrowheads="1"/>
            </p:cNvSpPr>
            <p:nvPr/>
          </p:nvSpPr>
          <p:spPr bwMode="auto">
            <a:xfrm>
              <a:off x="14832" y="9616"/>
              <a:ext cx="11785" cy="6528"/>
            </a:xfrm>
            <a:prstGeom prst="rect">
              <a:avLst/>
            </a:prstGeom>
            <a:gradFill rotWithShape="1">
              <a:gsLst>
                <a:gs pos="0">
                  <a:srgbClr val="C4B3D7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700" dirty="0"/>
            </a:p>
          </p:txBody>
        </p:sp>
      </p:grpSp>
      <p:sp>
        <p:nvSpPr>
          <p:cNvPr id="69" name="Text Box 99"/>
          <p:cNvSpPr txBox="1">
            <a:spLocks noChangeArrowheads="1"/>
          </p:cNvSpPr>
          <p:nvPr/>
        </p:nvSpPr>
        <p:spPr bwMode="auto">
          <a:xfrm>
            <a:off x="18287999" y="11353800"/>
            <a:ext cx="20125881" cy="193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3" tIns="45717" rIns="91433" bIns="45717">
            <a:spAutoFit/>
          </a:bodyPr>
          <a:lstStyle/>
          <a:p>
            <a:pPr algn="just"/>
            <a:r>
              <a:rPr lang="en-US" sz="4000" dirty="0"/>
              <a:t>The program included somatic stress reducing, psychological stress reducing, and art therapy techniques as well as group sharing sessions, all of which were integrated within developmentally appropriate physical activity.</a:t>
            </a:r>
            <a:endParaRPr lang="en-US" sz="3800" dirty="0" smtClean="0"/>
          </a:p>
        </p:txBody>
      </p:sp>
      <p:grpSp>
        <p:nvGrpSpPr>
          <p:cNvPr id="70" name="Group 131"/>
          <p:cNvGrpSpPr>
            <a:grpSpLocks/>
          </p:cNvGrpSpPr>
          <p:nvPr/>
        </p:nvGrpSpPr>
        <p:grpSpPr bwMode="auto">
          <a:xfrm>
            <a:off x="18410140" y="20847050"/>
            <a:ext cx="9857232" cy="6439753"/>
            <a:chOff x="15168" y="9200"/>
            <a:chExt cx="11784" cy="7298"/>
          </a:xfrm>
        </p:grpSpPr>
        <p:sp>
          <p:nvSpPr>
            <p:cNvPr id="71" name="Rectangle 88"/>
            <p:cNvSpPr>
              <a:spLocks noChangeArrowheads="1"/>
            </p:cNvSpPr>
            <p:nvPr/>
          </p:nvSpPr>
          <p:spPr bwMode="auto">
            <a:xfrm>
              <a:off x="15264" y="9200"/>
              <a:ext cx="11520" cy="6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17"/>
            <p:cNvSpPr>
              <a:spLocks noChangeArrowheads="1"/>
            </p:cNvSpPr>
            <p:nvPr/>
          </p:nvSpPr>
          <p:spPr bwMode="auto">
            <a:xfrm>
              <a:off x="15168" y="9617"/>
              <a:ext cx="11784" cy="6881"/>
            </a:xfrm>
            <a:prstGeom prst="rect">
              <a:avLst/>
            </a:prstGeom>
            <a:gradFill rotWithShape="1">
              <a:gsLst>
                <a:gs pos="0">
                  <a:srgbClr val="C4B3D7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700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8486340" y="13716000"/>
            <a:ext cx="9601200" cy="6742114"/>
          </a:xfrm>
          <a:prstGeom prst="rect">
            <a:avLst/>
          </a:prstGeom>
          <a:noFill/>
        </p:spPr>
        <p:txBody>
          <a:bodyPr wrap="square" lIns="123709" tIns="61855" rIns="123709" bIns="61855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D7C3E"/>
                </a:solidFill>
              </a:rPr>
              <a:t>Physical </a:t>
            </a:r>
            <a:r>
              <a:rPr lang="en-US" sz="6000" b="1" dirty="0">
                <a:solidFill>
                  <a:srgbClr val="7D7C3E"/>
                </a:solidFill>
              </a:rPr>
              <a:t>Activity</a:t>
            </a:r>
          </a:p>
          <a:p>
            <a:pPr algn="just"/>
            <a:endParaRPr lang="en-US" sz="1400" dirty="0"/>
          </a:p>
          <a:p>
            <a:pPr algn="just"/>
            <a:r>
              <a:rPr lang="en-US" sz="3600" dirty="0" smtClean="0"/>
              <a:t>A </a:t>
            </a:r>
            <a:r>
              <a:rPr lang="en-US" sz="3600" dirty="0"/>
              <a:t>developmentally appropriate soccer curriculum was created as the foundation for the physical activity aspect of the recovery </a:t>
            </a:r>
            <a:r>
              <a:rPr lang="en-US" sz="3600" dirty="0" smtClean="0"/>
              <a:t>program. All </a:t>
            </a:r>
            <a:r>
              <a:rPr lang="en-US" sz="3600" dirty="0"/>
              <a:t>sessions consisted of two different periods of physical activity, each lasting 20 </a:t>
            </a:r>
            <a:r>
              <a:rPr lang="en-US" sz="3600" dirty="0" smtClean="0"/>
              <a:t>minutes. Instructors </a:t>
            </a:r>
            <a:r>
              <a:rPr lang="en-US" sz="3600" dirty="0"/>
              <a:t>focused on </a:t>
            </a:r>
            <a:r>
              <a:rPr lang="en-US" sz="3600" dirty="0" smtClean="0"/>
              <a:t>developing technique </a:t>
            </a:r>
            <a:r>
              <a:rPr lang="en-US" sz="3600" dirty="0"/>
              <a:t>and solving tactical </a:t>
            </a:r>
            <a:r>
              <a:rPr lang="en-US" sz="3600" dirty="0" smtClean="0"/>
              <a:t>problems</a:t>
            </a:r>
            <a:r>
              <a:rPr lang="en-US" sz="3600" dirty="0"/>
              <a:t> </a:t>
            </a:r>
            <a:r>
              <a:rPr lang="en-US" sz="3600" dirty="0" smtClean="0"/>
              <a:t>within drills and modified games.</a:t>
            </a:r>
          </a:p>
          <a:p>
            <a:pPr algn="just"/>
            <a:endParaRPr lang="en-US" sz="3600" dirty="0" smtClean="0"/>
          </a:p>
          <a:p>
            <a:pPr algn="just"/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29382940" y="13716000"/>
            <a:ext cx="9220200" cy="6495893"/>
          </a:xfrm>
          <a:prstGeom prst="rect">
            <a:avLst/>
          </a:prstGeom>
          <a:noFill/>
        </p:spPr>
        <p:txBody>
          <a:bodyPr wrap="square" lIns="123709" tIns="61855" rIns="123709" bIns="61855" rtlCol="0">
            <a:spAutoFit/>
          </a:bodyPr>
          <a:lstStyle/>
          <a:p>
            <a:pPr algn="ctr"/>
            <a:r>
              <a:rPr lang="en-US" sz="5400" b="1" dirty="0">
                <a:solidFill>
                  <a:srgbClr val="7D7C3E"/>
                </a:solidFill>
              </a:rPr>
              <a:t>Somatic Stress Reducing Technique: Positive Self-Talk</a:t>
            </a:r>
          </a:p>
          <a:p>
            <a:pPr algn="just"/>
            <a:endParaRPr lang="en-US" sz="1400" dirty="0"/>
          </a:p>
          <a:p>
            <a:pPr algn="just"/>
            <a:r>
              <a:rPr lang="en-US" sz="3600" dirty="0" smtClean="0"/>
              <a:t>Positive </a:t>
            </a:r>
            <a:r>
              <a:rPr lang="en-US" sz="3600" dirty="0"/>
              <a:t>self-talk has been identified by children as the most frequently reported cognitive coping strategy in stressful </a:t>
            </a:r>
            <a:r>
              <a:rPr lang="en-US" sz="3600" dirty="0" smtClean="0"/>
              <a:t>situations. In this program, the </a:t>
            </a:r>
            <a:r>
              <a:rPr lang="en-US" sz="3600" dirty="0"/>
              <a:t>concept was </a:t>
            </a:r>
            <a:r>
              <a:rPr lang="en-US" sz="3600" dirty="0" smtClean="0"/>
              <a:t>first explained </a:t>
            </a:r>
            <a:r>
              <a:rPr lang="en-US" sz="3600" dirty="0"/>
              <a:t>and then </a:t>
            </a:r>
            <a:r>
              <a:rPr lang="en-US" sz="3600" dirty="0" smtClean="0"/>
              <a:t>scripted </a:t>
            </a:r>
            <a:r>
              <a:rPr lang="en-US" sz="3600" dirty="0"/>
              <a:t>positive self-talk examples were </a:t>
            </a:r>
            <a:r>
              <a:rPr lang="en-US" sz="3600" dirty="0" smtClean="0"/>
              <a:t>provided for each child. </a:t>
            </a:r>
            <a:r>
              <a:rPr lang="en-US" sz="3600" dirty="0"/>
              <a:t>Later, students were encouraged to create their own statements in addition to those provided by instructors. </a:t>
            </a:r>
            <a:r>
              <a:rPr lang="en-US" sz="3600" dirty="0" smtClean="0"/>
              <a:t> </a:t>
            </a:r>
          </a:p>
        </p:txBody>
      </p:sp>
      <p:grpSp>
        <p:nvGrpSpPr>
          <p:cNvPr id="78" name="Group 131"/>
          <p:cNvGrpSpPr>
            <a:grpSpLocks/>
          </p:cNvGrpSpPr>
          <p:nvPr/>
        </p:nvGrpSpPr>
        <p:grpSpPr bwMode="auto">
          <a:xfrm>
            <a:off x="39764368" y="11041320"/>
            <a:ext cx="9857232" cy="7453070"/>
            <a:chOff x="15168" y="9200"/>
            <a:chExt cx="11784" cy="7298"/>
          </a:xfrm>
        </p:grpSpPr>
        <p:sp>
          <p:nvSpPr>
            <p:cNvPr id="79" name="Rectangle 88"/>
            <p:cNvSpPr>
              <a:spLocks noChangeArrowheads="1"/>
            </p:cNvSpPr>
            <p:nvPr/>
          </p:nvSpPr>
          <p:spPr bwMode="auto">
            <a:xfrm>
              <a:off x="15264" y="9200"/>
              <a:ext cx="11520" cy="6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17"/>
            <p:cNvSpPr>
              <a:spLocks noChangeArrowheads="1"/>
            </p:cNvSpPr>
            <p:nvPr/>
          </p:nvSpPr>
          <p:spPr bwMode="auto">
            <a:xfrm>
              <a:off x="15168" y="9617"/>
              <a:ext cx="11784" cy="6881"/>
            </a:xfrm>
            <a:prstGeom prst="rect">
              <a:avLst/>
            </a:prstGeom>
            <a:gradFill rotWithShape="1">
              <a:gsLst>
                <a:gs pos="0">
                  <a:srgbClr val="C4B3D7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7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8699700" y="20639254"/>
            <a:ext cx="9540240" cy="6018839"/>
          </a:xfrm>
          <a:prstGeom prst="rect">
            <a:avLst/>
          </a:prstGeom>
          <a:noFill/>
        </p:spPr>
        <p:txBody>
          <a:bodyPr wrap="square" lIns="123709" tIns="61855" rIns="123709" bIns="61855" rtlCol="0">
            <a:spAutoFit/>
          </a:bodyPr>
          <a:lstStyle/>
          <a:p>
            <a:pPr algn="ctr"/>
            <a:endParaRPr lang="en-US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5400" b="1" dirty="0">
                <a:solidFill>
                  <a:srgbClr val="7D7C3E"/>
                </a:solidFill>
              </a:rPr>
              <a:t>Physiological Stress Reducing </a:t>
            </a:r>
            <a:r>
              <a:rPr lang="en-US" sz="5400" b="1" dirty="0" smtClean="0">
                <a:solidFill>
                  <a:srgbClr val="7D7C3E"/>
                </a:solidFill>
              </a:rPr>
              <a:t>Technique: </a:t>
            </a:r>
            <a:r>
              <a:rPr lang="en-US" sz="5400" b="1" dirty="0">
                <a:solidFill>
                  <a:srgbClr val="7D7C3E"/>
                </a:solidFill>
              </a:rPr>
              <a:t>Deep Breathing </a:t>
            </a:r>
            <a:endParaRPr lang="en-US" sz="5400" b="1" dirty="0">
              <a:solidFill>
                <a:srgbClr val="7D7C3E"/>
              </a:solidFill>
            </a:endParaRPr>
          </a:p>
          <a:p>
            <a:endParaRPr lang="en-US" sz="1400" b="1" dirty="0" smtClean="0">
              <a:solidFill>
                <a:srgbClr val="7D7C3E"/>
              </a:solidFill>
            </a:endParaRPr>
          </a:p>
          <a:p>
            <a:endParaRPr lang="en-US" sz="1400" b="1" dirty="0">
              <a:solidFill>
                <a:srgbClr val="7D7C3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deep breathing and muscle relaxation</a:t>
            </a: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 intentionally</a:t>
            </a:r>
            <a:r>
              <a:rPr lang="en-US" sz="3600" dirty="0"/>
              <a:t> and </a:t>
            </a:r>
            <a:r>
              <a:rPr lang="en-US" sz="3600" i="1" dirty="0"/>
              <a:t>specifically</a:t>
            </a:r>
            <a:r>
              <a:rPr lang="en-US" sz="3600" dirty="0"/>
              <a:t> taught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appropriate breathing sequence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the goal - to perform each technique on own</a:t>
            </a:r>
          </a:p>
          <a:p>
            <a:r>
              <a:rPr lang="en-US" sz="3600" dirty="0" smtClean="0"/>
              <a:t> </a:t>
            </a:r>
            <a:endParaRPr lang="en-US" sz="3600" b="1" dirty="0" smtClean="0">
              <a:solidFill>
                <a:srgbClr val="7D7C3E"/>
              </a:solidFill>
            </a:endParaRPr>
          </a:p>
          <a:p>
            <a:endParaRPr lang="en-US" sz="2700" dirty="0" smtClean="0"/>
          </a:p>
        </p:txBody>
      </p:sp>
      <p:sp>
        <p:nvSpPr>
          <p:cNvPr id="85" name="Text Box 341"/>
          <p:cNvSpPr txBox="1">
            <a:spLocks noChangeArrowheads="1"/>
          </p:cNvSpPr>
          <p:nvPr/>
        </p:nvSpPr>
        <p:spPr bwMode="auto">
          <a:xfrm>
            <a:off x="762000" y="14409539"/>
            <a:ext cx="8610600" cy="70788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/>
              <a:t>For example, shock and denial are typical responses, especially shortly after an </a:t>
            </a:r>
            <a:r>
              <a:rPr lang="en-US" sz="4000" dirty="0" smtClean="0"/>
              <a:t>event. Most </a:t>
            </a:r>
            <a:r>
              <a:rPr lang="en-US" sz="4000" dirty="0"/>
              <a:t>psychologists agree that both mechanisms (shock and denial) serve as normal protective reactions for individuals.  However, after the initial shock wears off, there are a number of other responses that typically occur: disbelief, fear/sadness, helplessness and guilt (Myers, 1994). </a:t>
            </a:r>
          </a:p>
          <a:p>
            <a:pPr algn="just"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86" name="Text Box 341"/>
          <p:cNvSpPr txBox="1">
            <a:spLocks noChangeArrowheads="1"/>
          </p:cNvSpPr>
          <p:nvPr/>
        </p:nvSpPr>
        <p:spPr bwMode="auto">
          <a:xfrm>
            <a:off x="762000" y="20844808"/>
            <a:ext cx="16002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/>
              <a:t>Physical activity has often been recommended as one strategy for reducing stress in children who are dealing with the aftermath of a traumatic event (Brown, 1991; Dunn, </a:t>
            </a:r>
            <a:r>
              <a:rPr lang="en-US" sz="4000" dirty="0" err="1"/>
              <a:t>Trivedi</a:t>
            </a:r>
            <a:r>
              <a:rPr lang="en-US" sz="4000" dirty="0"/>
              <a:t>, &amp; O’Neal, 2001; McNamara, 2000). </a:t>
            </a:r>
            <a:endParaRPr lang="en-US" sz="4000" dirty="0"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096559" y="21516547"/>
            <a:ext cx="9788188" cy="4649234"/>
          </a:xfrm>
          <a:prstGeom prst="rect">
            <a:avLst/>
          </a:prstGeom>
          <a:noFill/>
        </p:spPr>
        <p:txBody>
          <a:bodyPr wrap="square" lIns="123709" tIns="61855" rIns="123709" bIns="6185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Group Sharing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Sessions</a:t>
            </a:r>
          </a:p>
          <a:p>
            <a:endParaRPr lang="en-US" sz="1400" b="1" dirty="0" smtClean="0"/>
          </a:p>
          <a:p>
            <a:r>
              <a:rPr lang="en-US" sz="3600" dirty="0" smtClean="0"/>
              <a:t>Students in the program had the opportunity to share their experiences from the storm in a safe environment.  Once a week students got in small groups and shared experiences, feelings and emotions.  Additionally, children were given the opportunity to share their art work at this time.</a:t>
            </a:r>
          </a:p>
        </p:txBody>
      </p:sp>
      <p:sp>
        <p:nvSpPr>
          <p:cNvPr id="101" name="Text Box 437"/>
          <p:cNvSpPr txBox="1">
            <a:spLocks noChangeArrowheads="1"/>
          </p:cNvSpPr>
          <p:nvPr/>
        </p:nvSpPr>
        <p:spPr bwMode="auto">
          <a:xfrm>
            <a:off x="39451547" y="23656498"/>
            <a:ext cx="10896600" cy="11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/>
              <a:t>This </a:t>
            </a:r>
            <a:r>
              <a:rPr lang="en-US" sz="4000" dirty="0" smtClean="0"/>
              <a:t>presentation describes a </a:t>
            </a:r>
            <a:r>
              <a:rPr lang="en-US" sz="4000" dirty="0"/>
              <a:t>variety of tools for teachers and parents to aid </a:t>
            </a:r>
            <a:r>
              <a:rPr lang="en-US" sz="4000" dirty="0" smtClean="0"/>
              <a:t>in students</a:t>
            </a:r>
            <a:r>
              <a:rPr lang="en-US" sz="4000" dirty="0"/>
              <a:t>’ recovery </a:t>
            </a:r>
            <a:r>
              <a:rPr lang="en-US" sz="4000" dirty="0" smtClean="0"/>
              <a:t>from traumatic events. </a:t>
            </a:r>
          </a:p>
          <a:p>
            <a:pPr algn="just">
              <a:spcBef>
                <a:spcPct val="50000"/>
              </a:spcBef>
            </a:pPr>
            <a:r>
              <a:rPr lang="en-US" sz="4000" dirty="0"/>
              <a:t>The stress-reducing and coping techniques described </a:t>
            </a:r>
            <a:r>
              <a:rPr lang="en-US" sz="4000" dirty="0" smtClean="0"/>
              <a:t>are </a:t>
            </a:r>
            <a:r>
              <a:rPr lang="en-US" sz="4000" dirty="0"/>
              <a:t>not only useful after a natural disaster but can be used after other stressful events in students’ lives (e.g., parent divorce, family and/or friend illness or death</a:t>
            </a:r>
            <a:r>
              <a:rPr lang="en-US" sz="4000" dirty="0" smtClean="0"/>
              <a:t>).</a:t>
            </a:r>
          </a:p>
          <a:p>
            <a:pPr algn="just">
              <a:spcBef>
                <a:spcPct val="50000"/>
              </a:spcBef>
            </a:pPr>
            <a:r>
              <a:rPr lang="en-US" sz="4000" dirty="0"/>
              <a:t>A combination of somatic, physiological and art therapy techniques in the program created a unique environment for the students that were previously unseen in the experiences in physical activity settings. </a:t>
            </a:r>
            <a:endParaRPr lang="en-US" sz="40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3800" dirty="0" smtClean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38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28800" y="11477083"/>
            <a:ext cx="9220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7D7C3E"/>
                </a:solidFill>
              </a:rPr>
              <a:t>Art Therapy </a:t>
            </a:r>
          </a:p>
          <a:p>
            <a:r>
              <a:rPr lang="en-US" sz="3600" dirty="0"/>
              <a:t>In the program, students were given the opportunity to express their feelings, emotions and fears during art therapy sessions which were held every other lesson. Students were provided with a drawing pad, a choice of drawing mediums and ample time to complete each drawing. . Each session was intended to artistically allow students to express their feelings and emotions with regards to the traumatic events and create psychological mechanisms for managing stress. </a:t>
            </a:r>
          </a:p>
        </p:txBody>
      </p:sp>
      <p:pic>
        <p:nvPicPr>
          <p:cNvPr id="47" name="Picture 46" descr="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0" y="14338571"/>
            <a:ext cx="7278445" cy="592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8875" y="3695700"/>
            <a:ext cx="5850250" cy="436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/>
          <a:srcRect b="27273"/>
          <a:stretch>
            <a:fillRect/>
          </a:stretch>
        </p:blipFill>
        <p:spPr bwMode="auto">
          <a:xfrm>
            <a:off x="18727774" y="27813000"/>
            <a:ext cx="7399998" cy="446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Figure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3001269" y="18015261"/>
            <a:ext cx="3542276" cy="5247986"/>
          </a:xfrm>
          <a:prstGeom prst="rect">
            <a:avLst/>
          </a:prstGeom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20270" y="27813000"/>
            <a:ext cx="6193611" cy="4626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15293" y="27603011"/>
            <a:ext cx="3666515" cy="474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568</TotalTime>
  <Words>720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Straight Edge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Hastie</dc:creator>
  <cp:lastModifiedBy>LibPub</cp:lastModifiedBy>
  <cp:revision>96</cp:revision>
  <cp:lastPrinted>2009-04-22T19:24:48Z</cp:lastPrinted>
  <dcterms:created xsi:type="dcterms:W3CDTF">2004-10-28T21:38:38Z</dcterms:created>
  <dcterms:modified xsi:type="dcterms:W3CDTF">2012-09-28T16:01:21Z</dcterms:modified>
</cp:coreProperties>
</file>