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5"/>
  </p:notesMasterIdLst>
  <p:handoutMasterIdLst>
    <p:handoutMasterId r:id="rId36"/>
  </p:handoutMasterIdLst>
  <p:sldIdLst>
    <p:sldId id="417" r:id="rId2"/>
    <p:sldId id="419" r:id="rId3"/>
    <p:sldId id="438" r:id="rId4"/>
    <p:sldId id="420" r:id="rId5"/>
    <p:sldId id="405" r:id="rId6"/>
    <p:sldId id="386" r:id="rId7"/>
    <p:sldId id="411" r:id="rId8"/>
    <p:sldId id="291" r:id="rId9"/>
    <p:sldId id="436" r:id="rId10"/>
    <p:sldId id="410" r:id="rId11"/>
    <p:sldId id="395" r:id="rId12"/>
    <p:sldId id="403" r:id="rId13"/>
    <p:sldId id="426" r:id="rId14"/>
    <p:sldId id="421" r:id="rId15"/>
    <p:sldId id="422" r:id="rId16"/>
    <p:sldId id="423" r:id="rId17"/>
    <p:sldId id="433" r:id="rId18"/>
    <p:sldId id="434" r:id="rId19"/>
    <p:sldId id="427" r:id="rId20"/>
    <p:sldId id="429" r:id="rId21"/>
    <p:sldId id="424" r:id="rId22"/>
    <p:sldId id="425" r:id="rId23"/>
    <p:sldId id="294" r:id="rId24"/>
    <p:sldId id="431" r:id="rId25"/>
    <p:sldId id="292" r:id="rId26"/>
    <p:sldId id="432" r:id="rId27"/>
    <p:sldId id="435" r:id="rId28"/>
    <p:sldId id="412" r:id="rId29"/>
    <p:sldId id="295" r:id="rId30"/>
    <p:sldId id="296" r:id="rId31"/>
    <p:sldId id="437" r:id="rId32"/>
    <p:sldId id="384" r:id="rId33"/>
    <p:sldId id="418" r:id="rId3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33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17" autoAdjust="0"/>
    <p:restoredTop sz="94660"/>
  </p:normalViewPr>
  <p:slideViewPr>
    <p:cSldViewPr>
      <p:cViewPr varScale="1">
        <p:scale>
          <a:sx n="69" d="100"/>
          <a:sy n="69" d="100"/>
        </p:scale>
        <p:origin x="-1686" y="-96"/>
      </p:cViewPr>
      <p:guideLst>
        <p:guide orient="horz"/>
        <p:guide pos="1968"/>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980EAF2B-0637-4F4E-8847-9F00693B1953}" type="datetimeFigureOut">
              <a:rPr lang="en-US" smtClean="0"/>
              <a:pPr/>
              <a:t>10/1/2012</a:t>
            </a:fld>
            <a:endParaRPr lang="en-US" dirty="0"/>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29390899-5779-4CEE-85BB-19A1E655367F}" type="slidenum">
              <a:rPr lang="en-US" smtClean="0"/>
              <a:pPr/>
              <a:t>‹#›</a:t>
            </a:fld>
            <a:endParaRPr lang="en-US" dirty="0"/>
          </a:p>
        </p:txBody>
      </p:sp>
    </p:spTree>
    <p:extLst>
      <p:ext uri="{BB962C8B-B14F-4D97-AF65-F5344CB8AC3E}">
        <p14:creationId xmlns:p14="http://schemas.microsoft.com/office/powerpoint/2010/main" val="3844709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95AFCBF5-1B39-415C-B3FE-38A6B52F466D}" type="datetimeFigureOut">
              <a:rPr lang="en-US" smtClean="0"/>
              <a:pPr/>
              <a:t>10/1/2012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B8760E79-6C3D-4163-91B7-543486C59184}" type="slidenum">
              <a:rPr lang="en-US" smtClean="0"/>
              <a:pPr/>
              <a:t>‹#›</a:t>
            </a:fld>
            <a:endParaRPr lang="en-US" dirty="0"/>
          </a:p>
        </p:txBody>
      </p:sp>
    </p:spTree>
    <p:extLst>
      <p:ext uri="{BB962C8B-B14F-4D97-AF65-F5344CB8AC3E}">
        <p14:creationId xmlns:p14="http://schemas.microsoft.com/office/powerpoint/2010/main" val="444102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1</a:t>
            </a:fld>
            <a:endParaRPr lang="en-US" dirty="0"/>
          </a:p>
        </p:txBody>
      </p:sp>
    </p:spTree>
    <p:extLst>
      <p:ext uri="{BB962C8B-B14F-4D97-AF65-F5344CB8AC3E}">
        <p14:creationId xmlns:p14="http://schemas.microsoft.com/office/powerpoint/2010/main" val="383882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10</a:t>
            </a:fld>
            <a:endParaRPr lang="en-US" dirty="0"/>
          </a:p>
        </p:txBody>
      </p:sp>
    </p:spTree>
    <p:extLst>
      <p:ext uri="{BB962C8B-B14F-4D97-AF65-F5344CB8AC3E}">
        <p14:creationId xmlns:p14="http://schemas.microsoft.com/office/powerpoint/2010/main" val="259973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11</a:t>
            </a:fld>
            <a:endParaRPr lang="en-US" dirty="0"/>
          </a:p>
        </p:txBody>
      </p:sp>
    </p:spTree>
    <p:extLst>
      <p:ext uri="{BB962C8B-B14F-4D97-AF65-F5344CB8AC3E}">
        <p14:creationId xmlns:p14="http://schemas.microsoft.com/office/powerpoint/2010/main" val="415780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12</a:t>
            </a:fld>
            <a:endParaRPr lang="en-US" dirty="0"/>
          </a:p>
        </p:txBody>
      </p:sp>
    </p:spTree>
    <p:extLst>
      <p:ext uri="{BB962C8B-B14F-4D97-AF65-F5344CB8AC3E}">
        <p14:creationId xmlns:p14="http://schemas.microsoft.com/office/powerpoint/2010/main" val="138615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13</a:t>
            </a:fld>
            <a:endParaRPr lang="en-US" dirty="0"/>
          </a:p>
        </p:txBody>
      </p:sp>
    </p:spTree>
    <p:extLst>
      <p:ext uri="{BB962C8B-B14F-4D97-AF65-F5344CB8AC3E}">
        <p14:creationId xmlns:p14="http://schemas.microsoft.com/office/powerpoint/2010/main" val="81596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14</a:t>
            </a:fld>
            <a:endParaRPr lang="en-US" dirty="0"/>
          </a:p>
        </p:txBody>
      </p:sp>
    </p:spTree>
    <p:extLst>
      <p:ext uri="{BB962C8B-B14F-4D97-AF65-F5344CB8AC3E}">
        <p14:creationId xmlns:p14="http://schemas.microsoft.com/office/powerpoint/2010/main" val="219527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15</a:t>
            </a:fld>
            <a:endParaRPr lang="en-US" dirty="0"/>
          </a:p>
        </p:txBody>
      </p:sp>
    </p:spTree>
    <p:extLst>
      <p:ext uri="{BB962C8B-B14F-4D97-AF65-F5344CB8AC3E}">
        <p14:creationId xmlns:p14="http://schemas.microsoft.com/office/powerpoint/2010/main" val="2729154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16</a:t>
            </a:fld>
            <a:endParaRPr lang="en-US" dirty="0"/>
          </a:p>
        </p:txBody>
      </p:sp>
    </p:spTree>
    <p:extLst>
      <p:ext uri="{BB962C8B-B14F-4D97-AF65-F5344CB8AC3E}">
        <p14:creationId xmlns:p14="http://schemas.microsoft.com/office/powerpoint/2010/main" val="2349615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17</a:t>
            </a:fld>
            <a:endParaRPr lang="en-US" dirty="0"/>
          </a:p>
        </p:txBody>
      </p:sp>
    </p:spTree>
    <p:extLst>
      <p:ext uri="{BB962C8B-B14F-4D97-AF65-F5344CB8AC3E}">
        <p14:creationId xmlns:p14="http://schemas.microsoft.com/office/powerpoint/2010/main" val="2390810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18</a:t>
            </a:fld>
            <a:endParaRPr lang="en-US" dirty="0"/>
          </a:p>
        </p:txBody>
      </p:sp>
    </p:spTree>
    <p:extLst>
      <p:ext uri="{BB962C8B-B14F-4D97-AF65-F5344CB8AC3E}">
        <p14:creationId xmlns:p14="http://schemas.microsoft.com/office/powerpoint/2010/main" val="544138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19</a:t>
            </a:fld>
            <a:endParaRPr lang="en-US" dirty="0"/>
          </a:p>
        </p:txBody>
      </p:sp>
    </p:spTree>
    <p:extLst>
      <p:ext uri="{BB962C8B-B14F-4D97-AF65-F5344CB8AC3E}">
        <p14:creationId xmlns:p14="http://schemas.microsoft.com/office/powerpoint/2010/main" val="362673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2</a:t>
            </a:fld>
            <a:endParaRPr lang="en-US" dirty="0"/>
          </a:p>
        </p:txBody>
      </p:sp>
    </p:spTree>
    <p:extLst>
      <p:ext uri="{BB962C8B-B14F-4D97-AF65-F5344CB8AC3E}">
        <p14:creationId xmlns:p14="http://schemas.microsoft.com/office/powerpoint/2010/main" val="3789504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20</a:t>
            </a:fld>
            <a:endParaRPr lang="en-US" dirty="0"/>
          </a:p>
        </p:txBody>
      </p:sp>
    </p:spTree>
    <p:extLst>
      <p:ext uri="{BB962C8B-B14F-4D97-AF65-F5344CB8AC3E}">
        <p14:creationId xmlns:p14="http://schemas.microsoft.com/office/powerpoint/2010/main" val="3647400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21</a:t>
            </a:fld>
            <a:endParaRPr lang="en-US" dirty="0"/>
          </a:p>
        </p:txBody>
      </p:sp>
    </p:spTree>
    <p:extLst>
      <p:ext uri="{BB962C8B-B14F-4D97-AF65-F5344CB8AC3E}">
        <p14:creationId xmlns:p14="http://schemas.microsoft.com/office/powerpoint/2010/main" val="2748407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22</a:t>
            </a:fld>
            <a:endParaRPr lang="en-US" dirty="0"/>
          </a:p>
        </p:txBody>
      </p:sp>
    </p:spTree>
    <p:extLst>
      <p:ext uri="{BB962C8B-B14F-4D97-AF65-F5344CB8AC3E}">
        <p14:creationId xmlns:p14="http://schemas.microsoft.com/office/powerpoint/2010/main" val="3048492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ceholder 2"/>
          <p:cNvSpPr>
            <a:spLocks noGrp="1" noRot="1" noChangeAspect="1" noChangeArrowheads="1" noTextEdit="1"/>
          </p:cNvSpPr>
          <p:nvPr>
            <p:ph type="sldImg"/>
          </p:nvPr>
        </p:nvSpPr>
        <p:spPr>
          <a:ln/>
        </p:spPr>
      </p:sp>
      <p:sp>
        <p:nvSpPr>
          <p:cNvPr id="37891" name="Placeholder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24</a:t>
            </a:fld>
            <a:endParaRPr lang="en-US" dirty="0"/>
          </a:p>
        </p:txBody>
      </p:sp>
    </p:spTree>
    <p:extLst>
      <p:ext uri="{BB962C8B-B14F-4D97-AF65-F5344CB8AC3E}">
        <p14:creationId xmlns:p14="http://schemas.microsoft.com/office/powerpoint/2010/main" val="1715503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1673C3-041B-49DD-BD38-E57F3A6FFDA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26</a:t>
            </a:fld>
            <a:endParaRPr lang="en-US" dirty="0"/>
          </a:p>
        </p:txBody>
      </p:sp>
    </p:spTree>
    <p:extLst>
      <p:ext uri="{BB962C8B-B14F-4D97-AF65-F5344CB8AC3E}">
        <p14:creationId xmlns:p14="http://schemas.microsoft.com/office/powerpoint/2010/main" val="1904325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27</a:t>
            </a:fld>
            <a:endParaRPr lang="en-US" dirty="0"/>
          </a:p>
        </p:txBody>
      </p:sp>
    </p:spTree>
    <p:extLst>
      <p:ext uri="{BB962C8B-B14F-4D97-AF65-F5344CB8AC3E}">
        <p14:creationId xmlns:p14="http://schemas.microsoft.com/office/powerpoint/2010/main" val="3676415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222FC3-A86F-4EA9-B549-3FD1211EF1F9}" type="slidenum">
              <a:rPr lang="en-US" smtClean="0">
                <a:solidFill>
                  <a:srgbClr val="000000"/>
                </a:solidFill>
              </a:rPr>
              <a:pPr fontAlgn="base">
                <a:spcBef>
                  <a:spcPct val="0"/>
                </a:spcBef>
                <a:spcAft>
                  <a:spcPct val="0"/>
                </a:spcAft>
                <a:defRPr/>
              </a:pPr>
              <a:t>28</a:t>
            </a:fld>
            <a:endParaRPr lang="en-US" dirty="0"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29</a:t>
            </a:fld>
            <a:endParaRPr lang="en-US" dirty="0"/>
          </a:p>
        </p:txBody>
      </p:sp>
    </p:spTree>
    <p:extLst>
      <p:ext uri="{BB962C8B-B14F-4D97-AF65-F5344CB8AC3E}">
        <p14:creationId xmlns:p14="http://schemas.microsoft.com/office/powerpoint/2010/main" val="156603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3</a:t>
            </a:fld>
            <a:endParaRPr lang="en-US" dirty="0"/>
          </a:p>
        </p:txBody>
      </p:sp>
    </p:spTree>
    <p:extLst>
      <p:ext uri="{BB962C8B-B14F-4D97-AF65-F5344CB8AC3E}">
        <p14:creationId xmlns:p14="http://schemas.microsoft.com/office/powerpoint/2010/main" val="1387747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30</a:t>
            </a:fld>
            <a:endParaRPr lang="en-US" dirty="0"/>
          </a:p>
        </p:txBody>
      </p:sp>
    </p:spTree>
    <p:extLst>
      <p:ext uri="{BB962C8B-B14F-4D97-AF65-F5344CB8AC3E}">
        <p14:creationId xmlns:p14="http://schemas.microsoft.com/office/powerpoint/2010/main" val="1334218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31</a:t>
            </a:fld>
            <a:endParaRPr lang="en-US" dirty="0"/>
          </a:p>
        </p:txBody>
      </p:sp>
    </p:spTree>
    <p:extLst>
      <p:ext uri="{BB962C8B-B14F-4D97-AF65-F5344CB8AC3E}">
        <p14:creationId xmlns:p14="http://schemas.microsoft.com/office/powerpoint/2010/main" val="2763998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32</a:t>
            </a:fld>
            <a:endParaRPr lang="en-US" dirty="0"/>
          </a:p>
        </p:txBody>
      </p:sp>
    </p:spTree>
    <p:extLst>
      <p:ext uri="{BB962C8B-B14F-4D97-AF65-F5344CB8AC3E}">
        <p14:creationId xmlns:p14="http://schemas.microsoft.com/office/powerpoint/2010/main" val="34633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33</a:t>
            </a:fld>
            <a:endParaRPr lang="en-US" dirty="0"/>
          </a:p>
        </p:txBody>
      </p:sp>
    </p:spTree>
    <p:extLst>
      <p:ext uri="{BB962C8B-B14F-4D97-AF65-F5344CB8AC3E}">
        <p14:creationId xmlns:p14="http://schemas.microsoft.com/office/powerpoint/2010/main" val="326055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4</a:t>
            </a:fld>
            <a:endParaRPr lang="en-US" dirty="0"/>
          </a:p>
        </p:txBody>
      </p:sp>
    </p:spTree>
    <p:extLst>
      <p:ext uri="{BB962C8B-B14F-4D97-AF65-F5344CB8AC3E}">
        <p14:creationId xmlns:p14="http://schemas.microsoft.com/office/powerpoint/2010/main" val="423129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5CFD2F-CB19-4767-B691-CB9D91E75C7A}" type="slidenum">
              <a:rPr lang="en-US" smtClean="0">
                <a:solidFill>
                  <a:srgbClr val="000000"/>
                </a:solidFill>
              </a:rPr>
              <a:pPr fontAlgn="base">
                <a:spcBef>
                  <a:spcPct val="0"/>
                </a:spcBef>
                <a:spcAft>
                  <a:spcPct val="0"/>
                </a:spcAft>
                <a:defRPr/>
              </a:pPr>
              <a:t>5</a:t>
            </a:fld>
            <a:endParaRPr lang="en-US" dirty="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8538A-B248-4CAB-B337-FD077BA750CD}" type="slidenum">
              <a:rPr lang="en-US" smtClean="0">
                <a:solidFill>
                  <a:srgbClr val="000000"/>
                </a:solidFill>
              </a:rPr>
              <a:pPr fontAlgn="base">
                <a:spcBef>
                  <a:spcPct val="0"/>
                </a:spcBef>
                <a:spcAft>
                  <a:spcPct val="0"/>
                </a:spcAft>
                <a:defRPr/>
              </a:pPr>
              <a:t>6</a:t>
            </a:fld>
            <a:endParaRPr lang="en-US"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60E79-6C3D-4163-91B7-543486C59184}" type="slidenum">
              <a:rPr lang="en-US" smtClean="0"/>
              <a:pPr/>
              <a:t>7</a:t>
            </a:fld>
            <a:endParaRPr lang="en-US" dirty="0"/>
          </a:p>
        </p:txBody>
      </p:sp>
    </p:spTree>
    <p:extLst>
      <p:ext uri="{BB962C8B-B14F-4D97-AF65-F5344CB8AC3E}">
        <p14:creationId xmlns:p14="http://schemas.microsoft.com/office/powerpoint/2010/main" val="839369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ceholder 2"/>
          <p:cNvSpPr>
            <a:spLocks noGrp="1" noRot="1" noChangeAspect="1" noChangeArrowheads="1" noTextEdit="1"/>
          </p:cNvSpPr>
          <p:nvPr>
            <p:ph type="sldImg"/>
          </p:nvPr>
        </p:nvSpPr>
        <p:spPr>
          <a:ln/>
        </p:spPr>
      </p:sp>
      <p:sp>
        <p:nvSpPr>
          <p:cNvPr id="36867" name="Placeholder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ceholder 2"/>
          <p:cNvSpPr>
            <a:spLocks noGrp="1" noRot="1" noChangeAspect="1" noChangeArrowheads="1" noTextEdit="1"/>
          </p:cNvSpPr>
          <p:nvPr>
            <p:ph type="sldImg"/>
          </p:nvPr>
        </p:nvSpPr>
        <p:spPr>
          <a:ln/>
        </p:spPr>
      </p:sp>
      <p:sp>
        <p:nvSpPr>
          <p:cNvPr id="36867" name="Placeholder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280E3AD-86EF-446E-BE39-C0995CADC44F}" type="datetimeFigureOut">
              <a:rPr lang="en-US" smtClean="0"/>
              <a:pPr/>
              <a:t>10/1/2012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8975F91-9433-48EF-831F-3B9631A75D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80E3AD-86EF-446E-BE39-C0995CADC44F}" type="datetimeFigureOut">
              <a:rPr lang="en-US" smtClean="0"/>
              <a:pPr/>
              <a:t>10/1/2012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8975F91-9433-48EF-831F-3B9631A75D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80E3AD-86EF-446E-BE39-C0995CADC44F}" type="datetimeFigureOut">
              <a:rPr lang="en-US" smtClean="0"/>
              <a:pPr/>
              <a:t>10/1/2012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8975F91-9433-48EF-831F-3B9631A75D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80E3AD-86EF-446E-BE39-C0995CADC44F}" type="datetimeFigureOut">
              <a:rPr lang="en-US" smtClean="0"/>
              <a:pPr/>
              <a:t>10/1/2012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8975F91-9433-48EF-831F-3B9631A75D5E}"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80E3AD-86EF-446E-BE39-C0995CADC44F}" type="datetimeFigureOut">
              <a:rPr lang="en-US" smtClean="0"/>
              <a:pPr/>
              <a:t>10/1/2012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8975F91-9433-48EF-831F-3B9631A75D5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80E3AD-86EF-446E-BE39-C0995CADC44F}" type="datetimeFigureOut">
              <a:rPr lang="en-US" smtClean="0"/>
              <a:pPr/>
              <a:t>10/1/2012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8975F91-9433-48EF-831F-3B9631A75D5E}"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80E3AD-86EF-446E-BE39-C0995CADC44F}" type="datetimeFigureOut">
              <a:rPr lang="en-US" smtClean="0"/>
              <a:pPr/>
              <a:t>10/1/2012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48975F91-9433-48EF-831F-3B9631A75D5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280E3AD-86EF-446E-BE39-C0995CADC44F}" type="datetimeFigureOut">
              <a:rPr lang="en-US" smtClean="0"/>
              <a:pPr/>
              <a:t>10/1/2012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8975F91-9433-48EF-831F-3B9631A75D5E}"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280E3AD-86EF-446E-BE39-C0995CADC44F}" type="datetimeFigureOut">
              <a:rPr lang="en-US" smtClean="0"/>
              <a:pPr/>
              <a:t>10/1/2012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48975F91-9433-48EF-831F-3B9631A75D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280E3AD-86EF-446E-BE39-C0995CADC44F}" type="datetimeFigureOut">
              <a:rPr lang="en-US" smtClean="0"/>
              <a:pPr/>
              <a:t>10/1/2012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8975F91-9433-48EF-831F-3B9631A75D5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280E3AD-86EF-446E-BE39-C0995CADC44F}" type="datetimeFigureOut">
              <a:rPr lang="en-US" smtClean="0"/>
              <a:pPr/>
              <a:t>10/1/2012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8975F91-9433-48EF-831F-3B9631A75D5E}"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280E3AD-86EF-446E-BE39-C0995CADC44F}" type="datetimeFigureOut">
              <a:rPr lang="en-US" smtClean="0"/>
              <a:pPr/>
              <a:t>10/1/2012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8975F91-9433-48EF-831F-3B9631A75D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nh.edu/engaged-scholars/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981199"/>
          </a:xfrm>
        </p:spPr>
        <p:txBody>
          <a:bodyPr>
            <a:normAutofit fontScale="90000"/>
          </a:bodyPr>
          <a:lstStyle/>
          <a:p>
            <a:r>
              <a:rPr lang="en-US" i="1" dirty="0">
                <a:solidFill>
                  <a:schemeClr val="tx1"/>
                </a:solidFill>
              </a:rPr>
              <a:t>Not Going Solo:  Characteristics and Practices of Engaged Scholars</a:t>
            </a:r>
            <a:endParaRPr lang="en-US" dirty="0">
              <a:solidFill>
                <a:schemeClr val="tx1"/>
              </a:solidFill>
            </a:endParaRPr>
          </a:p>
        </p:txBody>
      </p:sp>
      <p:sp>
        <p:nvSpPr>
          <p:cNvPr id="3" name="Subtitle 2"/>
          <p:cNvSpPr>
            <a:spLocks noGrp="1"/>
          </p:cNvSpPr>
          <p:nvPr>
            <p:ph type="subTitle" idx="1"/>
          </p:nvPr>
        </p:nvSpPr>
        <p:spPr>
          <a:xfrm>
            <a:off x="685800" y="2819400"/>
            <a:ext cx="7772400" cy="1991911"/>
          </a:xfrm>
        </p:spPr>
        <p:txBody>
          <a:bodyPr>
            <a:normAutofit fontScale="25000" lnSpcReduction="20000"/>
          </a:bodyPr>
          <a:lstStyle/>
          <a:p>
            <a:r>
              <a:rPr lang="en-US" sz="2800" b="1" dirty="0">
                <a:solidFill>
                  <a:srgbClr val="FFFFFF"/>
                </a:solidFill>
              </a:rPr>
              <a:t>National Outreach Scholarship Conference</a:t>
            </a:r>
          </a:p>
          <a:p>
            <a:r>
              <a:rPr lang="en-US" sz="7200" b="1" dirty="0">
                <a:solidFill>
                  <a:schemeClr val="tx1"/>
                </a:solidFill>
              </a:rPr>
              <a:t>October 3, 2012</a:t>
            </a:r>
          </a:p>
          <a:p>
            <a:endParaRPr lang="en-US" sz="7200" b="1" dirty="0">
              <a:solidFill>
                <a:schemeClr val="tx1"/>
              </a:solidFill>
            </a:endParaRPr>
          </a:p>
          <a:p>
            <a:endParaRPr lang="en-US" sz="7200" b="1" i="1" dirty="0">
              <a:solidFill>
                <a:schemeClr val="tx1"/>
              </a:solidFill>
            </a:endParaRPr>
          </a:p>
          <a:p>
            <a:r>
              <a:rPr lang="en-US" sz="7200" b="1" i="1" dirty="0">
                <a:solidFill>
                  <a:schemeClr val="tx1"/>
                </a:solidFill>
              </a:rPr>
              <a:t>Lorilee  R. Sandmann, </a:t>
            </a:r>
            <a:r>
              <a:rPr lang="en-US" sz="7200" i="1" dirty="0">
                <a:solidFill>
                  <a:schemeClr val="tx1"/>
                </a:solidFill>
              </a:rPr>
              <a:t>Professor, UGA</a:t>
            </a:r>
          </a:p>
          <a:p>
            <a:r>
              <a:rPr lang="en-US" sz="7200" b="1" i="1" dirty="0" smtClean="0">
                <a:solidFill>
                  <a:schemeClr val="tx1"/>
                </a:solidFill>
              </a:rPr>
              <a:t>Lisa </a:t>
            </a:r>
            <a:r>
              <a:rPr lang="en-US" sz="7200" b="1" i="1" dirty="0">
                <a:solidFill>
                  <a:schemeClr val="tx1"/>
                </a:solidFill>
              </a:rPr>
              <a:t>Townson, </a:t>
            </a:r>
            <a:r>
              <a:rPr lang="en-US" sz="7200" i="1" dirty="0">
                <a:solidFill>
                  <a:schemeClr val="tx1"/>
                </a:solidFill>
              </a:rPr>
              <a:t>Associate Director, Cooperative Extension, UNH</a:t>
            </a:r>
          </a:p>
          <a:p>
            <a:pPr lvl="0" defTabSz="914400">
              <a:buSzPct val="100000"/>
              <a:defRPr/>
            </a:pPr>
            <a:r>
              <a:rPr lang="en-US" sz="7200" b="1" i="1" dirty="0" smtClean="0">
                <a:solidFill>
                  <a:schemeClr val="tx1"/>
                </a:solidFill>
              </a:rPr>
              <a:t>Eleanor </a:t>
            </a:r>
            <a:r>
              <a:rPr lang="en-US" sz="7200" b="1" i="1" dirty="0">
                <a:solidFill>
                  <a:schemeClr val="tx1"/>
                </a:solidFill>
              </a:rPr>
              <a:t>Abrams, </a:t>
            </a:r>
            <a:r>
              <a:rPr lang="en-US" sz="7200" i="1" dirty="0">
                <a:solidFill>
                  <a:schemeClr val="tx1"/>
                </a:solidFill>
              </a:rPr>
              <a:t>Professor, &amp; </a:t>
            </a:r>
            <a:r>
              <a:rPr lang="en-US" sz="7200" i="1" kern="0" dirty="0" smtClean="0">
                <a:solidFill>
                  <a:schemeClr val="tx1"/>
                </a:solidFill>
              </a:rPr>
              <a:t>Office </a:t>
            </a:r>
            <a:r>
              <a:rPr lang="en-US" sz="7200" i="1" kern="0" dirty="0">
                <a:solidFill>
                  <a:schemeClr val="tx1"/>
                </a:solidFill>
              </a:rPr>
              <a:t>of Engagement &amp; Academic </a:t>
            </a:r>
            <a:r>
              <a:rPr lang="en-US" sz="7200" i="1" kern="0" dirty="0" smtClean="0">
                <a:solidFill>
                  <a:schemeClr val="tx1"/>
                </a:solidFill>
              </a:rPr>
              <a:t>Outreach, </a:t>
            </a:r>
            <a:r>
              <a:rPr lang="en-US" sz="7200" i="1" dirty="0" smtClean="0">
                <a:solidFill>
                  <a:schemeClr val="tx1"/>
                </a:solidFill>
              </a:rPr>
              <a:t>UNH</a:t>
            </a:r>
            <a:endParaRPr lang="en-US" sz="7200" i="1" dirty="0">
              <a:solidFill>
                <a:schemeClr val="tx1"/>
              </a:solidFill>
            </a:endParaRPr>
          </a:p>
          <a:p>
            <a:endParaRPr lang="en-US" sz="7200" dirty="0">
              <a:solidFill>
                <a:schemeClr val="tx1"/>
              </a:solidFill>
            </a:endParaRPr>
          </a:p>
        </p:txBody>
      </p:sp>
    </p:spTree>
    <p:extLst>
      <p:ext uri="{BB962C8B-B14F-4D97-AF65-F5344CB8AC3E}">
        <p14:creationId xmlns:p14="http://schemas.microsoft.com/office/powerpoint/2010/main" val="241924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1676400"/>
            <a:ext cx="5787986" cy="4178308"/>
          </a:xfrm>
        </p:spPr>
      </p:pic>
      <p:sp>
        <p:nvSpPr>
          <p:cNvPr id="2" name="Title 1"/>
          <p:cNvSpPr>
            <a:spLocks noGrp="1"/>
          </p:cNvSpPr>
          <p:nvPr>
            <p:ph type="title"/>
          </p:nvPr>
        </p:nvSpPr>
        <p:spPr/>
        <p:txBody>
          <a:bodyPr/>
          <a:lstStyle/>
          <a:p>
            <a:pPr algn="ctr"/>
            <a:r>
              <a:rPr lang="en-US" b="1" dirty="0" smtClean="0">
                <a:solidFill>
                  <a:schemeClr val="tx1"/>
                </a:solidFill>
              </a:rPr>
              <a:t>Engaged Scholars Academy</a:t>
            </a:r>
            <a:endParaRPr lang="en-US" b="1" dirty="0">
              <a:solidFill>
                <a:schemeClr val="tx1"/>
              </a:solidFill>
            </a:endParaRPr>
          </a:p>
        </p:txBody>
      </p:sp>
    </p:spTree>
    <p:extLst>
      <p:ext uri="{BB962C8B-B14F-4D97-AF65-F5344CB8AC3E}">
        <p14:creationId xmlns:p14="http://schemas.microsoft.com/office/powerpoint/2010/main" val="403312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524000"/>
            <a:ext cx="8136562" cy="4525963"/>
          </a:xfrm>
        </p:spPr>
      </p:pic>
      <p:sp>
        <p:nvSpPr>
          <p:cNvPr id="2" name="Title 1"/>
          <p:cNvSpPr>
            <a:spLocks noGrp="1"/>
          </p:cNvSpPr>
          <p:nvPr>
            <p:ph type="title"/>
          </p:nvPr>
        </p:nvSpPr>
        <p:spPr/>
        <p:txBody>
          <a:bodyPr>
            <a:normAutofit fontScale="90000"/>
          </a:bodyPr>
          <a:lstStyle/>
          <a:p>
            <a:pPr algn="ctr"/>
            <a:r>
              <a:rPr lang="en-US" b="1" dirty="0" smtClean="0">
                <a:solidFill>
                  <a:schemeClr val="tx1"/>
                </a:solidFill>
                <a:effectLst>
                  <a:outerShdw blurRad="38100" dist="38100" dir="2700000" algn="tl">
                    <a:srgbClr val="000000">
                      <a:alpha val="43137"/>
                    </a:srgbClr>
                  </a:outerShdw>
                </a:effectLst>
              </a:rPr>
              <a:t>UNH Engineers Partner With Local Elementary Schools</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8053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62988" cy="4443412"/>
          </a:xfrm>
        </p:spPr>
        <p:txBody>
          <a:bodyPr>
            <a:normAutofit fontScale="85000" lnSpcReduction="20000"/>
          </a:bodyPr>
          <a:lstStyle/>
          <a:p>
            <a:pPr lvl="1">
              <a:spcAft>
                <a:spcPts val="800"/>
              </a:spcAft>
              <a:buFont typeface="Wingdings" pitchFamily="2" charset="2"/>
              <a:buChar char="§"/>
            </a:pPr>
            <a:r>
              <a:rPr lang="en-US" sz="3200" i="1" dirty="0" smtClean="0">
                <a:solidFill>
                  <a:srgbClr val="333399"/>
                </a:solidFill>
              </a:rPr>
              <a:t>Survey &amp; Structure Interviews</a:t>
            </a:r>
          </a:p>
          <a:p>
            <a:pPr lvl="1">
              <a:spcAft>
                <a:spcPts val="800"/>
              </a:spcAft>
              <a:buFont typeface="Wingdings" pitchFamily="2" charset="2"/>
              <a:buChar char="§"/>
            </a:pPr>
            <a:r>
              <a:rPr lang="en-US" sz="3200" i="1" dirty="0" smtClean="0">
                <a:solidFill>
                  <a:srgbClr val="333399"/>
                </a:solidFill>
              </a:rPr>
              <a:t>Survey data results:</a:t>
            </a:r>
          </a:p>
          <a:p>
            <a:pPr lvl="2">
              <a:spcAft>
                <a:spcPts val="800"/>
              </a:spcAft>
              <a:buFont typeface="Wingdings" pitchFamily="2" charset="2"/>
              <a:buChar char="§"/>
            </a:pPr>
            <a:r>
              <a:rPr lang="en-US" i="1" dirty="0" smtClean="0">
                <a:solidFill>
                  <a:srgbClr val="333399"/>
                </a:solidFill>
              </a:rPr>
              <a:t> 74% response rate (147/198)</a:t>
            </a:r>
          </a:p>
          <a:p>
            <a:pPr lvl="2">
              <a:spcAft>
                <a:spcPts val="800"/>
              </a:spcAft>
              <a:buFont typeface="Wingdings" pitchFamily="2" charset="2"/>
              <a:buChar char="§"/>
            </a:pPr>
            <a:r>
              <a:rPr lang="en-US" i="1" dirty="0" smtClean="0">
                <a:solidFill>
                  <a:srgbClr val="333399"/>
                </a:solidFill>
              </a:rPr>
              <a:t>Participants: 64/86; Non-Participants: 67/112</a:t>
            </a:r>
          </a:p>
          <a:p>
            <a:pPr lvl="2">
              <a:spcAft>
                <a:spcPts val="800"/>
              </a:spcAft>
              <a:buFont typeface="Wingdings" pitchFamily="2" charset="2"/>
              <a:buChar char="§"/>
            </a:pPr>
            <a:r>
              <a:rPr lang="en-US" i="1" dirty="0" smtClean="0">
                <a:solidFill>
                  <a:srgbClr val="333399"/>
                </a:solidFill>
              </a:rPr>
              <a:t>46% Female; 54% Male </a:t>
            </a:r>
          </a:p>
          <a:p>
            <a:pPr lvl="2">
              <a:spcAft>
                <a:spcPts val="800"/>
              </a:spcAft>
              <a:buFont typeface="Wingdings" pitchFamily="2" charset="2"/>
              <a:buChar char="§"/>
            </a:pPr>
            <a:r>
              <a:rPr lang="en-US" i="1" dirty="0" smtClean="0">
                <a:solidFill>
                  <a:srgbClr val="333399"/>
                </a:solidFill>
              </a:rPr>
              <a:t>37% Associate TT Prof.;  64% TT; 9% Research; 12% Extension</a:t>
            </a:r>
          </a:p>
          <a:p>
            <a:pPr lvl="2">
              <a:spcAft>
                <a:spcPts val="800"/>
              </a:spcAft>
              <a:buFont typeface="Wingdings" pitchFamily="2" charset="2"/>
              <a:buChar char="§"/>
            </a:pPr>
            <a:r>
              <a:rPr lang="en-US" i="1" dirty="0" smtClean="0">
                <a:solidFill>
                  <a:srgbClr val="333399"/>
                </a:solidFill>
              </a:rPr>
              <a:t>22% (Life Sciences); 21% (Liberal Arts); 15% (Engineering &amp; Physical Sciences); 9% (Business)</a:t>
            </a:r>
          </a:p>
          <a:p>
            <a:pPr lvl="1">
              <a:spcAft>
                <a:spcPts val="800"/>
              </a:spcAft>
              <a:buFont typeface="Wingdings" pitchFamily="2" charset="2"/>
              <a:buChar char="§"/>
            </a:pPr>
            <a:r>
              <a:rPr lang="en-US" sz="3200" i="1" dirty="0" smtClean="0">
                <a:solidFill>
                  <a:srgbClr val="333399"/>
                </a:solidFill>
              </a:rPr>
              <a:t>14 Structured Interview Questions (Community Partners &amp; Academy Participants; Non-Participants)</a:t>
            </a:r>
          </a:p>
        </p:txBody>
      </p:sp>
      <p:sp>
        <p:nvSpPr>
          <p:cNvPr id="2" name="Title 1"/>
          <p:cNvSpPr>
            <a:spLocks noGrp="1"/>
          </p:cNvSpPr>
          <p:nvPr>
            <p:ph type="title"/>
          </p:nvPr>
        </p:nvSpPr>
        <p:spPr/>
        <p:txBody>
          <a:bodyPr/>
          <a:lstStyle/>
          <a:p>
            <a:pPr algn="ctr"/>
            <a:r>
              <a:rPr lang="en-US" b="1" dirty="0" smtClean="0">
                <a:solidFill>
                  <a:schemeClr val="tx1"/>
                </a:solidFill>
                <a:effectLst>
                  <a:outerShdw blurRad="38100" dist="38100" dir="2700000" algn="tl">
                    <a:srgbClr val="000000">
                      <a:alpha val="43137"/>
                    </a:srgbClr>
                  </a:outerShdw>
                </a:effectLst>
              </a:rPr>
              <a:t>Methodology: Data Collection</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2756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Text Placeholder 2"/>
          <p:cNvSpPr>
            <a:spLocks noGrp="1"/>
          </p:cNvSpPr>
          <p:nvPr>
            <p:ph type="body" idx="1"/>
          </p:nvPr>
        </p:nvSpPr>
        <p:spPr>
          <a:xfrm>
            <a:off x="3922713" y="2931712"/>
            <a:ext cx="4572000" cy="3088088"/>
          </a:xfrm>
        </p:spPr>
        <p:txBody>
          <a:bodyPr>
            <a:normAutofit fontScale="77500" lnSpcReduction="20000"/>
          </a:bodyPr>
          <a:lstStyle/>
          <a:p>
            <a:r>
              <a:rPr lang="en-US" dirty="0"/>
              <a:t> Overall, participants and non-participants tended to be slightly more male than female, and were primarily tenured associate professors from three colleges.  </a:t>
            </a:r>
            <a:endParaRPr lang="en-US" dirty="0" smtClean="0"/>
          </a:p>
          <a:p>
            <a:endParaRPr lang="en-US" dirty="0"/>
          </a:p>
          <a:p>
            <a:r>
              <a:rPr lang="en-US" dirty="0" smtClean="0"/>
              <a:t>While </a:t>
            </a:r>
            <a:r>
              <a:rPr lang="en-US" dirty="0"/>
              <a:t>this profile differs somewhat from those in previous studies (Antonio et al., 2000; Baez, 2000), it provides evidence of the characteristics of engaged scholars at a Carnegie research, high activity, public, community-engaged </a:t>
            </a:r>
            <a:r>
              <a:rPr lang="en-US" dirty="0" smtClean="0"/>
              <a:t>university</a:t>
            </a:r>
            <a:endParaRPr lang="en-US" dirty="0"/>
          </a:p>
        </p:txBody>
      </p:sp>
    </p:spTree>
    <p:extLst>
      <p:ext uri="{BB962C8B-B14F-4D97-AF65-F5344CB8AC3E}">
        <p14:creationId xmlns:p14="http://schemas.microsoft.com/office/powerpoint/2010/main" val="329185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6556510"/>
              </p:ext>
            </p:extLst>
          </p:nvPr>
        </p:nvGraphicFramePr>
        <p:xfrm>
          <a:off x="1524000" y="1600200"/>
          <a:ext cx="6587175" cy="4114800"/>
        </p:xfrm>
        <a:graphic>
          <a:graphicData uri="http://schemas.openxmlformats.org/drawingml/2006/table">
            <a:tbl>
              <a:tblPr firstRow="1" firstCol="1" bandRow="1">
                <a:tableStyleId>{5C22544A-7EE6-4342-B048-85BDC9FD1C3A}</a:tableStyleId>
              </a:tblPr>
              <a:tblGrid>
                <a:gridCol w="1143000"/>
                <a:gridCol w="838200"/>
                <a:gridCol w="914400"/>
                <a:gridCol w="914400"/>
                <a:gridCol w="948372"/>
                <a:gridCol w="849443"/>
                <a:gridCol w="979360"/>
              </a:tblGrid>
              <a:tr h="1028700">
                <a:tc>
                  <a:txBody>
                    <a:bodyPr/>
                    <a:lstStyle/>
                    <a:p>
                      <a:pPr marL="0" marR="0">
                        <a:lnSpc>
                          <a:spcPct val="115000"/>
                        </a:lnSpc>
                        <a:spcBef>
                          <a:spcPts val="0"/>
                        </a:spcBef>
                        <a:spcAft>
                          <a:spcPts val="0"/>
                        </a:spcAft>
                      </a:pPr>
                      <a:r>
                        <a:rPr lang="en-US" sz="1200" dirty="0">
                          <a:effectLst/>
                        </a:rPr>
                        <a:t> </a:t>
                      </a:r>
                      <a:endParaRPr lang="en-US" sz="1100" dirty="0">
                        <a:effectLst/>
                        <a:latin typeface="Calibri"/>
                        <a:ea typeface="MS Mincho"/>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dirty="0">
                          <a:effectLst/>
                        </a:rPr>
                        <a:t>Participants</a:t>
                      </a:r>
                      <a:endParaRPr lang="en-US" sz="2000" dirty="0">
                        <a:effectLst/>
                        <a:latin typeface="Calibri"/>
                        <a:ea typeface="MS Mincho"/>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a:effectLst/>
                        </a:rPr>
                        <a:t>Non-Participants</a:t>
                      </a:r>
                      <a:endParaRPr lang="en-US" sz="2000" dirty="0">
                        <a:effectLst/>
                        <a:latin typeface="Calibri"/>
                        <a:ea typeface="MS Mincho"/>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dirty="0">
                          <a:effectLst/>
                        </a:rPr>
                        <a:t>Total</a:t>
                      </a:r>
                      <a:endParaRPr lang="en-US" sz="2000" dirty="0">
                        <a:effectLst/>
                        <a:latin typeface="Calibri"/>
                        <a:ea typeface="MS Mincho"/>
                        <a:cs typeface="Times New Roman"/>
                      </a:endParaRPr>
                    </a:p>
                  </a:txBody>
                  <a:tcPr marL="68580" marR="68580" marT="0" marB="0"/>
                </a:tc>
                <a:tc hMerge="1">
                  <a:txBody>
                    <a:bodyPr/>
                    <a:lstStyle/>
                    <a:p>
                      <a:endParaRPr lang="en-US"/>
                    </a:p>
                  </a:txBody>
                  <a:tcPr/>
                </a:tc>
              </a:tr>
              <a:tr h="1028700">
                <a:tc>
                  <a:txBody>
                    <a:bodyPr/>
                    <a:lstStyle/>
                    <a:p>
                      <a:pPr marL="0" marR="0">
                        <a:lnSpc>
                          <a:spcPct val="115000"/>
                        </a:lnSpc>
                        <a:spcBef>
                          <a:spcPts val="0"/>
                        </a:spcBef>
                        <a:spcAft>
                          <a:spcPts val="0"/>
                        </a:spcAft>
                      </a:pPr>
                      <a:r>
                        <a:rPr lang="en-US" sz="2000" dirty="0">
                          <a:effectLst/>
                        </a:rPr>
                        <a:t>Female</a:t>
                      </a:r>
                      <a:endParaRPr lang="en-US" sz="20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21%</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28</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24%</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32</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46%</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60</a:t>
                      </a:r>
                      <a:endParaRPr lang="en-US" sz="2800" dirty="0">
                        <a:effectLst/>
                        <a:latin typeface="Calibri"/>
                        <a:ea typeface="MS Mincho"/>
                        <a:cs typeface="Times New Roman"/>
                      </a:endParaRPr>
                    </a:p>
                  </a:txBody>
                  <a:tcPr marL="68580" marR="68580" marT="0" marB="0"/>
                </a:tc>
              </a:tr>
              <a:tr h="1028700">
                <a:tc>
                  <a:txBody>
                    <a:bodyPr/>
                    <a:lstStyle/>
                    <a:p>
                      <a:pPr marL="0" marR="0">
                        <a:lnSpc>
                          <a:spcPct val="115000"/>
                        </a:lnSpc>
                        <a:spcBef>
                          <a:spcPts val="0"/>
                        </a:spcBef>
                        <a:spcAft>
                          <a:spcPts val="0"/>
                        </a:spcAft>
                      </a:pPr>
                      <a:r>
                        <a:rPr lang="en-US" sz="2000" dirty="0">
                          <a:effectLst/>
                        </a:rPr>
                        <a:t>Male</a:t>
                      </a:r>
                      <a:endParaRPr lang="en-US" sz="20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28%</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36</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27%</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35</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54%</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71</a:t>
                      </a:r>
                      <a:endParaRPr lang="en-US" sz="2800" dirty="0">
                        <a:effectLst/>
                        <a:latin typeface="Calibri"/>
                        <a:ea typeface="MS Mincho"/>
                        <a:cs typeface="Times New Roman"/>
                      </a:endParaRPr>
                    </a:p>
                  </a:txBody>
                  <a:tcPr marL="68580" marR="68580" marT="0" marB="0"/>
                </a:tc>
              </a:tr>
              <a:tr h="1028700">
                <a:tc>
                  <a:txBody>
                    <a:bodyPr/>
                    <a:lstStyle/>
                    <a:p>
                      <a:pPr marL="0" marR="0">
                        <a:lnSpc>
                          <a:spcPct val="115000"/>
                        </a:lnSpc>
                        <a:spcBef>
                          <a:spcPts val="0"/>
                        </a:spcBef>
                        <a:spcAft>
                          <a:spcPts val="0"/>
                        </a:spcAft>
                      </a:pPr>
                      <a:r>
                        <a:rPr lang="en-US" sz="2000" dirty="0">
                          <a:effectLst/>
                        </a:rPr>
                        <a:t>Overall</a:t>
                      </a:r>
                      <a:endParaRPr lang="en-US" sz="20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49%</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64</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51%</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67</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a:effectLst/>
                        </a:rPr>
                        <a:t>100%</a:t>
                      </a:r>
                      <a:endParaRPr lang="en-US" sz="24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131</a:t>
                      </a:r>
                      <a:endParaRPr lang="en-US" sz="2800" dirty="0">
                        <a:effectLst/>
                        <a:latin typeface="Calibri"/>
                        <a:ea typeface="MS Mincho"/>
                        <a:cs typeface="Times New Roman"/>
                      </a:endParaRPr>
                    </a:p>
                  </a:txBody>
                  <a:tcPr marL="68580" marR="68580" marT="0" marB="0"/>
                </a:tc>
              </a:tr>
            </a:tbl>
          </a:graphicData>
        </a:graphic>
      </p:graphicFrame>
      <p:sp>
        <p:nvSpPr>
          <p:cNvPr id="4" name="Title 3"/>
          <p:cNvSpPr>
            <a:spLocks noGrp="1"/>
          </p:cNvSpPr>
          <p:nvPr>
            <p:ph type="title"/>
          </p:nvPr>
        </p:nvSpPr>
        <p:spPr/>
        <p:txBody>
          <a:bodyPr/>
          <a:lstStyle/>
          <a:p>
            <a:pPr algn="ctr"/>
            <a:r>
              <a:rPr lang="en-US" dirty="0" smtClean="0"/>
              <a:t>Gender</a:t>
            </a:r>
            <a:endParaRPr lang="en-US" dirty="0"/>
          </a:p>
        </p:txBody>
      </p:sp>
    </p:spTree>
    <p:extLst>
      <p:ext uri="{BB962C8B-B14F-4D97-AF65-F5344CB8AC3E}">
        <p14:creationId xmlns:p14="http://schemas.microsoft.com/office/powerpoint/2010/main" val="397675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71065113"/>
              </p:ext>
            </p:extLst>
          </p:nvPr>
        </p:nvGraphicFramePr>
        <p:xfrm>
          <a:off x="762000" y="1447800"/>
          <a:ext cx="8001000" cy="3684366"/>
        </p:xfrm>
        <a:graphic>
          <a:graphicData uri="http://schemas.openxmlformats.org/drawingml/2006/table">
            <a:tbl>
              <a:tblPr firstRow="1" firstCol="1" bandRow="1">
                <a:tableStyleId>{5C22544A-7EE6-4342-B048-85BDC9FD1C3A}</a:tableStyleId>
              </a:tblPr>
              <a:tblGrid>
                <a:gridCol w="1143000"/>
                <a:gridCol w="1143000"/>
                <a:gridCol w="1143000"/>
                <a:gridCol w="1143000"/>
                <a:gridCol w="1143000"/>
                <a:gridCol w="1143000"/>
                <a:gridCol w="1143000"/>
              </a:tblGrid>
              <a:tr h="731520">
                <a:tc>
                  <a:txBody>
                    <a:bodyPr/>
                    <a:lstStyle/>
                    <a:p>
                      <a:pPr marL="0" marR="0">
                        <a:lnSpc>
                          <a:spcPct val="115000"/>
                        </a:lnSpc>
                        <a:spcBef>
                          <a:spcPts val="0"/>
                        </a:spcBef>
                        <a:spcAft>
                          <a:spcPts val="1000"/>
                        </a:spcAft>
                      </a:pPr>
                      <a:r>
                        <a:rPr lang="en-US" sz="2000" dirty="0">
                          <a:effectLst/>
                        </a:rPr>
                        <a:t> </a:t>
                      </a:r>
                      <a:endParaRPr lang="en-US" sz="2000" dirty="0">
                        <a:effectLst/>
                        <a:latin typeface="Calibri"/>
                        <a:ea typeface="MS Mincho"/>
                        <a:cs typeface="Times New Roman"/>
                      </a:endParaRPr>
                    </a:p>
                  </a:txBody>
                  <a:tcPr marL="68580" marR="68580" marT="0" marB="0"/>
                </a:tc>
                <a:tc gridSpan="2">
                  <a:txBody>
                    <a:bodyPr/>
                    <a:lstStyle/>
                    <a:p>
                      <a:pPr marL="0" marR="0" algn="ctr">
                        <a:lnSpc>
                          <a:spcPct val="115000"/>
                        </a:lnSpc>
                        <a:spcBef>
                          <a:spcPts val="0"/>
                        </a:spcBef>
                        <a:spcAft>
                          <a:spcPts val="1000"/>
                        </a:spcAft>
                      </a:pPr>
                      <a:r>
                        <a:rPr lang="en-US" sz="2000" dirty="0">
                          <a:effectLst/>
                        </a:rPr>
                        <a:t>Participants</a:t>
                      </a:r>
                      <a:endParaRPr lang="en-US" sz="2000" dirty="0">
                        <a:effectLst/>
                        <a:latin typeface="Calibri"/>
                        <a:ea typeface="MS Mincho"/>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1000"/>
                        </a:spcAft>
                      </a:pPr>
                      <a:r>
                        <a:rPr lang="en-US" sz="2000" dirty="0">
                          <a:effectLst/>
                        </a:rPr>
                        <a:t>Non-Participants</a:t>
                      </a:r>
                      <a:endParaRPr lang="en-US" sz="2000" dirty="0">
                        <a:effectLst/>
                        <a:latin typeface="Calibri"/>
                        <a:ea typeface="MS Mincho"/>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1000"/>
                        </a:spcAft>
                      </a:pPr>
                      <a:r>
                        <a:rPr lang="en-US" sz="2000" dirty="0">
                          <a:effectLst/>
                        </a:rPr>
                        <a:t>Total</a:t>
                      </a:r>
                      <a:endParaRPr lang="en-US" sz="2000" dirty="0">
                        <a:effectLst/>
                        <a:latin typeface="Calibri"/>
                        <a:ea typeface="MS Mincho"/>
                        <a:cs typeface="Times New Roman"/>
                      </a:endParaRPr>
                    </a:p>
                  </a:txBody>
                  <a:tcPr marL="68580" marR="68580" marT="0" marB="0"/>
                </a:tc>
                <a:tc hMerge="1">
                  <a:txBody>
                    <a:bodyPr/>
                    <a:lstStyle/>
                    <a:p>
                      <a:endParaRPr lang="en-US"/>
                    </a:p>
                  </a:txBody>
                  <a:tcPr/>
                </a:tc>
              </a:tr>
              <a:tr h="461661">
                <a:tc>
                  <a:txBody>
                    <a:bodyPr/>
                    <a:lstStyle/>
                    <a:p>
                      <a:pPr marL="0" marR="0">
                        <a:lnSpc>
                          <a:spcPct val="115000"/>
                        </a:lnSpc>
                        <a:spcBef>
                          <a:spcPts val="0"/>
                        </a:spcBef>
                        <a:spcAft>
                          <a:spcPts val="1000"/>
                        </a:spcAft>
                      </a:pPr>
                      <a:r>
                        <a:rPr lang="en-US" sz="1800" dirty="0">
                          <a:effectLst/>
                        </a:rPr>
                        <a:t>Tenure-track</a:t>
                      </a:r>
                      <a:endParaRPr lang="en-US" sz="1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29%</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38</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35%</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46</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64%</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84</a:t>
                      </a:r>
                      <a:endParaRPr lang="en-US" sz="2800" dirty="0">
                        <a:effectLst/>
                        <a:latin typeface="Calibri"/>
                        <a:ea typeface="MS Mincho"/>
                        <a:cs typeface="Times New Roman"/>
                      </a:endParaRPr>
                    </a:p>
                  </a:txBody>
                  <a:tcPr marL="68580" marR="68580" marT="0" marB="0"/>
                </a:tc>
              </a:tr>
              <a:tr h="252227">
                <a:tc>
                  <a:txBody>
                    <a:bodyPr/>
                    <a:lstStyle/>
                    <a:p>
                      <a:pPr marL="0" marR="0">
                        <a:lnSpc>
                          <a:spcPct val="115000"/>
                        </a:lnSpc>
                        <a:spcBef>
                          <a:spcPts val="0"/>
                        </a:spcBef>
                        <a:spcAft>
                          <a:spcPts val="1000"/>
                        </a:spcAft>
                      </a:pPr>
                      <a:r>
                        <a:rPr lang="en-US" sz="1800" dirty="0">
                          <a:effectLst/>
                        </a:rPr>
                        <a:t>Research</a:t>
                      </a:r>
                      <a:endParaRPr lang="en-US" sz="1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4%</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5</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5%</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7</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9%</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12</a:t>
                      </a:r>
                      <a:endParaRPr lang="en-US" sz="2800" dirty="0">
                        <a:effectLst/>
                        <a:latin typeface="Calibri"/>
                        <a:ea typeface="MS Mincho"/>
                        <a:cs typeface="Times New Roman"/>
                      </a:endParaRPr>
                    </a:p>
                  </a:txBody>
                  <a:tcPr marL="68580" marR="68580" marT="0" marB="0"/>
                </a:tc>
              </a:tr>
              <a:tr h="252227">
                <a:tc>
                  <a:txBody>
                    <a:bodyPr/>
                    <a:lstStyle/>
                    <a:p>
                      <a:pPr marL="0" marR="0">
                        <a:lnSpc>
                          <a:spcPct val="115000"/>
                        </a:lnSpc>
                        <a:spcBef>
                          <a:spcPts val="0"/>
                        </a:spcBef>
                        <a:spcAft>
                          <a:spcPts val="1000"/>
                        </a:spcAft>
                      </a:pPr>
                      <a:r>
                        <a:rPr lang="en-US" sz="1800" dirty="0" smtClean="0">
                          <a:effectLst/>
                        </a:rPr>
                        <a:t>Exten.</a:t>
                      </a:r>
                      <a:endParaRPr lang="en-US" sz="1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9%</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12</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2%</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3</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12%</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15</a:t>
                      </a:r>
                      <a:endParaRPr lang="en-US" sz="2800" dirty="0">
                        <a:effectLst/>
                        <a:latin typeface="Calibri"/>
                        <a:ea typeface="MS Mincho"/>
                        <a:cs typeface="Times New Roman"/>
                      </a:endParaRPr>
                    </a:p>
                  </a:txBody>
                  <a:tcPr marL="68580" marR="68580" marT="0" marB="0"/>
                </a:tc>
              </a:tr>
              <a:tr h="1372458">
                <a:tc>
                  <a:txBody>
                    <a:bodyPr/>
                    <a:lstStyle/>
                    <a:p>
                      <a:pPr marL="0" marR="0">
                        <a:lnSpc>
                          <a:spcPct val="115000"/>
                        </a:lnSpc>
                        <a:spcBef>
                          <a:spcPts val="0"/>
                        </a:spcBef>
                        <a:spcAft>
                          <a:spcPts val="1000"/>
                        </a:spcAft>
                      </a:pPr>
                      <a:r>
                        <a:rPr lang="en-US" sz="1800" dirty="0">
                          <a:effectLst/>
                        </a:rPr>
                        <a:t>Other</a:t>
                      </a:r>
                      <a:endParaRPr lang="en-US" sz="1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7%</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9</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8%</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11</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15%</a:t>
                      </a:r>
                      <a:endParaRPr lang="en-US" sz="2800" dirty="0">
                        <a:effectLst/>
                        <a:latin typeface="Calibri"/>
                        <a:ea typeface="MS Mincho"/>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effectLst/>
                        </a:rPr>
                        <a:t>20</a:t>
                      </a:r>
                      <a:endParaRPr lang="en-US" sz="2800" dirty="0">
                        <a:effectLst/>
                        <a:latin typeface="Calibri"/>
                        <a:ea typeface="MS Mincho"/>
                        <a:cs typeface="Times New Roman"/>
                      </a:endParaRPr>
                    </a:p>
                  </a:txBody>
                  <a:tcPr marL="68580" marR="68580" marT="0" marB="0"/>
                </a:tc>
              </a:tr>
            </a:tbl>
          </a:graphicData>
        </a:graphic>
      </p:graphicFrame>
      <p:sp>
        <p:nvSpPr>
          <p:cNvPr id="3" name="Title 2"/>
          <p:cNvSpPr>
            <a:spLocks noGrp="1"/>
          </p:cNvSpPr>
          <p:nvPr>
            <p:ph type="title"/>
          </p:nvPr>
        </p:nvSpPr>
        <p:spPr/>
        <p:txBody>
          <a:bodyPr/>
          <a:lstStyle/>
          <a:p>
            <a:pPr algn="ctr"/>
            <a:r>
              <a:rPr lang="en-US" dirty="0" smtClean="0"/>
              <a:t>Position</a:t>
            </a:r>
            <a:endParaRPr lang="en-US" dirty="0"/>
          </a:p>
        </p:txBody>
      </p:sp>
    </p:spTree>
    <p:extLst>
      <p:ext uri="{BB962C8B-B14F-4D97-AF65-F5344CB8AC3E}">
        <p14:creationId xmlns:p14="http://schemas.microsoft.com/office/powerpoint/2010/main" val="177550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34608827"/>
              </p:ext>
            </p:extLst>
          </p:nvPr>
        </p:nvGraphicFramePr>
        <p:xfrm>
          <a:off x="2590800" y="304800"/>
          <a:ext cx="4114800" cy="6393538"/>
        </p:xfrm>
        <a:graphic>
          <a:graphicData uri="http://schemas.openxmlformats.org/drawingml/2006/table">
            <a:tbl>
              <a:tblPr firstRow="1" firstCol="1" bandRow="1">
                <a:tableStyleId>{5C22544A-7EE6-4342-B048-85BDC9FD1C3A}</a:tableStyleId>
              </a:tblPr>
              <a:tblGrid>
                <a:gridCol w="1905000"/>
                <a:gridCol w="1066800"/>
                <a:gridCol w="1143000"/>
              </a:tblGrid>
              <a:tr h="40386">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MS Mincho"/>
                        <a:cs typeface="Times New Roman"/>
                      </a:endParaRPr>
                    </a:p>
                  </a:txBody>
                  <a:tcPr marL="61494" marR="61494" marT="0" marB="0"/>
                </a:tc>
                <a:tc gridSpan="2">
                  <a:txBody>
                    <a:bodyPr/>
                    <a:lstStyle/>
                    <a:p>
                      <a:pPr marL="0" marR="0" algn="ctr">
                        <a:lnSpc>
                          <a:spcPct val="115000"/>
                        </a:lnSpc>
                        <a:spcBef>
                          <a:spcPts val="0"/>
                        </a:spcBef>
                        <a:spcAft>
                          <a:spcPts val="0"/>
                        </a:spcAft>
                      </a:pPr>
                      <a:endParaRPr lang="en-US" sz="1200" dirty="0">
                        <a:effectLst/>
                        <a:latin typeface="Calibri"/>
                        <a:ea typeface="MS Mincho"/>
                        <a:cs typeface="Times New Roman"/>
                      </a:endParaRPr>
                    </a:p>
                  </a:txBody>
                  <a:tcPr marL="61494" marR="61494" marT="0" marB="0"/>
                </a:tc>
                <a:tc hMerge="1">
                  <a:txBody>
                    <a:bodyPr/>
                    <a:lstStyle/>
                    <a:p>
                      <a:endParaRPr lang="en-US"/>
                    </a:p>
                  </a:txBody>
                  <a:tcPr/>
                </a:tc>
              </a:tr>
              <a:tr h="627046">
                <a:tc>
                  <a:txBody>
                    <a:bodyPr/>
                    <a:lstStyle/>
                    <a:p>
                      <a:pPr marL="0" marR="0">
                        <a:lnSpc>
                          <a:spcPct val="115000"/>
                        </a:lnSpc>
                        <a:spcBef>
                          <a:spcPts val="0"/>
                        </a:spcBef>
                        <a:spcAft>
                          <a:spcPts val="1000"/>
                        </a:spcAft>
                      </a:pPr>
                      <a:r>
                        <a:rPr lang="en-US" sz="1600" dirty="0">
                          <a:effectLst/>
                        </a:rPr>
                        <a:t>Business &amp; Economics (WSBE)</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9%</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12</a:t>
                      </a:r>
                      <a:endParaRPr lang="en-US" sz="1600" dirty="0">
                        <a:effectLst/>
                        <a:latin typeface="Calibri"/>
                        <a:ea typeface="MS Mincho"/>
                        <a:cs typeface="Times New Roman"/>
                      </a:endParaRPr>
                    </a:p>
                  </a:txBody>
                  <a:tcPr marL="61494" marR="61494" marT="0" marB="0"/>
                </a:tc>
              </a:tr>
              <a:tr h="838357">
                <a:tc>
                  <a:txBody>
                    <a:bodyPr/>
                    <a:lstStyle/>
                    <a:p>
                      <a:pPr marL="0" marR="0">
                        <a:lnSpc>
                          <a:spcPct val="115000"/>
                        </a:lnSpc>
                        <a:spcBef>
                          <a:spcPts val="0"/>
                        </a:spcBef>
                        <a:spcAft>
                          <a:spcPts val="1000"/>
                        </a:spcAft>
                      </a:pPr>
                      <a:r>
                        <a:rPr lang="en-US" sz="1600" dirty="0">
                          <a:effectLst/>
                        </a:rPr>
                        <a:t>Engineering &amp; Physical Sciences (CEPS)</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15%</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20</a:t>
                      </a:r>
                      <a:endParaRPr lang="en-US" sz="1600" dirty="0">
                        <a:effectLst/>
                        <a:latin typeface="Calibri"/>
                        <a:ea typeface="MS Mincho"/>
                        <a:cs typeface="Times New Roman"/>
                      </a:endParaRPr>
                    </a:p>
                  </a:txBody>
                  <a:tcPr marL="61494" marR="61494" marT="0" marB="0"/>
                </a:tc>
              </a:tr>
              <a:tr h="838357">
                <a:tc>
                  <a:txBody>
                    <a:bodyPr/>
                    <a:lstStyle/>
                    <a:p>
                      <a:pPr marL="0" marR="0">
                        <a:lnSpc>
                          <a:spcPct val="115000"/>
                        </a:lnSpc>
                        <a:spcBef>
                          <a:spcPts val="0"/>
                        </a:spcBef>
                        <a:spcAft>
                          <a:spcPts val="1000"/>
                        </a:spcAft>
                      </a:pPr>
                      <a:r>
                        <a:rPr lang="en-US" sz="1600" dirty="0">
                          <a:effectLst/>
                        </a:rPr>
                        <a:t>Health and Human Services (CHHS)</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7%</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9</a:t>
                      </a:r>
                      <a:endParaRPr lang="en-US" sz="1600" dirty="0">
                        <a:effectLst/>
                        <a:latin typeface="Calibri"/>
                        <a:ea typeface="MS Mincho"/>
                        <a:cs typeface="Times New Roman"/>
                      </a:endParaRPr>
                    </a:p>
                  </a:txBody>
                  <a:tcPr marL="61494" marR="61494" marT="0" marB="0"/>
                </a:tc>
              </a:tr>
              <a:tr h="415733">
                <a:tc>
                  <a:txBody>
                    <a:bodyPr/>
                    <a:lstStyle/>
                    <a:p>
                      <a:pPr marL="0" marR="0">
                        <a:lnSpc>
                          <a:spcPct val="115000"/>
                        </a:lnSpc>
                        <a:spcBef>
                          <a:spcPts val="0"/>
                        </a:spcBef>
                        <a:spcAft>
                          <a:spcPts val="1000"/>
                        </a:spcAft>
                      </a:pPr>
                      <a:r>
                        <a:rPr lang="en-US" sz="1600" dirty="0">
                          <a:effectLst/>
                        </a:rPr>
                        <a:t>Liberal Arts (COLA)</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21%</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27</a:t>
                      </a:r>
                      <a:endParaRPr lang="en-US" sz="1600" dirty="0">
                        <a:effectLst/>
                        <a:latin typeface="Calibri"/>
                        <a:ea typeface="MS Mincho"/>
                        <a:cs typeface="Times New Roman"/>
                      </a:endParaRPr>
                    </a:p>
                  </a:txBody>
                  <a:tcPr marL="61494" marR="61494" marT="0" marB="0"/>
                </a:tc>
              </a:tr>
              <a:tr h="627046">
                <a:tc>
                  <a:txBody>
                    <a:bodyPr/>
                    <a:lstStyle/>
                    <a:p>
                      <a:pPr marL="0" marR="0">
                        <a:lnSpc>
                          <a:spcPct val="115000"/>
                        </a:lnSpc>
                        <a:spcBef>
                          <a:spcPts val="0"/>
                        </a:spcBef>
                        <a:spcAft>
                          <a:spcPts val="1000"/>
                        </a:spcAft>
                      </a:pPr>
                      <a:r>
                        <a:rPr lang="en-US" sz="1600" dirty="0">
                          <a:effectLst/>
                        </a:rPr>
                        <a:t>Life Sciences &amp; Agriculture (COLSA)</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22%</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28</a:t>
                      </a:r>
                      <a:endParaRPr lang="en-US" sz="1600" dirty="0">
                        <a:effectLst/>
                        <a:latin typeface="Calibri"/>
                        <a:ea typeface="MS Mincho"/>
                        <a:cs typeface="Times New Roman"/>
                      </a:endParaRPr>
                    </a:p>
                  </a:txBody>
                  <a:tcPr marL="61494" marR="61494" marT="0" marB="0"/>
                </a:tc>
              </a:tr>
              <a:tr h="415733">
                <a:tc>
                  <a:txBody>
                    <a:bodyPr/>
                    <a:lstStyle/>
                    <a:p>
                      <a:pPr marL="0" marR="0">
                        <a:lnSpc>
                          <a:spcPct val="115000"/>
                        </a:lnSpc>
                        <a:spcBef>
                          <a:spcPts val="0"/>
                        </a:spcBef>
                        <a:spcAft>
                          <a:spcPts val="1000"/>
                        </a:spcAft>
                      </a:pPr>
                      <a:r>
                        <a:rPr lang="en-US" sz="1600" dirty="0">
                          <a:effectLst/>
                        </a:rPr>
                        <a:t>UNH Manchester</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2%</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3</a:t>
                      </a:r>
                      <a:endParaRPr lang="en-US" sz="1600" dirty="0">
                        <a:effectLst/>
                        <a:latin typeface="Calibri"/>
                        <a:ea typeface="MS Mincho"/>
                        <a:cs typeface="Times New Roman"/>
                      </a:endParaRPr>
                    </a:p>
                  </a:txBody>
                  <a:tcPr marL="61494" marR="61494" marT="0" marB="0"/>
                </a:tc>
              </a:tr>
              <a:tr h="415733">
                <a:tc>
                  <a:txBody>
                    <a:bodyPr/>
                    <a:lstStyle/>
                    <a:p>
                      <a:pPr marL="0" marR="0">
                        <a:lnSpc>
                          <a:spcPct val="115000"/>
                        </a:lnSpc>
                        <a:spcBef>
                          <a:spcPts val="0"/>
                        </a:spcBef>
                        <a:spcAft>
                          <a:spcPts val="1000"/>
                        </a:spcAft>
                      </a:pPr>
                      <a:r>
                        <a:rPr lang="en-US" sz="1600" dirty="0">
                          <a:effectLst/>
                        </a:rPr>
                        <a:t>EOS/Institutes</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9%</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12</a:t>
                      </a:r>
                      <a:endParaRPr lang="en-US" sz="1600" dirty="0">
                        <a:effectLst/>
                        <a:latin typeface="Calibri"/>
                        <a:ea typeface="MS Mincho"/>
                        <a:cs typeface="Times New Roman"/>
                      </a:endParaRPr>
                    </a:p>
                  </a:txBody>
                  <a:tcPr marL="61494" marR="61494" marT="0" marB="0"/>
                </a:tc>
              </a:tr>
              <a:tr h="627046">
                <a:tc>
                  <a:txBody>
                    <a:bodyPr/>
                    <a:lstStyle/>
                    <a:p>
                      <a:pPr marL="0" marR="0">
                        <a:lnSpc>
                          <a:spcPct val="115000"/>
                        </a:lnSpc>
                        <a:spcBef>
                          <a:spcPts val="0"/>
                        </a:spcBef>
                        <a:spcAft>
                          <a:spcPts val="1000"/>
                        </a:spcAft>
                      </a:pPr>
                      <a:r>
                        <a:rPr lang="en-US" sz="1600" dirty="0">
                          <a:effectLst/>
                        </a:rPr>
                        <a:t>Cooperative Extension (UNHCE)</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8%</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10</a:t>
                      </a:r>
                      <a:endParaRPr lang="en-US" sz="1600" dirty="0">
                        <a:effectLst/>
                        <a:latin typeface="Calibri"/>
                        <a:ea typeface="MS Mincho"/>
                        <a:cs typeface="Times New Roman"/>
                      </a:endParaRPr>
                    </a:p>
                  </a:txBody>
                  <a:tcPr marL="61494" marR="61494" marT="0" marB="0"/>
                </a:tc>
              </a:tr>
              <a:tr h="627046">
                <a:tc>
                  <a:txBody>
                    <a:bodyPr/>
                    <a:lstStyle/>
                    <a:p>
                      <a:pPr marL="0" marR="0">
                        <a:lnSpc>
                          <a:spcPct val="115000"/>
                        </a:lnSpc>
                        <a:spcBef>
                          <a:spcPts val="0"/>
                        </a:spcBef>
                        <a:spcAft>
                          <a:spcPts val="1000"/>
                        </a:spcAft>
                      </a:pPr>
                      <a:r>
                        <a:rPr lang="en-US" sz="1600" dirty="0">
                          <a:effectLst/>
                        </a:rPr>
                        <a:t>Other (i.e. Library, UNH offices)</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7%</a:t>
                      </a:r>
                      <a:endParaRPr lang="en-US" sz="1600" dirty="0">
                        <a:effectLst/>
                        <a:latin typeface="Calibri"/>
                        <a:ea typeface="MS Mincho"/>
                        <a:cs typeface="Times New Roman"/>
                      </a:endParaRPr>
                    </a:p>
                  </a:txBody>
                  <a:tcPr marL="61494" marR="61494" marT="0" marB="0"/>
                </a:tc>
                <a:tc>
                  <a:txBody>
                    <a:bodyPr/>
                    <a:lstStyle/>
                    <a:p>
                      <a:pPr marL="0" marR="0" algn="ctr">
                        <a:lnSpc>
                          <a:spcPct val="115000"/>
                        </a:lnSpc>
                        <a:spcBef>
                          <a:spcPts val="0"/>
                        </a:spcBef>
                        <a:spcAft>
                          <a:spcPts val="1000"/>
                        </a:spcAft>
                      </a:pPr>
                      <a:r>
                        <a:rPr lang="en-US" sz="1600" dirty="0">
                          <a:effectLst/>
                        </a:rPr>
                        <a:t>9</a:t>
                      </a:r>
                      <a:endParaRPr lang="en-US" sz="1600" dirty="0">
                        <a:effectLst/>
                        <a:latin typeface="Calibri"/>
                        <a:ea typeface="MS Mincho"/>
                        <a:cs typeface="Times New Roman"/>
                      </a:endParaRPr>
                    </a:p>
                  </a:txBody>
                  <a:tcPr marL="61494" marR="61494" marT="0" marB="0"/>
                </a:tc>
              </a:tr>
            </a:tbl>
          </a:graphicData>
        </a:graphic>
      </p:graphicFrame>
    </p:spTree>
    <p:extLst>
      <p:ext uri="{BB962C8B-B14F-4D97-AF65-F5344CB8AC3E}">
        <p14:creationId xmlns:p14="http://schemas.microsoft.com/office/powerpoint/2010/main" val="324250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400" y="1905000"/>
            <a:ext cx="3962400" cy="4102291"/>
          </a:xfrm>
        </p:spPr>
        <p:txBody>
          <a:bodyPr>
            <a:noAutofit/>
          </a:bodyPr>
          <a:lstStyle/>
          <a:p>
            <a:r>
              <a:rPr lang="en-US" sz="2400" dirty="0" smtClean="0"/>
              <a:t>Associate </a:t>
            </a:r>
            <a:r>
              <a:rPr lang="en-US" sz="2400" dirty="0"/>
              <a:t>professors constituted the largest category of all </a:t>
            </a:r>
            <a:r>
              <a:rPr lang="en-US" sz="2400" dirty="0" smtClean="0"/>
              <a:t>respondents </a:t>
            </a:r>
          </a:p>
          <a:p>
            <a:r>
              <a:rPr lang="en-US" sz="2400" dirty="0" smtClean="0"/>
              <a:t>Sample </a:t>
            </a:r>
            <a:r>
              <a:rPr lang="en-US" sz="2400" dirty="0"/>
              <a:t>also had robust participation by assistant and full </a:t>
            </a:r>
            <a:r>
              <a:rPr lang="en-US" sz="2400" dirty="0" smtClean="0"/>
              <a:t>professors</a:t>
            </a:r>
            <a:endParaRPr lang="en-US" sz="2400" dirty="0"/>
          </a:p>
        </p:txBody>
      </p:sp>
      <p:sp>
        <p:nvSpPr>
          <p:cNvPr id="3" name="Content Placeholder 2"/>
          <p:cNvSpPr>
            <a:spLocks noGrp="1"/>
          </p:cNvSpPr>
          <p:nvPr>
            <p:ph sz="half" idx="2"/>
          </p:nvPr>
        </p:nvSpPr>
        <p:spPr>
          <a:xfrm>
            <a:off x="4724400" y="304800"/>
            <a:ext cx="3962400" cy="5516563"/>
          </a:xfrm>
        </p:spPr>
        <p:txBody>
          <a:bodyPr>
            <a:noAutofit/>
          </a:bodyPr>
          <a:lstStyle/>
          <a:p>
            <a:r>
              <a:rPr lang="en-US" sz="2000" dirty="0" smtClean="0"/>
              <a:t>More </a:t>
            </a:r>
            <a:r>
              <a:rPr lang="en-US" sz="2000" dirty="0"/>
              <a:t>in-depth investigation into the characteristics and practices of assistant professors as engagement novices is warranted, </a:t>
            </a:r>
            <a:r>
              <a:rPr lang="en-US" sz="2000" dirty="0" smtClean="0"/>
              <a:t>they </a:t>
            </a:r>
            <a:r>
              <a:rPr lang="en-US" sz="2000" dirty="0"/>
              <a:t>represent a source of potential impact on future institutional </a:t>
            </a:r>
            <a:r>
              <a:rPr lang="en-US" sz="2000" dirty="0" smtClean="0"/>
              <a:t>culture and practices </a:t>
            </a:r>
            <a:r>
              <a:rPr lang="en-US" sz="2000" dirty="0"/>
              <a:t>(Trower, 2008, 2009) </a:t>
            </a:r>
          </a:p>
          <a:p>
            <a:endParaRPr lang="en-US" sz="2000" dirty="0"/>
          </a:p>
          <a:p>
            <a:r>
              <a:rPr lang="en-US" sz="2000" dirty="0" smtClean="0"/>
              <a:t> </a:t>
            </a:r>
            <a:r>
              <a:rPr lang="en-US" sz="2000" dirty="0"/>
              <a:t>Also, closer study of full professors who are engaged scholars may suggest specific ways to engage other senior </a:t>
            </a:r>
            <a:r>
              <a:rPr lang="en-US" sz="2000" dirty="0" smtClean="0"/>
              <a:t>academics--faculty </a:t>
            </a:r>
            <a:r>
              <a:rPr lang="en-US" sz="2000" dirty="0"/>
              <a:t>leaders and mentors</a:t>
            </a:r>
          </a:p>
        </p:txBody>
      </p:sp>
    </p:spTree>
    <p:extLst>
      <p:ext uri="{BB962C8B-B14F-4D97-AF65-F5344CB8AC3E}">
        <p14:creationId xmlns:p14="http://schemas.microsoft.com/office/powerpoint/2010/main" val="1303699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828800"/>
            <a:ext cx="3810000" cy="3797491"/>
          </a:xfrm>
        </p:spPr>
        <p:txBody>
          <a:bodyPr>
            <a:noAutofit/>
          </a:bodyPr>
          <a:lstStyle/>
          <a:p>
            <a:r>
              <a:rPr lang="en-US" dirty="0" smtClean="0"/>
              <a:t>Nearly </a:t>
            </a:r>
            <a:r>
              <a:rPr lang="en-US" dirty="0"/>
              <a:t>one third of the pool held non-tenure appointments as primarily research and extension </a:t>
            </a:r>
            <a:r>
              <a:rPr lang="en-US" dirty="0" smtClean="0"/>
              <a:t>faculty</a:t>
            </a:r>
            <a:endParaRPr lang="en-US" dirty="0"/>
          </a:p>
        </p:txBody>
      </p:sp>
      <p:sp>
        <p:nvSpPr>
          <p:cNvPr id="3" name="Content Placeholder 2"/>
          <p:cNvSpPr>
            <a:spLocks noGrp="1"/>
          </p:cNvSpPr>
          <p:nvPr>
            <p:ph sz="half" idx="2"/>
          </p:nvPr>
        </p:nvSpPr>
        <p:spPr>
          <a:xfrm>
            <a:off x="4800600" y="304800"/>
            <a:ext cx="3886200" cy="5702491"/>
          </a:xfrm>
        </p:spPr>
        <p:txBody>
          <a:bodyPr>
            <a:normAutofit fontScale="77500" lnSpcReduction="20000"/>
          </a:bodyPr>
          <a:lstStyle/>
          <a:p>
            <a:r>
              <a:rPr lang="en-US" dirty="0"/>
              <a:t>This is representative of  the professoriate having increasingly more non-tenured track faculty (Chronicle of Higher Education, 2010; National Educational Association, 2001</a:t>
            </a:r>
            <a:r>
              <a:rPr lang="en-US" dirty="0" smtClean="0"/>
              <a:t>)</a:t>
            </a:r>
          </a:p>
          <a:p>
            <a:endParaRPr lang="en-US" dirty="0"/>
          </a:p>
          <a:p>
            <a:r>
              <a:rPr lang="en-US" dirty="0" smtClean="0"/>
              <a:t>With </a:t>
            </a:r>
            <a:r>
              <a:rPr lang="en-US" dirty="0"/>
              <a:t>this shift in the </a:t>
            </a:r>
            <a:r>
              <a:rPr lang="en-US" dirty="0" smtClean="0"/>
              <a:t>professorate, research </a:t>
            </a:r>
            <a:r>
              <a:rPr lang="en-US" dirty="0"/>
              <a:t>on engaged scholars and future models of engaged scholarship will need to include a broader understanding of the roles and responsibilities of non-tenured faculty</a:t>
            </a:r>
          </a:p>
        </p:txBody>
      </p:sp>
    </p:spTree>
    <p:extLst>
      <p:ext uri="{BB962C8B-B14F-4D97-AF65-F5344CB8AC3E}">
        <p14:creationId xmlns:p14="http://schemas.microsoft.com/office/powerpoint/2010/main" val="54673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Practices</a:t>
            </a:r>
            <a:endParaRPr lang="en-US" dirty="0"/>
          </a:p>
        </p:txBody>
      </p:sp>
      <p:sp>
        <p:nvSpPr>
          <p:cNvPr id="3" name="Text Placeholder 2"/>
          <p:cNvSpPr>
            <a:spLocks noGrp="1"/>
          </p:cNvSpPr>
          <p:nvPr>
            <p:ph type="body" idx="1"/>
          </p:nvPr>
        </p:nvSpPr>
        <p:spPr/>
        <p:txBody>
          <a:bodyPr>
            <a:noAutofit/>
          </a:bodyPr>
          <a:lstStyle/>
          <a:p>
            <a:r>
              <a:rPr lang="en-US" sz="2400" dirty="0"/>
              <a:t>Commitment to “making a difference” </a:t>
            </a:r>
            <a:r>
              <a:rPr lang="en-US" sz="2400" dirty="0" smtClean="0"/>
              <a:t>primary </a:t>
            </a:r>
            <a:r>
              <a:rPr lang="en-US" sz="2400" dirty="0"/>
              <a:t>motivation for being involved in engagement. </a:t>
            </a:r>
            <a:endParaRPr lang="en-US" sz="2400" dirty="0" smtClean="0"/>
          </a:p>
          <a:p>
            <a:r>
              <a:rPr lang="en-US" sz="2400" dirty="0" smtClean="0"/>
              <a:t>Value-driven; therefore not </a:t>
            </a:r>
            <a:r>
              <a:rPr lang="en-US" sz="2400" dirty="0"/>
              <a:t>deterred by limited time and other resources as well as a changing but still traditional reward </a:t>
            </a:r>
            <a:r>
              <a:rPr lang="en-US" sz="2400" dirty="0" smtClean="0"/>
              <a:t>system</a:t>
            </a:r>
            <a:endParaRPr lang="en-US" sz="2400" dirty="0"/>
          </a:p>
        </p:txBody>
      </p:sp>
    </p:spTree>
    <p:extLst>
      <p:ext uri="{BB962C8B-B14F-4D97-AF65-F5344CB8AC3E}">
        <p14:creationId xmlns:p14="http://schemas.microsoft.com/office/powerpoint/2010/main" val="297186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Scholarship -no longer a solo act!</a:t>
            </a:r>
            <a:endParaRPr lang="en-US" dirty="0"/>
          </a:p>
        </p:txBody>
      </p:sp>
      <p:sp>
        <p:nvSpPr>
          <p:cNvPr id="3" name="Text Placeholder 2"/>
          <p:cNvSpPr>
            <a:spLocks noGrp="1"/>
          </p:cNvSpPr>
          <p:nvPr>
            <p:ph type="body" idx="1"/>
          </p:nvPr>
        </p:nvSpPr>
        <p:spPr/>
        <p:txBody>
          <a:bodyPr/>
          <a:lstStyle/>
          <a:p>
            <a:r>
              <a:rPr lang="en-US" dirty="0" smtClean="0"/>
              <a:t>Faculty Scholar</a:t>
            </a:r>
            <a:endParaRPr lang="en-US" dirty="0"/>
          </a:p>
        </p:txBody>
      </p:sp>
      <p:sp>
        <p:nvSpPr>
          <p:cNvPr id="4" name="Text Placeholder 3"/>
          <p:cNvSpPr>
            <a:spLocks noGrp="1"/>
          </p:cNvSpPr>
          <p:nvPr>
            <p:ph type="body" sz="half" idx="3"/>
          </p:nvPr>
        </p:nvSpPr>
        <p:spPr/>
        <p:txBody>
          <a:bodyPr/>
          <a:lstStyle/>
          <a:p>
            <a:r>
              <a:rPr lang="en-US" dirty="0" smtClean="0"/>
              <a:t>Faculty Scholar</a:t>
            </a:r>
            <a:endParaRPr lang="en-US" dirty="0"/>
          </a:p>
        </p:txBody>
      </p:sp>
      <p:sp>
        <p:nvSpPr>
          <p:cNvPr id="5" name="Content Placeholder 4"/>
          <p:cNvSpPr>
            <a:spLocks noGrp="1"/>
          </p:cNvSpPr>
          <p:nvPr>
            <p:ph sz="quarter" idx="2"/>
          </p:nvPr>
        </p:nvSpPr>
        <p:spPr/>
        <p:txBody>
          <a:bodyPr>
            <a:normAutofit/>
          </a:bodyPr>
          <a:lstStyle/>
          <a:p>
            <a:r>
              <a:rPr lang="en-US" b="1" dirty="0"/>
              <a:t> </a:t>
            </a:r>
            <a:r>
              <a:rPr lang="en-US" dirty="0"/>
              <a:t>“It [engaged scholarship] provides meaning and context… an opportunity for improving social and economic and environmental conditions… great learning for those who are carrying it out.”</a:t>
            </a:r>
          </a:p>
          <a:p>
            <a:endParaRPr lang="en-US" dirty="0" smtClean="0"/>
          </a:p>
        </p:txBody>
      </p:sp>
      <p:sp>
        <p:nvSpPr>
          <p:cNvPr id="6" name="Content Placeholder 5"/>
          <p:cNvSpPr>
            <a:spLocks noGrp="1"/>
          </p:cNvSpPr>
          <p:nvPr>
            <p:ph sz="quarter" idx="4"/>
          </p:nvPr>
        </p:nvSpPr>
        <p:spPr/>
        <p:txBody>
          <a:bodyPr>
            <a:normAutofit/>
          </a:bodyPr>
          <a:lstStyle/>
          <a:p>
            <a:r>
              <a:rPr lang="en-US" dirty="0"/>
              <a:t>“For me, the most exciting part of engaged scholarship is letting members of the public shape the way that I ask questions or sort of co-produce the knowledge.”</a:t>
            </a:r>
          </a:p>
          <a:p>
            <a:pPr marL="109728" indent="0">
              <a:buNone/>
            </a:pPr>
            <a:endParaRPr lang="en-US" dirty="0" smtClean="0"/>
          </a:p>
          <a:p>
            <a:pPr marL="109728" indent="0">
              <a:buNone/>
            </a:pPr>
            <a:endParaRPr lang="en-US" dirty="0"/>
          </a:p>
          <a:p>
            <a:endParaRPr lang="en-US" dirty="0"/>
          </a:p>
        </p:txBody>
      </p:sp>
    </p:spTree>
    <p:extLst>
      <p:ext uri="{BB962C8B-B14F-4D97-AF65-F5344CB8AC3E}">
        <p14:creationId xmlns:p14="http://schemas.microsoft.com/office/powerpoint/2010/main" val="29213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Conceptualization</a:t>
            </a:r>
            <a:endParaRPr lang="en-US" dirty="0"/>
          </a:p>
        </p:txBody>
      </p:sp>
      <p:sp>
        <p:nvSpPr>
          <p:cNvPr id="3" name="Text Placeholder 2"/>
          <p:cNvSpPr>
            <a:spLocks noGrp="1"/>
          </p:cNvSpPr>
          <p:nvPr>
            <p:ph type="body" idx="1"/>
          </p:nvPr>
        </p:nvSpPr>
        <p:spPr/>
        <p:txBody>
          <a:bodyPr>
            <a:normAutofit/>
          </a:bodyPr>
          <a:lstStyle/>
          <a:p>
            <a:pPr algn="ctr"/>
            <a:r>
              <a:rPr lang="en-US" dirty="0" smtClean="0"/>
              <a:t>Academy Participant	</a:t>
            </a:r>
            <a:endParaRPr lang="en-US" dirty="0"/>
          </a:p>
        </p:txBody>
      </p:sp>
      <p:sp>
        <p:nvSpPr>
          <p:cNvPr id="4" name="Text Placeholder 3"/>
          <p:cNvSpPr>
            <a:spLocks noGrp="1"/>
          </p:cNvSpPr>
          <p:nvPr>
            <p:ph type="body" sz="half" idx="3"/>
          </p:nvPr>
        </p:nvSpPr>
        <p:spPr/>
        <p:txBody>
          <a:bodyPr/>
          <a:lstStyle/>
          <a:p>
            <a:pPr algn="ctr"/>
            <a:r>
              <a:rPr lang="en-US" dirty="0" smtClean="0"/>
              <a:t>Nominee</a:t>
            </a:r>
            <a:endParaRPr lang="en-US" dirty="0"/>
          </a:p>
        </p:txBody>
      </p:sp>
      <p:sp>
        <p:nvSpPr>
          <p:cNvPr id="5" name="Content Placeholder 4"/>
          <p:cNvSpPr>
            <a:spLocks noGrp="1"/>
          </p:cNvSpPr>
          <p:nvPr>
            <p:ph sz="quarter" idx="2"/>
          </p:nvPr>
        </p:nvSpPr>
        <p:spPr/>
        <p:txBody>
          <a:bodyPr>
            <a:normAutofit fontScale="92500" lnSpcReduction="20000"/>
          </a:bodyPr>
          <a:lstStyle/>
          <a:p>
            <a:r>
              <a:rPr lang="en-US" dirty="0" smtClean="0"/>
              <a:t>Engaged Scholarship—process</a:t>
            </a:r>
          </a:p>
          <a:p>
            <a:pPr marL="109728" indent="0">
              <a:buNone/>
            </a:pPr>
            <a:r>
              <a:rPr lang="en-US" dirty="0" smtClean="0"/>
              <a:t>  </a:t>
            </a:r>
            <a:r>
              <a:rPr lang="en-US" dirty="0"/>
              <a:t>“…integrating the processes and the products of research at all phases… ultimately its intent is to improve social, economic and environmental conditions…  To me the scholarship aspect refers to a level of rigor… being applied to this integration</a:t>
            </a:r>
            <a:r>
              <a:rPr lang="en-US" dirty="0" smtClean="0"/>
              <a:t>.”</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Engaged Scholarship—</a:t>
            </a:r>
          </a:p>
          <a:p>
            <a:pPr marL="109728" indent="0">
              <a:buNone/>
            </a:pPr>
            <a:r>
              <a:rPr lang="en-US" dirty="0" smtClean="0"/>
              <a:t>as career-guiding value</a:t>
            </a:r>
          </a:p>
          <a:p>
            <a:pPr marL="109728" indent="0">
              <a:buNone/>
            </a:pPr>
            <a:endParaRPr lang="en-US" dirty="0"/>
          </a:p>
          <a:p>
            <a:pPr marL="109728" indent="0">
              <a:buNone/>
            </a:pPr>
            <a:r>
              <a:rPr lang="en-US" dirty="0" smtClean="0"/>
              <a:t>“…</a:t>
            </a:r>
            <a:r>
              <a:rPr lang="en-US" dirty="0"/>
              <a:t>engaged scholar[ship] for me is to keep an active and very interdisciplinary dialogue within the university and outside the university… fitting into a standard principle of life development.  It is that concept toward which I have geared my career.”</a:t>
            </a:r>
          </a:p>
          <a:p>
            <a:endParaRPr lang="en-US" dirty="0"/>
          </a:p>
        </p:txBody>
      </p:sp>
    </p:spTree>
    <p:extLst>
      <p:ext uri="{BB962C8B-B14F-4D97-AF65-F5344CB8AC3E}">
        <p14:creationId xmlns:p14="http://schemas.microsoft.com/office/powerpoint/2010/main" val="33918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Benefits?</a:t>
            </a:r>
            <a:endParaRPr lang="en-US" dirty="0"/>
          </a:p>
        </p:txBody>
      </p:sp>
      <p:sp>
        <p:nvSpPr>
          <p:cNvPr id="3" name="Text Placeholder 2"/>
          <p:cNvSpPr>
            <a:spLocks noGrp="1"/>
          </p:cNvSpPr>
          <p:nvPr>
            <p:ph type="body" idx="1"/>
          </p:nvPr>
        </p:nvSpPr>
        <p:spPr/>
        <p:txBody>
          <a:bodyPr/>
          <a:lstStyle/>
          <a:p>
            <a:pPr algn="ctr"/>
            <a:r>
              <a:rPr lang="en-US" dirty="0" smtClean="0"/>
              <a:t>Academy Participant</a:t>
            </a:r>
            <a:endParaRPr lang="en-US" dirty="0"/>
          </a:p>
        </p:txBody>
      </p:sp>
      <p:sp>
        <p:nvSpPr>
          <p:cNvPr id="4" name="Text Placeholder 3"/>
          <p:cNvSpPr>
            <a:spLocks noGrp="1"/>
          </p:cNvSpPr>
          <p:nvPr>
            <p:ph type="body" sz="half" idx="3"/>
          </p:nvPr>
        </p:nvSpPr>
        <p:spPr/>
        <p:txBody>
          <a:bodyPr/>
          <a:lstStyle/>
          <a:p>
            <a:pPr algn="ctr"/>
            <a:r>
              <a:rPr lang="en-US" dirty="0" smtClean="0"/>
              <a:t>Nominee</a:t>
            </a:r>
            <a:endParaRPr lang="en-US" dirty="0"/>
          </a:p>
        </p:txBody>
      </p:sp>
      <p:sp>
        <p:nvSpPr>
          <p:cNvPr id="5" name="Content Placeholder 4"/>
          <p:cNvSpPr>
            <a:spLocks noGrp="1"/>
          </p:cNvSpPr>
          <p:nvPr>
            <p:ph sz="quarter" idx="2"/>
          </p:nvPr>
        </p:nvSpPr>
        <p:spPr/>
        <p:txBody>
          <a:bodyPr>
            <a:normAutofit/>
          </a:bodyPr>
          <a:lstStyle/>
          <a:p>
            <a:r>
              <a:rPr lang="en-US" dirty="0" smtClean="0"/>
              <a:t>“</a:t>
            </a:r>
            <a:r>
              <a:rPr lang="en-US" dirty="0"/>
              <a:t>For me, the most exciting part of engaged scholarship is letting members of the public shape the way that I ask questions or sort of co-produces the knowledge.” </a:t>
            </a:r>
            <a:r>
              <a:rPr lang="en-US" dirty="0" smtClean="0"/>
              <a:t>: </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“It’s </a:t>
            </a:r>
            <a:r>
              <a:rPr lang="en-US" dirty="0"/>
              <a:t>a different involvement with different institutions.  I learn more in that way.  When you talk about personal things, I gain more that way… there is always the link</a:t>
            </a:r>
            <a:r>
              <a:rPr lang="en-US" i="1" dirty="0"/>
              <a:t> </a:t>
            </a:r>
            <a:r>
              <a:rPr lang="en-US" dirty="0"/>
              <a:t>between my teaching… and my specific research interest is how to value public good</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231018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US" i="1" dirty="0" smtClean="0"/>
              <a:t>Beyond formal </a:t>
            </a:r>
            <a:r>
              <a:rPr lang="en-US" i="1" dirty="0"/>
              <a:t>promotion and tenure </a:t>
            </a:r>
            <a:r>
              <a:rPr lang="en-US" i="1" dirty="0" smtClean="0"/>
              <a:t>processes-</a:t>
            </a:r>
          </a:p>
          <a:p>
            <a:endParaRPr lang="en-US" dirty="0"/>
          </a:p>
          <a:p>
            <a:endParaRPr lang="en-US" dirty="0" smtClean="0"/>
          </a:p>
          <a:p>
            <a:r>
              <a:rPr lang="en-US" dirty="0" smtClean="0"/>
              <a:t>“One </a:t>
            </a:r>
            <a:r>
              <a:rPr lang="en-US" dirty="0"/>
              <a:t>of the ways it has helped me to make it count is that since it enables me to know the problems that people are thinking of, I am able to write articles that… are very practical…  Really rewarding to think that someone actually uses something that I write</a:t>
            </a:r>
            <a:r>
              <a:rPr lang="en-US" dirty="0" smtClean="0"/>
              <a:t>!”</a:t>
            </a:r>
            <a:endParaRPr lang="en-US" dirty="0"/>
          </a:p>
          <a:p>
            <a:endParaRPr lang="en-US" dirty="0"/>
          </a:p>
        </p:txBody>
      </p:sp>
      <p:sp>
        <p:nvSpPr>
          <p:cNvPr id="3" name="Content Placeholder 2"/>
          <p:cNvSpPr>
            <a:spLocks noGrp="1"/>
          </p:cNvSpPr>
          <p:nvPr>
            <p:ph sz="half" idx="2"/>
          </p:nvPr>
        </p:nvSpPr>
        <p:spPr/>
        <p:txBody>
          <a:bodyPr>
            <a:normAutofit fontScale="77500" lnSpcReduction="20000"/>
          </a:bodyPr>
          <a:lstStyle/>
          <a:p>
            <a:r>
              <a:rPr lang="en-US" dirty="0" smtClean="0"/>
              <a:t>“…a </a:t>
            </a:r>
            <a:r>
              <a:rPr lang="en-US" dirty="0"/>
              <a:t>critical mass of people that have gone through the engaged scholarship program so that... the people have the language to appreciate it.” </a:t>
            </a:r>
            <a:endParaRPr lang="en-US" dirty="0" smtClean="0"/>
          </a:p>
          <a:p>
            <a:endParaRPr lang="en-US" dirty="0"/>
          </a:p>
          <a:p>
            <a:r>
              <a:rPr lang="en-US" dirty="0" smtClean="0"/>
              <a:t>“I </a:t>
            </a:r>
            <a:r>
              <a:rPr lang="en-US" dirty="0"/>
              <a:t>think [engaged scholarship] has not [been counted]…  It tends to be more a flavor of the icing than other things</a:t>
            </a:r>
            <a:r>
              <a:rPr lang="en-US" dirty="0" smtClean="0"/>
              <a:t>...”</a:t>
            </a:r>
            <a:endParaRPr lang="en-US" dirty="0"/>
          </a:p>
        </p:txBody>
      </p:sp>
      <p:sp>
        <p:nvSpPr>
          <p:cNvPr id="4" name="Title 3"/>
          <p:cNvSpPr>
            <a:spLocks noGrp="1"/>
          </p:cNvSpPr>
          <p:nvPr>
            <p:ph type="title"/>
          </p:nvPr>
        </p:nvSpPr>
        <p:spPr/>
        <p:txBody>
          <a:bodyPr/>
          <a:lstStyle/>
          <a:p>
            <a:pPr algn="ctr"/>
            <a:r>
              <a:rPr lang="en-US" dirty="0" smtClean="0"/>
              <a:t>Rewards as Motivator?</a:t>
            </a:r>
            <a:endParaRPr lang="en-US" dirty="0"/>
          </a:p>
        </p:txBody>
      </p:sp>
    </p:spTree>
    <p:extLst>
      <p:ext uri="{BB962C8B-B14F-4D97-AF65-F5344CB8AC3E}">
        <p14:creationId xmlns:p14="http://schemas.microsoft.com/office/powerpoint/2010/main" val="3899095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838200" y="304800"/>
            <a:ext cx="8305800" cy="936625"/>
          </a:xfrm>
        </p:spPr>
        <p:txBody>
          <a:bodyPr anchor="ctr">
            <a:noAutofit/>
          </a:bodyPr>
          <a:lstStyle/>
          <a:p>
            <a:pPr algn="ctr" eaLnBrk="1" hangingPunct="1"/>
            <a:r>
              <a:rPr lang="en-US" sz="3200" b="1" dirty="0" smtClean="0">
                <a:solidFill>
                  <a:srgbClr val="003399"/>
                </a:solidFill>
                <a:effectLst>
                  <a:outerShdw blurRad="38100" dist="38100" dir="2700000" algn="tl">
                    <a:srgbClr val="000000">
                      <a:alpha val="43137"/>
                    </a:srgbClr>
                  </a:outerShdw>
                </a:effectLst>
                <a:latin typeface="+mn-lt"/>
                <a:cs typeface="Tahoma" pitchFamily="34" charset="0"/>
              </a:rPr>
              <a:t>Documenting Engaged Scholarship</a:t>
            </a:r>
          </a:p>
        </p:txBody>
      </p:sp>
      <p:pic>
        <p:nvPicPr>
          <p:cNvPr id="1026" name="Chart 1"/>
          <p:cNvPicPr>
            <a:picLocks noChangeArrowheads="1"/>
          </p:cNvPicPr>
          <p:nvPr/>
        </p:nvPicPr>
        <p:blipFill>
          <a:blip r:embed="rId3" cstate="print"/>
          <a:srcRect/>
          <a:stretch>
            <a:fillRect/>
          </a:stretch>
        </p:blipFill>
        <p:spPr bwMode="auto">
          <a:xfrm>
            <a:off x="1113183" y="1752600"/>
            <a:ext cx="7010400" cy="3810000"/>
          </a:xfrm>
          <a:prstGeom prst="rect">
            <a:avLst/>
          </a:prstGeom>
          <a:noFill/>
          <a:ln w="9525">
            <a:noFill/>
            <a:miter lim="800000"/>
            <a:headEnd/>
            <a:tailEnd/>
          </a:ln>
        </p:spPr>
      </p:pic>
    </p:spTree>
    <p:extLst>
      <p:ext uri="{BB962C8B-B14F-4D97-AF65-F5344CB8AC3E}">
        <p14:creationId xmlns:p14="http://schemas.microsoft.com/office/powerpoint/2010/main" val="2801765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4674774"/>
              </p:ext>
            </p:extLst>
          </p:nvPr>
        </p:nvGraphicFramePr>
        <p:xfrm>
          <a:off x="1676400" y="1287474"/>
          <a:ext cx="5791200" cy="4942638"/>
        </p:xfrm>
        <a:graphic>
          <a:graphicData uri="http://schemas.openxmlformats.org/drawingml/2006/table">
            <a:tbl>
              <a:tblPr firstRow="1" firstCol="1" bandRow="1">
                <a:tableStyleId>{5C22544A-7EE6-4342-B048-85BDC9FD1C3A}</a:tableStyleId>
              </a:tblPr>
              <a:tblGrid>
                <a:gridCol w="5791200"/>
              </a:tblGrid>
              <a:tr h="452322">
                <a:tc>
                  <a:txBody>
                    <a:bodyPr/>
                    <a:lstStyle/>
                    <a:p>
                      <a:pPr marL="0" marR="0">
                        <a:lnSpc>
                          <a:spcPct val="115000"/>
                        </a:lnSpc>
                        <a:spcBef>
                          <a:spcPts val="0"/>
                        </a:spcBef>
                        <a:spcAft>
                          <a:spcPts val="0"/>
                        </a:spcAft>
                      </a:pPr>
                      <a:r>
                        <a:rPr lang="en-US" sz="2400" dirty="0">
                          <a:effectLst/>
                        </a:rPr>
                        <a:t>Local or regional presentation</a:t>
                      </a:r>
                      <a:endParaRPr lang="en-US" sz="2400" dirty="0">
                        <a:effectLst/>
                        <a:latin typeface="Calibri"/>
                        <a:ea typeface="MS Mincho"/>
                        <a:cs typeface="Times New Roman"/>
                      </a:endParaRPr>
                    </a:p>
                  </a:txBody>
                  <a:tcPr marL="68580" marR="68580" marT="0" marB="0" anchor="b"/>
                </a:tc>
              </a:tr>
              <a:tr h="452322">
                <a:tc>
                  <a:txBody>
                    <a:bodyPr/>
                    <a:lstStyle/>
                    <a:p>
                      <a:pPr marL="0" marR="0">
                        <a:lnSpc>
                          <a:spcPct val="115000"/>
                        </a:lnSpc>
                        <a:spcBef>
                          <a:spcPts val="0"/>
                        </a:spcBef>
                        <a:spcAft>
                          <a:spcPts val="0"/>
                        </a:spcAft>
                      </a:pPr>
                      <a:r>
                        <a:rPr lang="en-US" sz="2400" dirty="0">
                          <a:effectLst/>
                        </a:rPr>
                        <a:t>National conference presentation</a:t>
                      </a:r>
                      <a:endParaRPr lang="en-US" sz="2400" dirty="0">
                        <a:effectLst/>
                        <a:latin typeface="Calibri"/>
                        <a:ea typeface="MS Mincho"/>
                        <a:cs typeface="Times New Roman"/>
                      </a:endParaRPr>
                    </a:p>
                  </a:txBody>
                  <a:tcPr marL="68580" marR="68580" marT="0" marB="0" anchor="b"/>
                </a:tc>
              </a:tr>
              <a:tr h="452322">
                <a:tc>
                  <a:txBody>
                    <a:bodyPr/>
                    <a:lstStyle/>
                    <a:p>
                      <a:pPr marL="0" marR="0">
                        <a:lnSpc>
                          <a:spcPct val="115000"/>
                        </a:lnSpc>
                        <a:spcBef>
                          <a:spcPts val="0"/>
                        </a:spcBef>
                        <a:spcAft>
                          <a:spcPts val="0"/>
                        </a:spcAft>
                      </a:pPr>
                      <a:r>
                        <a:rPr lang="en-US" sz="2400" dirty="0">
                          <a:effectLst/>
                        </a:rPr>
                        <a:t>Article in local or state newsletter</a:t>
                      </a:r>
                      <a:endParaRPr lang="en-US" sz="2400" dirty="0">
                        <a:effectLst/>
                        <a:latin typeface="Calibri"/>
                        <a:ea typeface="MS Mincho"/>
                        <a:cs typeface="Times New Roman"/>
                      </a:endParaRPr>
                    </a:p>
                  </a:txBody>
                  <a:tcPr marL="68580" marR="68580" marT="0" marB="0" anchor="b"/>
                </a:tc>
              </a:tr>
              <a:tr h="919890">
                <a:tc>
                  <a:txBody>
                    <a:bodyPr/>
                    <a:lstStyle/>
                    <a:p>
                      <a:pPr marL="0" marR="0">
                        <a:lnSpc>
                          <a:spcPct val="115000"/>
                        </a:lnSpc>
                        <a:spcBef>
                          <a:spcPts val="0"/>
                        </a:spcBef>
                        <a:spcAft>
                          <a:spcPts val="0"/>
                        </a:spcAft>
                      </a:pPr>
                      <a:r>
                        <a:rPr lang="en-US" sz="2400" dirty="0">
                          <a:effectLst/>
                        </a:rPr>
                        <a:t>Extension or outreach publication (general public as audience)</a:t>
                      </a:r>
                      <a:endParaRPr lang="en-US" sz="2400" dirty="0">
                        <a:effectLst/>
                        <a:latin typeface="Calibri"/>
                        <a:ea typeface="MS Mincho"/>
                        <a:cs typeface="Times New Roman"/>
                      </a:endParaRPr>
                    </a:p>
                  </a:txBody>
                  <a:tcPr marL="68580" marR="68580" marT="0" marB="0" anchor="b"/>
                </a:tc>
              </a:tr>
              <a:tr h="452322">
                <a:tc>
                  <a:txBody>
                    <a:bodyPr/>
                    <a:lstStyle/>
                    <a:p>
                      <a:pPr marL="0" marR="0">
                        <a:lnSpc>
                          <a:spcPct val="115000"/>
                        </a:lnSpc>
                        <a:spcBef>
                          <a:spcPts val="0"/>
                        </a:spcBef>
                        <a:spcAft>
                          <a:spcPts val="0"/>
                        </a:spcAft>
                      </a:pPr>
                      <a:r>
                        <a:rPr lang="en-US" sz="2400" dirty="0">
                          <a:effectLst/>
                        </a:rPr>
                        <a:t>Peer-reviewed journal article</a:t>
                      </a:r>
                      <a:endParaRPr lang="en-US" sz="2400" dirty="0">
                        <a:effectLst/>
                        <a:latin typeface="Calibri"/>
                        <a:ea typeface="MS Mincho"/>
                        <a:cs typeface="Times New Roman"/>
                      </a:endParaRPr>
                    </a:p>
                  </a:txBody>
                  <a:tcPr marL="68580" marR="68580" marT="0" marB="0" anchor="b"/>
                </a:tc>
              </a:tr>
              <a:tr h="452322">
                <a:tc>
                  <a:txBody>
                    <a:bodyPr/>
                    <a:lstStyle/>
                    <a:p>
                      <a:pPr marL="0" marR="0">
                        <a:lnSpc>
                          <a:spcPct val="115000"/>
                        </a:lnSpc>
                        <a:spcBef>
                          <a:spcPts val="0"/>
                        </a:spcBef>
                        <a:spcAft>
                          <a:spcPts val="0"/>
                        </a:spcAft>
                      </a:pPr>
                      <a:r>
                        <a:rPr lang="en-US" sz="2400" dirty="0">
                          <a:effectLst/>
                        </a:rPr>
                        <a:t>Other type of presentation or publication</a:t>
                      </a:r>
                      <a:endParaRPr lang="en-US" sz="2400" dirty="0">
                        <a:effectLst/>
                        <a:latin typeface="Calibri"/>
                        <a:ea typeface="MS Mincho"/>
                        <a:cs typeface="Times New Roman"/>
                      </a:endParaRPr>
                    </a:p>
                  </a:txBody>
                  <a:tcPr marL="68580" marR="68580" marT="0" marB="0" anchor="b"/>
                </a:tc>
              </a:tr>
              <a:tr h="452322">
                <a:tc>
                  <a:txBody>
                    <a:bodyPr/>
                    <a:lstStyle/>
                    <a:p>
                      <a:pPr marL="0" marR="0">
                        <a:lnSpc>
                          <a:spcPct val="115000"/>
                        </a:lnSpc>
                        <a:spcBef>
                          <a:spcPts val="0"/>
                        </a:spcBef>
                        <a:spcAft>
                          <a:spcPts val="0"/>
                        </a:spcAft>
                      </a:pPr>
                      <a:r>
                        <a:rPr lang="en-US" sz="2400" dirty="0">
                          <a:effectLst/>
                        </a:rPr>
                        <a:t>International conference presentation</a:t>
                      </a:r>
                      <a:endParaRPr lang="en-US" sz="2400" dirty="0">
                        <a:effectLst/>
                        <a:latin typeface="Calibri"/>
                        <a:ea typeface="MS Mincho"/>
                        <a:cs typeface="Times New Roman"/>
                      </a:endParaRPr>
                    </a:p>
                  </a:txBody>
                  <a:tcPr marL="68580" marR="68580" marT="0" marB="0" anchor="b"/>
                </a:tc>
              </a:tr>
              <a:tr h="919890">
                <a:tc>
                  <a:txBody>
                    <a:bodyPr/>
                    <a:lstStyle/>
                    <a:p>
                      <a:pPr marL="0" marR="0">
                        <a:lnSpc>
                          <a:spcPct val="115000"/>
                        </a:lnSpc>
                        <a:spcBef>
                          <a:spcPts val="0"/>
                        </a:spcBef>
                        <a:spcAft>
                          <a:spcPts val="0"/>
                        </a:spcAft>
                      </a:pPr>
                      <a:r>
                        <a:rPr lang="en-US" sz="2400" dirty="0">
                          <a:effectLst/>
                        </a:rPr>
                        <a:t>Invited national conference presentation or address</a:t>
                      </a:r>
                      <a:endParaRPr lang="en-US" sz="2400" dirty="0">
                        <a:effectLst/>
                        <a:latin typeface="Calibri"/>
                        <a:ea typeface="MS Mincho"/>
                        <a:cs typeface="Times New Roman"/>
                      </a:endParaRPr>
                    </a:p>
                  </a:txBody>
                  <a:tcPr marL="68580" marR="68580" marT="0" marB="0" anchor="b"/>
                </a:tc>
              </a:tr>
            </a:tbl>
          </a:graphicData>
        </a:graphic>
      </p:graphicFrame>
      <p:sp>
        <p:nvSpPr>
          <p:cNvPr id="3" name="Title 2"/>
          <p:cNvSpPr>
            <a:spLocks noGrp="1"/>
          </p:cNvSpPr>
          <p:nvPr>
            <p:ph type="title"/>
          </p:nvPr>
        </p:nvSpPr>
        <p:spPr/>
        <p:txBody>
          <a:bodyPr/>
          <a:lstStyle/>
          <a:p>
            <a:pPr algn="ctr"/>
            <a:r>
              <a:rPr lang="en-US" dirty="0" smtClean="0"/>
              <a:t>Scholarly Products</a:t>
            </a:r>
            <a:endParaRPr lang="en-US" dirty="0"/>
          </a:p>
        </p:txBody>
      </p:sp>
    </p:spTree>
    <p:extLst>
      <p:ext uri="{BB962C8B-B14F-4D97-AF65-F5344CB8AC3E}">
        <p14:creationId xmlns:p14="http://schemas.microsoft.com/office/powerpoint/2010/main" val="2132361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1885196"/>
              </p:ext>
            </p:extLst>
          </p:nvPr>
        </p:nvGraphicFramePr>
        <p:xfrm>
          <a:off x="533400" y="914400"/>
          <a:ext cx="8197646" cy="4756962"/>
        </p:xfrm>
        <a:graphic>
          <a:graphicData uri="http://schemas.openxmlformats.org/drawingml/2006/table">
            <a:tbl>
              <a:tblPr firstRow="1" bandRow="1">
                <a:tableStyleId>{0505E3EF-67EA-436B-97B2-0124C06EBD24}</a:tableStyleId>
              </a:tblPr>
              <a:tblGrid>
                <a:gridCol w="2608342"/>
                <a:gridCol w="1043337"/>
                <a:gridCol w="1639529"/>
                <a:gridCol w="1937625"/>
                <a:gridCol w="968813"/>
              </a:tblGrid>
              <a:tr h="466666">
                <a:tc>
                  <a:txBody>
                    <a:bodyPr/>
                    <a:lstStyle/>
                    <a:p>
                      <a:endParaRPr lang="en-US" sz="1600" b="1"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smtClean="0">
                          <a:solidFill>
                            <a:srgbClr val="333399"/>
                          </a:solidFill>
                        </a:rPr>
                        <a:t>Overall Mean</a:t>
                      </a:r>
                      <a:endParaRPr lang="en-US" sz="1600" b="1"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smtClean="0">
                          <a:solidFill>
                            <a:srgbClr val="333399"/>
                          </a:solidFill>
                        </a:rPr>
                        <a:t>Participants</a:t>
                      </a:r>
                    </a:p>
                    <a:p>
                      <a:pPr algn="ctr"/>
                      <a:r>
                        <a:rPr lang="en-US" sz="1600" b="1" dirty="0" smtClean="0">
                          <a:solidFill>
                            <a:srgbClr val="333399"/>
                          </a:solidFill>
                        </a:rPr>
                        <a:t>Mean</a:t>
                      </a:r>
                      <a:endParaRPr lang="en-US" sz="1600" b="1"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smtClean="0">
                          <a:solidFill>
                            <a:srgbClr val="333399"/>
                          </a:solidFill>
                        </a:rPr>
                        <a:t>Non-Participants</a:t>
                      </a:r>
                      <a:r>
                        <a:rPr lang="en-US" sz="1600" b="1" baseline="0" dirty="0" smtClean="0">
                          <a:solidFill>
                            <a:srgbClr val="333399"/>
                          </a:solidFill>
                        </a:rPr>
                        <a:t> </a:t>
                      </a:r>
                    </a:p>
                    <a:p>
                      <a:pPr algn="ctr"/>
                      <a:r>
                        <a:rPr lang="en-US" sz="1600" b="1" baseline="0" dirty="0" smtClean="0">
                          <a:solidFill>
                            <a:srgbClr val="333399"/>
                          </a:solidFill>
                        </a:rPr>
                        <a:t>Mean</a:t>
                      </a:r>
                      <a:endParaRPr lang="en-US" sz="1600" b="1"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dirty="0" smtClean="0">
                          <a:solidFill>
                            <a:srgbClr val="333399"/>
                          </a:solidFill>
                        </a:rPr>
                        <a:t>Mean Diff.</a:t>
                      </a:r>
                      <a:endParaRPr lang="en-US" sz="1600" b="1"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50979">
                <a:tc>
                  <a:txBody>
                    <a:bodyPr/>
                    <a:lstStyle/>
                    <a:p>
                      <a:r>
                        <a:rPr lang="en-US" sz="1600" b="0" dirty="0" smtClean="0">
                          <a:solidFill>
                            <a:srgbClr val="333399"/>
                          </a:solidFill>
                        </a:rPr>
                        <a:t>Placing students in internship programs in community</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2.42</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2.12</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2.70</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-0.58</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6666">
                <a:tc>
                  <a:txBody>
                    <a:bodyPr/>
                    <a:lstStyle/>
                    <a:p>
                      <a:r>
                        <a:rPr lang="en-US" sz="1600" b="0" dirty="0" smtClean="0">
                          <a:solidFill>
                            <a:srgbClr val="333399"/>
                          </a:solidFill>
                        </a:rPr>
                        <a:t>Developing</a:t>
                      </a:r>
                      <a:r>
                        <a:rPr lang="en-US" sz="1600" b="0" baseline="0" dirty="0" smtClean="0">
                          <a:solidFill>
                            <a:srgbClr val="333399"/>
                          </a:solidFill>
                        </a:rPr>
                        <a:t> school curriculum</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2.40</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2.20</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2.60</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-0.40</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58822">
                <a:tc>
                  <a:txBody>
                    <a:bodyPr/>
                    <a:lstStyle/>
                    <a:p>
                      <a:r>
                        <a:rPr lang="en-US" sz="1600" b="0" dirty="0" smtClean="0">
                          <a:solidFill>
                            <a:srgbClr val="333399"/>
                          </a:solidFill>
                        </a:rPr>
                        <a:t>Presentation to state policy makers</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2.40</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2.14</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2.63</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-0.49</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50979">
                <a:tc>
                  <a:txBody>
                    <a:bodyPr/>
                    <a:lstStyle/>
                    <a:p>
                      <a:r>
                        <a:rPr lang="en-US" sz="1600" b="0" dirty="0" smtClean="0">
                          <a:solidFill>
                            <a:srgbClr val="333399"/>
                          </a:solidFill>
                        </a:rPr>
                        <a:t>Service</a:t>
                      </a:r>
                      <a:r>
                        <a:rPr lang="en-US" sz="1600" b="0" baseline="0" dirty="0" smtClean="0">
                          <a:solidFill>
                            <a:srgbClr val="333399"/>
                          </a:solidFill>
                        </a:rPr>
                        <a:t> on statewide professional committee </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2.23</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1.98</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2.46</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-0.48</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58822">
                <a:tc>
                  <a:txBody>
                    <a:bodyPr/>
                    <a:lstStyle/>
                    <a:p>
                      <a:r>
                        <a:rPr lang="en-US" sz="1600" b="0" dirty="0" smtClean="0">
                          <a:solidFill>
                            <a:srgbClr val="333399"/>
                          </a:solidFill>
                        </a:rPr>
                        <a:t>Service on national professional</a:t>
                      </a:r>
                      <a:r>
                        <a:rPr lang="en-US" sz="1600" b="0" baseline="0" dirty="0" smtClean="0">
                          <a:solidFill>
                            <a:srgbClr val="333399"/>
                          </a:solidFill>
                        </a:rPr>
                        <a:t> committee</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2.21</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1.91</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2.49</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-0.58</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6666">
                <a:tc>
                  <a:txBody>
                    <a:bodyPr/>
                    <a:lstStyle/>
                    <a:p>
                      <a:r>
                        <a:rPr lang="en-US" sz="1600" b="0" dirty="0" smtClean="0">
                          <a:solidFill>
                            <a:srgbClr val="333399"/>
                          </a:solidFill>
                        </a:rPr>
                        <a:t>Providing lecture to rotary</a:t>
                      </a:r>
                      <a:r>
                        <a:rPr lang="en-US" sz="1600" b="0" baseline="0" dirty="0" smtClean="0">
                          <a:solidFill>
                            <a:srgbClr val="333399"/>
                          </a:solidFill>
                        </a:rPr>
                        <a:t> club</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2.05</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1.76</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2.32</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rgbClr val="333399"/>
                          </a:solidFill>
                        </a:rPr>
                        <a:t>-0.56</a:t>
                      </a:r>
                      <a:endParaRPr lang="en-US" sz="1600" b="0" dirty="0">
                        <a:solidFill>
                          <a:srgbClr val="333399"/>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73997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Autofit/>
          </a:bodyPr>
          <a:lstStyle/>
          <a:p>
            <a:r>
              <a:rPr lang="en-US" sz="2400" dirty="0" smtClean="0"/>
              <a:t>Time Commitment </a:t>
            </a:r>
          </a:p>
          <a:p>
            <a:pPr marL="109728" indent="0">
              <a:buNone/>
            </a:pPr>
            <a:r>
              <a:rPr lang="en-US" sz="1800" dirty="0" smtClean="0"/>
              <a:t>“</a:t>
            </a:r>
            <a:r>
              <a:rPr lang="en-US" sz="1800" dirty="0"/>
              <a:t>The drawbacks are the extra time it takes.  It’s attending night meetings.  It’s getting drawn into the local political processes.”  </a:t>
            </a:r>
            <a:endParaRPr lang="en-US" sz="1800" dirty="0" smtClean="0"/>
          </a:p>
          <a:p>
            <a:pPr marL="109728" indent="0">
              <a:buNone/>
            </a:pPr>
            <a:endParaRPr lang="en-US" sz="1800" dirty="0"/>
          </a:p>
          <a:p>
            <a:pPr marL="109728" indent="0">
              <a:buNone/>
            </a:pPr>
            <a:r>
              <a:rPr lang="en-US" sz="1800" dirty="0" smtClean="0"/>
              <a:t>“</a:t>
            </a:r>
            <a:r>
              <a:rPr lang="en-US" sz="1800" dirty="0"/>
              <a:t>messy, time consuming, might not result in the anticipated outcome, and the key thing, the engagers really need to be willing to learn from the community.” </a:t>
            </a:r>
            <a:endParaRPr lang="en-US" sz="1800" dirty="0" smtClean="0"/>
          </a:p>
          <a:p>
            <a:pPr marL="109728" indent="0">
              <a:buNone/>
            </a:pPr>
            <a:endParaRPr lang="en-US" sz="2000" dirty="0"/>
          </a:p>
          <a:p>
            <a:r>
              <a:rPr lang="en-US" sz="2400" dirty="0" smtClean="0"/>
              <a:t>Expectations </a:t>
            </a:r>
            <a:r>
              <a:rPr lang="en-US" sz="2400" dirty="0"/>
              <a:t>about </a:t>
            </a:r>
            <a:r>
              <a:rPr lang="en-US" sz="2400" dirty="0" smtClean="0"/>
              <a:t>Resources</a:t>
            </a:r>
          </a:p>
          <a:p>
            <a:pPr marL="109728" indent="0">
              <a:buNone/>
            </a:pPr>
            <a:r>
              <a:rPr lang="en-US" sz="1800" dirty="0" smtClean="0"/>
              <a:t> </a:t>
            </a:r>
            <a:r>
              <a:rPr lang="en-US" sz="1800" dirty="0"/>
              <a:t>…when you work with a community partner and they look to me as the representative of a university and they think the university is a large pot of money and a large pot of resources...  And I do think it’s my job to distribute access to those resources but sometimes the resources aren’t quite what the people think they are…</a:t>
            </a:r>
          </a:p>
        </p:txBody>
      </p:sp>
      <p:sp>
        <p:nvSpPr>
          <p:cNvPr id="3" name="Title 2"/>
          <p:cNvSpPr>
            <a:spLocks noGrp="1"/>
          </p:cNvSpPr>
          <p:nvPr>
            <p:ph type="title"/>
          </p:nvPr>
        </p:nvSpPr>
        <p:spPr/>
        <p:txBody>
          <a:bodyPr/>
          <a:lstStyle/>
          <a:p>
            <a:r>
              <a:rPr lang="en-US" dirty="0" smtClean="0"/>
              <a:t>Challenges to Practice of ES</a:t>
            </a:r>
            <a:endParaRPr lang="en-US" dirty="0"/>
          </a:p>
        </p:txBody>
      </p:sp>
    </p:spTree>
    <p:extLst>
      <p:ext uri="{BB962C8B-B14F-4D97-AF65-F5344CB8AC3E}">
        <p14:creationId xmlns:p14="http://schemas.microsoft.com/office/powerpoint/2010/main" val="3202762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400" y="1143001"/>
            <a:ext cx="3962400" cy="4724400"/>
          </a:xfrm>
        </p:spPr>
        <p:txBody>
          <a:bodyPr>
            <a:normAutofit fontScale="70000" lnSpcReduction="20000"/>
          </a:bodyPr>
          <a:lstStyle/>
          <a:p>
            <a:r>
              <a:rPr lang="en-US" dirty="0" smtClean="0"/>
              <a:t>This </a:t>
            </a:r>
            <a:r>
              <a:rPr lang="en-US" dirty="0"/>
              <a:t>set of scholars seems to exemplify what Rhoades (2009) argues is a “more balanced professoriate in which academics are ‘local cosmopolitans’ or ‘cosmopolitan locals’ who are connected professionally not only to (inter) national networks but also to local networks outside of academe” (p. 13).  </a:t>
            </a:r>
            <a:endParaRPr lang="en-US" dirty="0" smtClean="0"/>
          </a:p>
          <a:p>
            <a:endParaRPr lang="en-US" dirty="0"/>
          </a:p>
          <a:p>
            <a:r>
              <a:rPr lang="en-US" dirty="0" smtClean="0"/>
              <a:t>They </a:t>
            </a:r>
            <a:r>
              <a:rPr lang="en-US" dirty="0"/>
              <a:t>are faculty who have community-focused and community-based professional practice.  </a:t>
            </a:r>
            <a:endParaRPr lang="en-US" dirty="0"/>
          </a:p>
        </p:txBody>
      </p:sp>
      <p:sp>
        <p:nvSpPr>
          <p:cNvPr id="3" name="Content Placeholder 2"/>
          <p:cNvSpPr>
            <a:spLocks noGrp="1"/>
          </p:cNvSpPr>
          <p:nvPr>
            <p:ph sz="half" idx="2"/>
          </p:nvPr>
        </p:nvSpPr>
        <p:spPr>
          <a:xfrm>
            <a:off x="4724400" y="457200"/>
            <a:ext cx="3962400" cy="5550091"/>
          </a:xfrm>
        </p:spPr>
        <p:txBody>
          <a:bodyPr>
            <a:normAutofit fontScale="70000" lnSpcReduction="20000"/>
          </a:bodyPr>
          <a:lstStyle/>
          <a:p>
            <a:r>
              <a:rPr lang="en-US" dirty="0" smtClean="0"/>
              <a:t>Further </a:t>
            </a:r>
            <a:r>
              <a:rPr lang="en-US" dirty="0"/>
              <a:t>study is needed on the deeper motivations related to this </a:t>
            </a:r>
            <a:r>
              <a:rPr lang="en-US" dirty="0" smtClean="0"/>
              <a:t>value-- </a:t>
            </a:r>
          </a:p>
          <a:p>
            <a:endParaRPr lang="en-US" dirty="0" smtClean="0"/>
          </a:p>
          <a:p>
            <a:endParaRPr lang="en-US" dirty="0"/>
          </a:p>
          <a:p>
            <a:r>
              <a:rPr lang="en-US" dirty="0" smtClean="0"/>
              <a:t>How </a:t>
            </a:r>
            <a:r>
              <a:rPr lang="en-US" dirty="0"/>
              <a:t>pervasive was this orientation in their overall assignments? </a:t>
            </a:r>
            <a:endParaRPr lang="en-US" dirty="0" smtClean="0"/>
          </a:p>
          <a:p>
            <a:r>
              <a:rPr lang="en-US" dirty="0" smtClean="0"/>
              <a:t>Was </a:t>
            </a:r>
            <a:r>
              <a:rPr lang="en-US" dirty="0"/>
              <a:t>this orientation linked to the desire to create social change and justice, or was it intended to exercise critical agency to contest predominant definitions of faculty work structure, as Baez (2000) found in studying faculty whose scholarship focused on race-related engagement? </a:t>
            </a:r>
          </a:p>
          <a:p>
            <a:endParaRPr lang="en-US" dirty="0"/>
          </a:p>
        </p:txBody>
      </p:sp>
    </p:spTree>
    <p:extLst>
      <p:ext uri="{BB962C8B-B14F-4D97-AF65-F5344CB8AC3E}">
        <p14:creationId xmlns:p14="http://schemas.microsoft.com/office/powerpoint/2010/main" val="121324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defTabSz="914400" eaLnBrk="1" fontAlgn="auto" hangingPunct="1">
              <a:spcAft>
                <a:spcPts val="0"/>
              </a:spcAft>
              <a:buFont typeface="Arial"/>
              <a:buNone/>
              <a:defRPr/>
            </a:pPr>
            <a:r>
              <a:rPr lang="en-US" sz="2800" i="1" dirty="0" smtClean="0">
                <a:solidFill>
                  <a:srgbClr val="000099"/>
                </a:solidFill>
                <a:latin typeface="Calibri"/>
              </a:rPr>
              <a:t> </a:t>
            </a:r>
            <a:endParaRPr lang="en-US" sz="2800" i="1" dirty="0">
              <a:solidFill>
                <a:srgbClr val="000099"/>
              </a:solidFill>
              <a:latin typeface="Calibri"/>
            </a:endParaRPr>
          </a:p>
          <a:p>
            <a:pPr eaLnBrk="1" fontAlgn="auto" hangingPunct="1">
              <a:spcAft>
                <a:spcPts val="0"/>
              </a:spcAft>
              <a:buFont typeface="Arial"/>
              <a:buChar char="•"/>
              <a:defRPr/>
            </a:pPr>
            <a:endParaRPr lang="en-US" dirty="0"/>
          </a:p>
        </p:txBody>
      </p:sp>
      <p:pic>
        <p:nvPicPr>
          <p:cNvPr id="4" name="Picture 3" descr="http://unhcirse.files.wordpress.com/2011/09/cirsewebsite3.jpg"/>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25146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8382000" cy="4800600"/>
          </a:xfrm>
        </p:spPr>
        <p:txBody>
          <a:bodyPr>
            <a:noAutofit/>
          </a:bodyPr>
          <a:lstStyle/>
          <a:p>
            <a:pPr lvl="0">
              <a:buFont typeface="Wingdings" pitchFamily="2" charset="2"/>
              <a:buChar char="§"/>
            </a:pPr>
            <a:r>
              <a:rPr lang="en-US" sz="2000" i="1" dirty="0" smtClean="0">
                <a:solidFill>
                  <a:srgbClr val="333399"/>
                </a:solidFill>
              </a:rPr>
              <a:t>Engaged scholars can be identified, mentored, and developed across a spectrum of disciplines, ranks, and appointment </a:t>
            </a:r>
            <a:r>
              <a:rPr lang="en-US" sz="2000" i="1" dirty="0" smtClean="0">
                <a:solidFill>
                  <a:srgbClr val="333399"/>
                </a:solidFill>
              </a:rPr>
              <a:t>types</a:t>
            </a:r>
          </a:p>
          <a:p>
            <a:pPr lvl="0">
              <a:buFont typeface="Wingdings" pitchFamily="2" charset="2"/>
              <a:buChar char="§"/>
            </a:pPr>
            <a:endParaRPr lang="en-US" sz="2000" i="1" dirty="0">
              <a:solidFill>
                <a:srgbClr val="333399"/>
              </a:solidFill>
            </a:endParaRPr>
          </a:p>
          <a:p>
            <a:pPr lvl="0">
              <a:buFont typeface="Wingdings" pitchFamily="2" charset="2"/>
              <a:buChar char="§"/>
            </a:pPr>
            <a:r>
              <a:rPr lang="en-US" sz="2000" i="1" dirty="0" smtClean="0">
                <a:solidFill>
                  <a:srgbClr val="333399"/>
                </a:solidFill>
              </a:rPr>
              <a:t>Participants </a:t>
            </a:r>
            <a:r>
              <a:rPr lang="en-US" sz="2000" i="1" dirty="0" smtClean="0">
                <a:solidFill>
                  <a:srgbClr val="333399"/>
                </a:solidFill>
              </a:rPr>
              <a:t>in the Academy were different from their non-participant counterparts—in their nuanced understanding of engaged scholarship and the benefit to their scholarship </a:t>
            </a:r>
            <a:endParaRPr lang="en-US" sz="2000" i="1" dirty="0" smtClean="0">
              <a:solidFill>
                <a:srgbClr val="333399"/>
              </a:solidFill>
            </a:endParaRPr>
          </a:p>
          <a:p>
            <a:pPr lvl="0">
              <a:buFont typeface="Wingdings" pitchFamily="2" charset="2"/>
              <a:buChar char="§"/>
            </a:pPr>
            <a:endParaRPr lang="en-US" sz="2000" i="1" dirty="0">
              <a:solidFill>
                <a:srgbClr val="333399"/>
              </a:solidFill>
            </a:endParaRPr>
          </a:p>
          <a:p>
            <a:pPr lvl="0">
              <a:buFont typeface="Wingdings" pitchFamily="2" charset="2"/>
              <a:buChar char="§"/>
            </a:pPr>
            <a:r>
              <a:rPr lang="en-US" sz="2000" i="1" dirty="0" smtClean="0">
                <a:solidFill>
                  <a:srgbClr val="333399"/>
                </a:solidFill>
              </a:rPr>
              <a:t>Faculty </a:t>
            </a:r>
            <a:r>
              <a:rPr lang="en-US" sz="2000" i="1" dirty="0" smtClean="0">
                <a:solidFill>
                  <a:srgbClr val="333399"/>
                </a:solidFill>
              </a:rPr>
              <a:t>members are invested in the work of engaged scholarship. Non-tenure track faculty such as research faculty have different motivations to become engaged </a:t>
            </a:r>
            <a:r>
              <a:rPr lang="en-US" sz="2000" i="1" dirty="0" smtClean="0">
                <a:solidFill>
                  <a:srgbClr val="333399"/>
                </a:solidFill>
              </a:rPr>
              <a:t>scholars</a:t>
            </a:r>
          </a:p>
          <a:p>
            <a:pPr lvl="0">
              <a:buFont typeface="Wingdings" pitchFamily="2" charset="2"/>
              <a:buChar char="§"/>
            </a:pPr>
            <a:endParaRPr lang="en-US" sz="2000" i="1" dirty="0">
              <a:solidFill>
                <a:srgbClr val="333399"/>
              </a:solidFill>
            </a:endParaRPr>
          </a:p>
          <a:p>
            <a:pPr lvl="0">
              <a:buFont typeface="Wingdings" pitchFamily="2" charset="2"/>
              <a:buChar char="§"/>
            </a:pPr>
            <a:r>
              <a:rPr lang="en-US" sz="2000" i="1" dirty="0" smtClean="0">
                <a:solidFill>
                  <a:srgbClr val="333399"/>
                </a:solidFill>
              </a:rPr>
              <a:t>Building </a:t>
            </a:r>
            <a:r>
              <a:rPr lang="en-US" sz="2000" i="1" dirty="0" smtClean="0">
                <a:solidFill>
                  <a:srgbClr val="333399"/>
                </a:solidFill>
              </a:rPr>
              <a:t>a “critical mass” of engaged scholars is crucial in transforming faculty practices and institutional culture</a:t>
            </a:r>
          </a:p>
          <a:p>
            <a:pPr>
              <a:buFont typeface="Wingdings" pitchFamily="2" charset="2"/>
              <a:buChar char="§"/>
            </a:pPr>
            <a:endParaRPr lang="en-US" sz="2000" dirty="0"/>
          </a:p>
        </p:txBody>
      </p:sp>
      <p:sp>
        <p:nvSpPr>
          <p:cNvPr id="4" name="Title 3"/>
          <p:cNvSpPr>
            <a:spLocks noGrp="1"/>
          </p:cNvSpPr>
          <p:nvPr>
            <p:ph type="title"/>
          </p:nvPr>
        </p:nvSpPr>
        <p:spPr/>
        <p:txBody>
          <a:bodyPr>
            <a:normAutofit/>
          </a:bodyPr>
          <a:lstStyle/>
          <a:p>
            <a:pPr algn="ctr"/>
            <a:r>
              <a:rPr lang="en-US" b="1" dirty="0" smtClean="0">
                <a:solidFill>
                  <a:schemeClr val="tx1"/>
                </a:solidFill>
                <a:effectLst>
                  <a:outerShdw blurRad="38100" dist="38100" dir="2700000" algn="tl">
                    <a:srgbClr val="000000">
                      <a:alpha val="43137"/>
                    </a:srgbClr>
                  </a:outerShdw>
                </a:effectLst>
                <a:cs typeface="Tahoma" pitchFamily="34" charset="0"/>
              </a:rPr>
              <a:t>Results</a:t>
            </a:r>
            <a:endParaRPr lang="en-US" b="1" dirty="0">
              <a:solidFill>
                <a:schemeClr val="tx1"/>
              </a:solidFill>
              <a:effectLst>
                <a:outerShdw blurRad="38100" dist="38100" dir="2700000" algn="tl">
                  <a:srgbClr val="000000">
                    <a:alpha val="43137"/>
                  </a:srgbClr>
                </a:outerShdw>
              </a:effectLst>
              <a:cs typeface="Tahoma" pitchFamily="34" charset="0"/>
            </a:endParaRPr>
          </a:p>
        </p:txBody>
      </p:sp>
    </p:spTree>
    <p:extLst>
      <p:ext uri="{BB962C8B-B14F-4D97-AF65-F5344CB8AC3E}">
        <p14:creationId xmlns:p14="http://schemas.microsoft.com/office/powerpoint/2010/main" val="2432092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of the Engaged Scholar?</a:t>
            </a:r>
            <a:endParaRPr lang="en-US" dirty="0"/>
          </a:p>
        </p:txBody>
      </p:sp>
    </p:spTree>
    <p:extLst>
      <p:ext uri="{BB962C8B-B14F-4D97-AF65-F5344CB8AC3E}">
        <p14:creationId xmlns:p14="http://schemas.microsoft.com/office/powerpoint/2010/main" val="307436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153400" cy="4953000"/>
          </a:xfrm>
        </p:spPr>
        <p:txBody>
          <a:bodyPr>
            <a:noAutofit/>
          </a:bodyPr>
          <a:lstStyle/>
          <a:p>
            <a:pPr lvl="0">
              <a:buFont typeface="Wingdings" pitchFamily="2" charset="2"/>
              <a:buChar char="§"/>
            </a:pPr>
            <a:r>
              <a:rPr lang="en-US" sz="2000" i="1" dirty="0" smtClean="0">
                <a:solidFill>
                  <a:srgbClr val="333399"/>
                </a:solidFill>
              </a:rPr>
              <a:t>Engaged scholars are value-driven and want to make a difference </a:t>
            </a:r>
            <a:endParaRPr lang="en-US" sz="2000" i="1" dirty="0" smtClean="0">
              <a:solidFill>
                <a:srgbClr val="333399"/>
              </a:solidFill>
            </a:endParaRPr>
          </a:p>
          <a:p>
            <a:pPr lvl="0">
              <a:buFont typeface="Wingdings" pitchFamily="2" charset="2"/>
              <a:buChar char="§"/>
            </a:pPr>
            <a:endParaRPr lang="en-US" sz="2000" i="1" dirty="0" smtClean="0">
              <a:solidFill>
                <a:srgbClr val="333399"/>
              </a:solidFill>
            </a:endParaRPr>
          </a:p>
          <a:p>
            <a:pPr lvl="0">
              <a:buFont typeface="Wingdings" pitchFamily="2" charset="2"/>
              <a:buChar char="§"/>
            </a:pPr>
            <a:r>
              <a:rPr lang="en-US" sz="2000" i="1" dirty="0" smtClean="0">
                <a:solidFill>
                  <a:srgbClr val="333399"/>
                </a:solidFill>
              </a:rPr>
              <a:t>Despite </a:t>
            </a:r>
            <a:r>
              <a:rPr lang="en-US" sz="2000" i="1" dirty="0" smtClean="0">
                <a:solidFill>
                  <a:srgbClr val="333399"/>
                </a:solidFill>
              </a:rPr>
              <a:t>professional dev., some </a:t>
            </a:r>
            <a:r>
              <a:rPr lang="en-US" sz="2000" i="1" dirty="0" smtClean="0">
                <a:solidFill>
                  <a:srgbClr val="333399"/>
                </a:solidFill>
              </a:rPr>
              <a:t>faculty in this study identified service-type practices as fitting the definition of engaged scholarship and documented their community-based work as service </a:t>
            </a:r>
            <a:endParaRPr lang="en-US" sz="2000" i="1" dirty="0" smtClean="0">
              <a:solidFill>
                <a:srgbClr val="333399"/>
              </a:solidFill>
            </a:endParaRPr>
          </a:p>
          <a:p>
            <a:pPr lvl="0">
              <a:buFont typeface="Wingdings" pitchFamily="2" charset="2"/>
              <a:buChar char="§"/>
            </a:pPr>
            <a:r>
              <a:rPr lang="en-US" sz="2000" i="1" dirty="0" smtClean="0">
                <a:solidFill>
                  <a:srgbClr val="333399"/>
                </a:solidFill>
              </a:rPr>
              <a:t> </a:t>
            </a:r>
            <a:endParaRPr lang="en-US" sz="2000" i="1" dirty="0" smtClean="0">
              <a:solidFill>
                <a:srgbClr val="333399"/>
              </a:solidFill>
            </a:endParaRPr>
          </a:p>
          <a:p>
            <a:pPr lvl="0">
              <a:buFont typeface="Wingdings" pitchFamily="2" charset="2"/>
              <a:buChar char="§"/>
            </a:pPr>
            <a:r>
              <a:rPr lang="en-US" sz="2000" i="1" dirty="0" smtClean="0">
                <a:solidFill>
                  <a:srgbClr val="333399"/>
                </a:solidFill>
              </a:rPr>
              <a:t>The Academy can be interpreted as a symbolic, structural intervention to institutionalize </a:t>
            </a:r>
            <a:r>
              <a:rPr lang="en-US" sz="2000" i="1" dirty="0" smtClean="0">
                <a:solidFill>
                  <a:srgbClr val="333399"/>
                </a:solidFill>
              </a:rPr>
              <a:t>engaged scholarship </a:t>
            </a:r>
            <a:r>
              <a:rPr lang="en-US" sz="2000" i="1" dirty="0" smtClean="0">
                <a:solidFill>
                  <a:srgbClr val="333399"/>
                </a:solidFill>
              </a:rPr>
              <a:t>and support faculty work (Bolman &amp; Deal, 2008</a:t>
            </a:r>
            <a:r>
              <a:rPr lang="en-US" sz="2000" i="1" dirty="0" smtClean="0">
                <a:solidFill>
                  <a:srgbClr val="333399"/>
                </a:solidFill>
              </a:rPr>
              <a:t>).</a:t>
            </a:r>
          </a:p>
          <a:p>
            <a:pPr lvl="0">
              <a:buFont typeface="Wingdings" pitchFamily="2" charset="2"/>
              <a:buChar char="§"/>
            </a:pPr>
            <a:endParaRPr lang="en-US" sz="2000" i="1" dirty="0" smtClean="0">
              <a:solidFill>
                <a:srgbClr val="333399"/>
              </a:solidFill>
            </a:endParaRPr>
          </a:p>
          <a:p>
            <a:pPr lvl="0">
              <a:buFont typeface="Wingdings" pitchFamily="2" charset="2"/>
              <a:buChar char="§"/>
            </a:pPr>
            <a:r>
              <a:rPr lang="en-US" sz="2000" i="1" dirty="0" smtClean="0">
                <a:solidFill>
                  <a:srgbClr val="333399"/>
                </a:solidFill>
              </a:rPr>
              <a:t>The Academy transformed from a faculty learning community to a community of practice (Wenger, McDermott and Synder, 2002)</a:t>
            </a:r>
          </a:p>
        </p:txBody>
      </p:sp>
      <p:sp>
        <p:nvSpPr>
          <p:cNvPr id="2" name="Title 1"/>
          <p:cNvSpPr>
            <a:spLocks noGrp="1"/>
          </p:cNvSpPr>
          <p:nvPr>
            <p:ph type="title"/>
          </p:nvPr>
        </p:nvSpPr>
        <p:spPr/>
        <p:txBody>
          <a:bodyPr/>
          <a:lstStyle/>
          <a:p>
            <a:pPr algn="ctr"/>
            <a:r>
              <a:rPr lang="en-US" sz="4000" b="1" dirty="0" smtClean="0">
                <a:solidFill>
                  <a:srgbClr val="003399"/>
                </a:solidFill>
                <a:effectLst>
                  <a:outerShdw blurRad="38100" dist="38100" dir="2700000" algn="tl">
                    <a:srgbClr val="000000">
                      <a:alpha val="43137"/>
                    </a:srgbClr>
                  </a:outerShdw>
                </a:effectLst>
                <a:cs typeface="Tahoma" pitchFamily="34" charset="0"/>
              </a:rPr>
              <a:t>Conclusions</a:t>
            </a:r>
            <a:endParaRPr lang="en-US" sz="4000" b="1" dirty="0">
              <a:solidFill>
                <a:srgbClr val="003399"/>
              </a:solidFill>
              <a:effectLst>
                <a:outerShdw blurRad="38100" dist="38100" dir="2700000" algn="tl">
                  <a:srgbClr val="000000">
                    <a:alpha val="43137"/>
                  </a:srgbClr>
                </a:outerShdw>
              </a:effectLst>
              <a:cs typeface="Tahoma" pitchFamily="34" charset="0"/>
            </a:endParaRPr>
          </a:p>
        </p:txBody>
      </p:sp>
    </p:spTree>
    <p:extLst>
      <p:ext uri="{BB962C8B-B14F-4D97-AF65-F5344CB8AC3E}">
        <p14:creationId xmlns:p14="http://schemas.microsoft.com/office/powerpoint/2010/main" val="485915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219200"/>
            <a:ext cx="4038600" cy="4788091"/>
          </a:xfrm>
        </p:spPr>
        <p:txBody>
          <a:bodyPr>
            <a:noAutofit/>
          </a:bodyPr>
          <a:lstStyle/>
          <a:p>
            <a:r>
              <a:rPr lang="en-US" sz="1800" dirty="0" smtClean="0"/>
              <a:t>Methodological </a:t>
            </a:r>
            <a:r>
              <a:rPr lang="en-US" sz="1800" dirty="0"/>
              <a:t>and definitional </a:t>
            </a:r>
            <a:r>
              <a:rPr lang="en-US" sz="1800" dirty="0" smtClean="0"/>
              <a:t>issue</a:t>
            </a:r>
          </a:p>
          <a:p>
            <a:endParaRPr lang="en-US" sz="1600" dirty="0"/>
          </a:p>
          <a:p>
            <a:pPr marL="137160" indent="0">
              <a:buNone/>
            </a:pPr>
            <a:r>
              <a:rPr lang="en-US" sz="1600" dirty="0" smtClean="0"/>
              <a:t>Self-reported </a:t>
            </a:r>
            <a:r>
              <a:rPr lang="en-US" sz="1600" dirty="0"/>
              <a:t>behavior has been found by others as an adequate proxy for actual observed behavior </a:t>
            </a:r>
            <a:r>
              <a:rPr lang="en-US" sz="1600" dirty="0" smtClean="0"/>
              <a:t>Vogelgesang et al</a:t>
            </a:r>
            <a:r>
              <a:rPr lang="en-US" sz="1600" dirty="0"/>
              <a:t>. (2010) </a:t>
            </a:r>
            <a:r>
              <a:rPr lang="en-US" sz="1600" dirty="0" smtClean="0"/>
              <a:t>this </a:t>
            </a:r>
            <a:r>
              <a:rPr lang="en-US" sz="1600" dirty="0"/>
              <a:t>occurs in </a:t>
            </a:r>
            <a:r>
              <a:rPr lang="en-US" sz="1600" dirty="0" smtClean="0"/>
              <a:t>situations </a:t>
            </a:r>
            <a:r>
              <a:rPr lang="en-US" sz="1600" dirty="0"/>
              <a:t>where the definition of the activity is broad or imprecise and the participant perceives the activity which they are reporting as socially desirable, as is the case with engagement, it is likely to be a less effective measure of actual behavior. (p. 465)  </a:t>
            </a:r>
          </a:p>
          <a:p>
            <a:endParaRPr lang="en-US" sz="1400" dirty="0" smtClean="0"/>
          </a:p>
          <a:p>
            <a:pPr marL="109728" indent="0">
              <a:buNone/>
            </a:pPr>
            <a:r>
              <a:rPr lang="en-US" sz="1800" dirty="0" smtClean="0"/>
              <a:t>  </a:t>
            </a:r>
            <a:endParaRPr lang="en-US" sz="1800" dirty="0"/>
          </a:p>
        </p:txBody>
      </p:sp>
      <p:sp>
        <p:nvSpPr>
          <p:cNvPr id="3" name="Content Placeholder 2"/>
          <p:cNvSpPr>
            <a:spLocks noGrp="1"/>
          </p:cNvSpPr>
          <p:nvPr>
            <p:ph sz="half" idx="2"/>
          </p:nvPr>
        </p:nvSpPr>
        <p:spPr>
          <a:xfrm>
            <a:off x="4648200" y="1219200"/>
            <a:ext cx="4038600" cy="5562599"/>
          </a:xfrm>
        </p:spPr>
        <p:txBody>
          <a:bodyPr>
            <a:normAutofit fontScale="32500" lnSpcReduction="20000"/>
          </a:bodyPr>
          <a:lstStyle/>
          <a:p>
            <a:r>
              <a:rPr lang="en-US" sz="5500" dirty="0" smtClean="0"/>
              <a:t>Roles </a:t>
            </a:r>
            <a:r>
              <a:rPr lang="en-US" sz="5500" dirty="0"/>
              <a:t>that engaged faculty </a:t>
            </a:r>
            <a:r>
              <a:rPr lang="en-US" sz="5500" dirty="0" smtClean="0"/>
              <a:t>play, maturity </a:t>
            </a:r>
            <a:r>
              <a:rPr lang="en-US" sz="5500" dirty="0"/>
              <a:t>of these roles over </a:t>
            </a:r>
            <a:r>
              <a:rPr lang="en-US" sz="5500" dirty="0" smtClean="0"/>
              <a:t>time </a:t>
            </a:r>
          </a:p>
          <a:p>
            <a:endParaRPr lang="en-US" sz="3800" dirty="0"/>
          </a:p>
          <a:p>
            <a:pPr marL="109728" indent="0">
              <a:buNone/>
            </a:pPr>
            <a:r>
              <a:rPr lang="en-US" sz="4900" dirty="0" smtClean="0"/>
              <a:t>Peters </a:t>
            </a:r>
            <a:r>
              <a:rPr lang="en-US" sz="4900" dirty="0"/>
              <a:t>and Alter (2010) </a:t>
            </a:r>
            <a:r>
              <a:rPr lang="en-US" sz="4900" dirty="0" smtClean="0"/>
              <a:t>variety </a:t>
            </a:r>
            <a:r>
              <a:rPr lang="en-US" sz="4900" dirty="0"/>
              <a:t>of engaged faculty roles: civic actor, community organizer, facilitator, change agent, critic, and </a:t>
            </a:r>
            <a:r>
              <a:rPr lang="en-US" sz="4900" dirty="0" smtClean="0"/>
              <a:t>partner; “</a:t>
            </a:r>
            <a:r>
              <a:rPr lang="en-US" sz="4900" dirty="0"/>
              <a:t>hypothesize that the political roles and work of faculty members in civic life involve developmental, relational, situational, and contextual dynamics of trust, interests, agenda, and power that take a good deal of time to establish, negotiate, build, and exercise” (p. 260). </a:t>
            </a:r>
            <a:endParaRPr lang="en-US" sz="4900" dirty="0" smtClean="0"/>
          </a:p>
          <a:p>
            <a:pPr marL="109728" indent="0">
              <a:buNone/>
            </a:pPr>
            <a:endParaRPr lang="en-US" sz="4900" dirty="0"/>
          </a:p>
          <a:p>
            <a:pPr marL="109728" indent="0">
              <a:buNone/>
            </a:pPr>
            <a:r>
              <a:rPr lang="en-US" sz="4900" dirty="0" smtClean="0"/>
              <a:t>Nature </a:t>
            </a:r>
            <a:r>
              <a:rPr lang="en-US" sz="4900" dirty="0"/>
              <a:t>of relationships and work change over time, and across faculty members’ working </a:t>
            </a:r>
            <a:r>
              <a:rPr lang="en-US" sz="4900" dirty="0" smtClean="0"/>
              <a:t>lives? </a:t>
            </a:r>
          </a:p>
          <a:p>
            <a:pPr marL="109728" indent="0">
              <a:buNone/>
            </a:pPr>
            <a:r>
              <a:rPr lang="en-US" sz="4900" dirty="0" smtClean="0"/>
              <a:t>Reflect </a:t>
            </a:r>
            <a:r>
              <a:rPr lang="en-US" sz="4900" dirty="0"/>
              <a:t>the scholarly </a:t>
            </a:r>
            <a:r>
              <a:rPr lang="en-US" sz="4900" dirty="0" smtClean="0"/>
              <a:t>projects to </a:t>
            </a:r>
            <a:r>
              <a:rPr lang="en-US" sz="4900" dirty="0"/>
              <a:t>pursue, the disciplines in which they work, the kinds of academic appointments they hold, and the types of institutions where they are </a:t>
            </a:r>
            <a:r>
              <a:rPr lang="en-US" sz="4900" dirty="0" smtClean="0"/>
              <a:t>employed?  </a:t>
            </a:r>
            <a:endParaRPr lang="en-US" sz="4900" dirty="0"/>
          </a:p>
          <a:p>
            <a:endParaRPr lang="en-US" sz="4000" dirty="0"/>
          </a:p>
        </p:txBody>
      </p:sp>
      <p:sp>
        <p:nvSpPr>
          <p:cNvPr id="4" name="Title 3"/>
          <p:cNvSpPr>
            <a:spLocks noGrp="1"/>
          </p:cNvSpPr>
          <p:nvPr>
            <p:ph type="title"/>
          </p:nvPr>
        </p:nvSpPr>
        <p:spPr/>
        <p:txBody>
          <a:bodyPr/>
          <a:lstStyle/>
          <a:p>
            <a:pPr algn="ctr"/>
            <a:r>
              <a:rPr lang="en-US" dirty="0" smtClean="0"/>
              <a:t>Future Study</a:t>
            </a:r>
            <a:endParaRPr lang="en-US" dirty="0"/>
          </a:p>
        </p:txBody>
      </p:sp>
    </p:spTree>
    <p:extLst>
      <p:ext uri="{BB962C8B-B14F-4D97-AF65-F5344CB8AC3E}">
        <p14:creationId xmlns:p14="http://schemas.microsoft.com/office/powerpoint/2010/main" val="1167389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524000"/>
            <a:ext cx="6030884" cy="4522124"/>
          </a:xfrm>
        </p:spPr>
      </p:pic>
      <p:sp>
        <p:nvSpPr>
          <p:cNvPr id="2" name="Title 1"/>
          <p:cNvSpPr>
            <a:spLocks noGrp="1"/>
          </p:cNvSpPr>
          <p:nvPr>
            <p:ph type="title"/>
          </p:nvPr>
        </p:nvSpPr>
        <p:spPr/>
        <p:txBody>
          <a:bodyPr>
            <a:normAutofit fontScale="90000"/>
          </a:bodyPr>
          <a:lstStyle/>
          <a:p>
            <a:r>
              <a:rPr lang="en-US" b="1" i="1" dirty="0" smtClean="0">
                <a:solidFill>
                  <a:srgbClr val="333399"/>
                </a:solidFill>
                <a:effectLst>
                  <a:outerShdw blurRad="38100" dist="38100" dir="2700000" algn="tl">
                    <a:srgbClr val="000000">
                      <a:alpha val="43137"/>
                    </a:srgbClr>
                  </a:outerShdw>
                </a:effectLst>
              </a:rPr>
              <a:t>Discussion, Questions &amp; Answers</a:t>
            </a:r>
            <a:endParaRPr lang="en-US" b="1" i="1" dirty="0">
              <a:solidFill>
                <a:srgbClr val="33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3271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Sandmann@uga.edu</a:t>
            </a:r>
            <a:endParaRPr lang="en-US" dirty="0"/>
          </a:p>
        </p:txBody>
      </p:sp>
      <p:pic>
        <p:nvPicPr>
          <p:cNvPr id="4" name="Picture 4" descr="UNH Fall seasons (bigger)"/>
          <p:cNvPicPr>
            <a:picLocks noGrp="1" noChangeAspect="1" noChangeArrowheads="1"/>
          </p:cNvPicPr>
          <p:nvPr>
            <p:ph idx="1"/>
          </p:nvPr>
        </p:nvPicPr>
        <p:blipFill>
          <a:blip r:embed="rId3" cstate="print"/>
          <a:srcRect/>
          <a:stretch>
            <a:fillRect/>
          </a:stretch>
        </p:blipFill>
        <p:spPr bwMode="auto">
          <a:xfrm>
            <a:off x="533400" y="1447800"/>
            <a:ext cx="7848600" cy="5045732"/>
          </a:xfrm>
          <a:prstGeom prst="rect">
            <a:avLst/>
          </a:prstGeom>
          <a:noFill/>
          <a:ln w="9525">
            <a:noFill/>
            <a:miter lim="800000"/>
            <a:headEnd/>
            <a:tailEnd/>
          </a:ln>
        </p:spPr>
      </p:pic>
    </p:spTree>
    <p:extLst>
      <p:ext uri="{BB962C8B-B14F-4D97-AF65-F5344CB8AC3E}">
        <p14:creationId xmlns:p14="http://schemas.microsoft.com/office/powerpoint/2010/main" val="178505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Demographics</a:t>
            </a:r>
          </a:p>
          <a:p>
            <a:r>
              <a:rPr lang="en-US" dirty="0" smtClean="0"/>
              <a:t>Motivation</a:t>
            </a:r>
          </a:p>
          <a:p>
            <a:r>
              <a:rPr lang="en-US" dirty="0" smtClean="0"/>
              <a:t>Disciplinary</a:t>
            </a:r>
          </a:p>
          <a:p>
            <a:r>
              <a:rPr lang="en-US" dirty="0" smtClean="0"/>
              <a:t>Organizational Context</a:t>
            </a:r>
          </a:p>
          <a:p>
            <a:endParaRPr lang="en-US" dirty="0" smtClean="0"/>
          </a:p>
          <a:p>
            <a:r>
              <a:rPr lang="en-US" dirty="0" smtClean="0"/>
              <a:t>How best to study—</a:t>
            </a:r>
          </a:p>
          <a:p>
            <a:pPr lvl="1"/>
            <a:r>
              <a:rPr lang="en-US" dirty="0" smtClean="0"/>
              <a:t>Multidimensional models--institutional</a:t>
            </a:r>
            <a:r>
              <a:rPr lang="en-US" dirty="0"/>
              <a:t>, personal, and professional </a:t>
            </a:r>
            <a:r>
              <a:rPr lang="en-US" dirty="0" smtClean="0"/>
              <a:t>influences--predictors </a:t>
            </a:r>
            <a:r>
              <a:rPr lang="en-US" dirty="0"/>
              <a:t>of participation </a:t>
            </a:r>
          </a:p>
          <a:p>
            <a:pPr lvl="1"/>
            <a:endParaRPr lang="en-US" dirty="0" smtClean="0"/>
          </a:p>
          <a:p>
            <a:pPr lvl="1"/>
            <a:r>
              <a:rPr lang="en-US" dirty="0" smtClean="0"/>
              <a:t>Constraint </a:t>
            </a:r>
            <a:r>
              <a:rPr lang="en-US" dirty="0"/>
              <a:t>to </a:t>
            </a:r>
            <a:r>
              <a:rPr lang="en-US" dirty="0" smtClean="0"/>
              <a:t>opportunity--faculty development</a:t>
            </a:r>
            <a:endParaRPr lang="en-US" dirty="0"/>
          </a:p>
        </p:txBody>
      </p:sp>
      <p:sp>
        <p:nvSpPr>
          <p:cNvPr id="3" name="Title 2"/>
          <p:cNvSpPr>
            <a:spLocks noGrp="1"/>
          </p:cNvSpPr>
          <p:nvPr>
            <p:ph type="title"/>
          </p:nvPr>
        </p:nvSpPr>
        <p:spPr/>
        <p:txBody>
          <a:bodyPr/>
          <a:lstStyle/>
          <a:p>
            <a:pPr algn="ctr"/>
            <a:r>
              <a:rPr lang="en-US" dirty="0" smtClean="0"/>
              <a:t>What do we know?</a:t>
            </a:r>
            <a:endParaRPr lang="en-US" dirty="0"/>
          </a:p>
        </p:txBody>
      </p:sp>
    </p:spTree>
    <p:extLst>
      <p:ext uri="{BB962C8B-B14F-4D97-AF65-F5344CB8AC3E}">
        <p14:creationId xmlns:p14="http://schemas.microsoft.com/office/powerpoint/2010/main" val="100118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Ski Jump (bigger)"/>
          <p:cNvPicPr>
            <a:picLocks noGrp="1" noChangeAspect="1" noChangeArrowheads="1"/>
          </p:cNvPicPr>
          <p:nvPr>
            <p:ph idx="1"/>
          </p:nvPr>
        </p:nvPicPr>
        <p:blipFill>
          <a:blip r:embed="rId3"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77200" cy="4525963"/>
          </a:xfrm>
        </p:spPr>
        <p:txBody>
          <a:bodyPr rtlCol="0">
            <a:normAutofit fontScale="92500" lnSpcReduction="10000"/>
          </a:bodyPr>
          <a:lstStyle/>
          <a:p>
            <a:pPr defTabSz="914400" eaLnBrk="1" fontAlgn="auto" hangingPunct="1">
              <a:spcAft>
                <a:spcPts val="0"/>
              </a:spcAft>
              <a:buFont typeface="Wingdings" pitchFamily="2" charset="2"/>
              <a:buChar char="§"/>
              <a:defRPr/>
            </a:pPr>
            <a:r>
              <a:rPr lang="en-US" sz="2800" i="1" dirty="0">
                <a:solidFill>
                  <a:srgbClr val="000099"/>
                </a:solidFill>
                <a:latin typeface="Calibri"/>
              </a:rPr>
              <a:t>A Land-, Sea-, Space-Grant University (1 of 13)</a:t>
            </a:r>
          </a:p>
          <a:p>
            <a:pPr defTabSz="914400" eaLnBrk="1" fontAlgn="auto" hangingPunct="1">
              <a:spcAft>
                <a:spcPts val="0"/>
              </a:spcAft>
              <a:buFont typeface="Arial"/>
              <a:buNone/>
              <a:defRPr/>
            </a:pPr>
            <a:endParaRPr lang="en-US" sz="1000" i="1" dirty="0">
              <a:solidFill>
                <a:srgbClr val="000099"/>
              </a:solidFill>
              <a:latin typeface="Calibri"/>
            </a:endParaRPr>
          </a:p>
          <a:p>
            <a:pPr defTabSz="914400" eaLnBrk="1" fontAlgn="auto" hangingPunct="1">
              <a:spcAft>
                <a:spcPts val="0"/>
              </a:spcAft>
              <a:buFont typeface="Wingdings" pitchFamily="2" charset="2"/>
              <a:buChar char="§"/>
              <a:defRPr/>
            </a:pPr>
            <a:r>
              <a:rPr lang="en-US" sz="2800" i="1" dirty="0">
                <a:solidFill>
                  <a:srgbClr val="000099"/>
                </a:solidFill>
                <a:latin typeface="Calibri"/>
              </a:rPr>
              <a:t>Carnegie Research High Activity; $150 Million in External Funding in FY11</a:t>
            </a:r>
          </a:p>
          <a:p>
            <a:pPr defTabSz="914400" eaLnBrk="1" fontAlgn="auto" hangingPunct="1">
              <a:spcAft>
                <a:spcPts val="0"/>
              </a:spcAft>
              <a:buFont typeface="Arial"/>
              <a:buNone/>
              <a:defRPr/>
            </a:pPr>
            <a:endParaRPr lang="en-US" sz="1000" i="1" dirty="0">
              <a:solidFill>
                <a:srgbClr val="000099"/>
              </a:solidFill>
              <a:latin typeface="Calibri"/>
            </a:endParaRPr>
          </a:p>
          <a:p>
            <a:pPr defTabSz="914400" eaLnBrk="1" fontAlgn="auto" hangingPunct="1">
              <a:spcAft>
                <a:spcPts val="0"/>
              </a:spcAft>
              <a:buFont typeface="Wingdings" pitchFamily="2" charset="2"/>
              <a:buChar char="§"/>
              <a:defRPr/>
            </a:pPr>
            <a:r>
              <a:rPr lang="en-US" sz="2800" i="1" dirty="0">
                <a:solidFill>
                  <a:srgbClr val="000099"/>
                </a:solidFill>
                <a:latin typeface="Calibri"/>
              </a:rPr>
              <a:t>Carnegie “Community Engaged” (Dec 2008)</a:t>
            </a:r>
          </a:p>
          <a:p>
            <a:pPr defTabSz="914400" eaLnBrk="1" fontAlgn="auto" hangingPunct="1">
              <a:spcAft>
                <a:spcPts val="0"/>
              </a:spcAft>
              <a:buFont typeface="Wingdings" pitchFamily="2" charset="2"/>
              <a:buChar char="§"/>
              <a:defRPr/>
            </a:pPr>
            <a:endParaRPr lang="en-US" sz="1000" i="1" dirty="0">
              <a:solidFill>
                <a:srgbClr val="000099"/>
              </a:solidFill>
              <a:latin typeface="Calibri"/>
            </a:endParaRPr>
          </a:p>
          <a:p>
            <a:pPr defTabSz="914400" eaLnBrk="1" fontAlgn="auto" hangingPunct="1">
              <a:spcAft>
                <a:spcPts val="0"/>
              </a:spcAft>
              <a:buFont typeface="Wingdings" pitchFamily="2" charset="2"/>
              <a:buChar char="§"/>
              <a:defRPr/>
            </a:pPr>
            <a:r>
              <a:rPr lang="en-US" sz="2800" i="1" dirty="0">
                <a:solidFill>
                  <a:srgbClr val="000099"/>
                </a:solidFill>
                <a:latin typeface="Calibri"/>
              </a:rPr>
              <a:t>Tenure Track, Research, Extension and Clinical Faculty (About 950; 620 Tenure Track)</a:t>
            </a:r>
          </a:p>
          <a:p>
            <a:pPr defTabSz="914400" eaLnBrk="1" fontAlgn="auto" hangingPunct="1">
              <a:spcAft>
                <a:spcPts val="0"/>
              </a:spcAft>
              <a:buFont typeface="Wingdings" pitchFamily="2" charset="2"/>
              <a:buChar char="§"/>
              <a:defRPr/>
            </a:pPr>
            <a:endParaRPr lang="en-US" sz="1000" i="1" dirty="0">
              <a:solidFill>
                <a:srgbClr val="000099"/>
              </a:solidFill>
              <a:latin typeface="Calibri"/>
            </a:endParaRPr>
          </a:p>
          <a:p>
            <a:pPr defTabSz="914400" eaLnBrk="1" fontAlgn="auto" hangingPunct="1">
              <a:spcAft>
                <a:spcPts val="0"/>
              </a:spcAft>
              <a:buFont typeface="Wingdings" pitchFamily="2" charset="2"/>
              <a:buChar char="§"/>
              <a:defRPr/>
            </a:pPr>
            <a:r>
              <a:rPr lang="en-US" sz="2800" i="1" dirty="0">
                <a:solidFill>
                  <a:srgbClr val="000099"/>
                </a:solidFill>
                <a:latin typeface="Calibri"/>
              </a:rPr>
              <a:t>15,200 Undergraduate and Graduate </a:t>
            </a:r>
            <a:r>
              <a:rPr lang="en-US" sz="2800" i="1" dirty="0" smtClean="0">
                <a:solidFill>
                  <a:srgbClr val="000099"/>
                </a:solidFill>
                <a:latin typeface="Calibri"/>
              </a:rPr>
              <a:t>Students</a:t>
            </a:r>
          </a:p>
          <a:p>
            <a:pPr defTabSz="914400" eaLnBrk="1" fontAlgn="auto" hangingPunct="1">
              <a:spcAft>
                <a:spcPts val="0"/>
              </a:spcAft>
              <a:buFont typeface="Wingdings" pitchFamily="2" charset="2"/>
              <a:buChar char="§"/>
              <a:defRPr/>
            </a:pPr>
            <a:endParaRPr lang="en-US" sz="2800" i="1" dirty="0">
              <a:solidFill>
                <a:srgbClr val="000099"/>
              </a:solidFill>
              <a:latin typeface="Calibri"/>
            </a:endParaRPr>
          </a:p>
          <a:p>
            <a:pPr defTabSz="914400" eaLnBrk="1" fontAlgn="auto" hangingPunct="1">
              <a:spcAft>
                <a:spcPts val="0"/>
              </a:spcAft>
              <a:buFont typeface="Wingdings" pitchFamily="2" charset="2"/>
              <a:buChar char="§"/>
              <a:defRPr/>
            </a:pPr>
            <a:r>
              <a:rPr lang="en-US" sz="2800" i="1" dirty="0">
                <a:solidFill>
                  <a:srgbClr val="000099"/>
                </a:solidFill>
                <a:latin typeface="Calibri"/>
              </a:rPr>
              <a:t>Strong Faculty </a:t>
            </a:r>
            <a:r>
              <a:rPr lang="en-US" sz="2800" i="1" dirty="0" smtClean="0">
                <a:solidFill>
                  <a:srgbClr val="000099"/>
                </a:solidFill>
                <a:latin typeface="Calibri"/>
              </a:rPr>
              <a:t>Union</a:t>
            </a:r>
            <a:endParaRPr lang="en-US" sz="2800" i="1" dirty="0">
              <a:solidFill>
                <a:srgbClr val="000099"/>
              </a:solidFill>
              <a:latin typeface="Calibri"/>
            </a:endParaRPr>
          </a:p>
          <a:p>
            <a:pPr eaLnBrk="1" fontAlgn="auto" hangingPunct="1">
              <a:spcAft>
                <a:spcPts val="0"/>
              </a:spcAft>
              <a:buFont typeface="Arial"/>
              <a:buChar char="•"/>
              <a:defRPr/>
            </a:pPr>
            <a:endParaRPr lang="en-US" dirty="0"/>
          </a:p>
        </p:txBody>
      </p:sp>
      <p:sp>
        <p:nvSpPr>
          <p:cNvPr id="2" name="Title 1"/>
          <p:cNvSpPr>
            <a:spLocks noGrp="1"/>
          </p:cNvSpPr>
          <p:nvPr>
            <p:ph type="title"/>
          </p:nvPr>
        </p:nvSpPr>
        <p:spPr/>
        <p:txBody>
          <a:bodyPr rtlCol="0">
            <a:normAutofit fontScale="90000"/>
          </a:bodyPr>
          <a:lstStyle/>
          <a:p>
            <a:pPr algn="ctr" eaLnBrk="1" fontAlgn="auto" hangingPunct="1">
              <a:spcAft>
                <a:spcPts val="0"/>
              </a:spcAft>
              <a:defRPr/>
            </a:pPr>
            <a:r>
              <a:rPr lang="en-US" sz="4000" b="1" dirty="0">
                <a:solidFill>
                  <a:schemeClr val="tx1"/>
                </a:solidFill>
                <a:effectLst>
                  <a:outerShdw blurRad="38100" dist="38100" dir="2700000" algn="tl">
                    <a:srgbClr val="000000">
                      <a:alpha val="43137"/>
                    </a:srgbClr>
                  </a:outerShdw>
                </a:effectLst>
                <a:latin typeface="+mn-lt"/>
              </a:rPr>
              <a:t>University of New Hampshire Overview</a:t>
            </a:r>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914400" y="3492828"/>
            <a:ext cx="992579" cy="523220"/>
          </a:xfrm>
          <a:prstGeom prst="rect">
            <a:avLst/>
          </a:prstGeom>
          <a:noFill/>
          <a:ln w="9525">
            <a:noFill/>
            <a:miter lim="800000"/>
            <a:headEnd/>
            <a:tailEnd/>
          </a:ln>
        </p:spPr>
        <p:txBody>
          <a:bodyPr wrap="none">
            <a:spAutoFit/>
          </a:bodyPr>
          <a:lstStyle/>
          <a:p>
            <a:pPr algn="ctr"/>
            <a:r>
              <a:rPr lang="en-US" dirty="0"/>
              <a:t> </a:t>
            </a:r>
            <a:r>
              <a:rPr lang="en-US" dirty="0" smtClean="0"/>
              <a:t>2008</a:t>
            </a:r>
            <a:endParaRPr lang="en-US" dirty="0"/>
          </a:p>
        </p:txBody>
      </p:sp>
      <p:sp>
        <p:nvSpPr>
          <p:cNvPr id="7" name="Text Box 12"/>
          <p:cNvSpPr txBox="1">
            <a:spLocks noChangeArrowheads="1"/>
          </p:cNvSpPr>
          <p:nvPr/>
        </p:nvSpPr>
        <p:spPr bwMode="auto">
          <a:xfrm>
            <a:off x="967500" y="4167981"/>
            <a:ext cx="1297151" cy="369332"/>
          </a:xfrm>
          <a:prstGeom prst="rect">
            <a:avLst/>
          </a:prstGeom>
          <a:noFill/>
          <a:ln w="9525">
            <a:noFill/>
            <a:miter lim="800000"/>
            <a:headEnd/>
            <a:tailEnd/>
          </a:ln>
        </p:spPr>
        <p:txBody>
          <a:bodyPr wrap="none">
            <a:spAutoFit/>
          </a:bodyPr>
          <a:lstStyle/>
          <a:p>
            <a:pPr algn="ctr"/>
            <a:r>
              <a:rPr lang="en-US" dirty="0"/>
              <a:t>2004 - </a:t>
            </a:r>
            <a:r>
              <a:rPr lang="en-US" dirty="0" smtClean="0"/>
              <a:t>2011</a:t>
            </a:r>
            <a:endParaRPr lang="en-US" dirty="0"/>
          </a:p>
        </p:txBody>
      </p:sp>
      <p:sp>
        <p:nvSpPr>
          <p:cNvPr id="8" name="Text Box 13"/>
          <p:cNvSpPr txBox="1">
            <a:spLocks noChangeArrowheads="1"/>
          </p:cNvSpPr>
          <p:nvPr/>
        </p:nvSpPr>
        <p:spPr bwMode="auto">
          <a:xfrm>
            <a:off x="838200" y="4953000"/>
            <a:ext cx="1301750" cy="523220"/>
          </a:xfrm>
          <a:prstGeom prst="rect">
            <a:avLst/>
          </a:prstGeom>
          <a:noFill/>
          <a:ln w="9525">
            <a:noFill/>
            <a:miter lim="800000"/>
            <a:headEnd/>
            <a:tailEnd/>
          </a:ln>
        </p:spPr>
        <p:txBody>
          <a:bodyPr wrap="square">
            <a:spAutoFit/>
          </a:bodyPr>
          <a:lstStyle/>
          <a:p>
            <a:pPr algn="ctr"/>
            <a:r>
              <a:rPr lang="en-US" dirty="0"/>
              <a:t>2003</a:t>
            </a:r>
          </a:p>
        </p:txBody>
      </p:sp>
      <p:sp>
        <p:nvSpPr>
          <p:cNvPr id="9" name="Text Box 14"/>
          <p:cNvSpPr txBox="1">
            <a:spLocks noChangeArrowheads="1"/>
          </p:cNvSpPr>
          <p:nvPr/>
        </p:nvSpPr>
        <p:spPr bwMode="auto">
          <a:xfrm>
            <a:off x="941597" y="5638800"/>
            <a:ext cx="1060450" cy="369332"/>
          </a:xfrm>
          <a:prstGeom prst="rect">
            <a:avLst/>
          </a:prstGeom>
          <a:noFill/>
          <a:ln w="9525">
            <a:noFill/>
            <a:miter lim="800000"/>
            <a:headEnd/>
            <a:tailEnd/>
          </a:ln>
        </p:spPr>
        <p:txBody>
          <a:bodyPr wrap="square">
            <a:spAutoFit/>
          </a:bodyPr>
          <a:lstStyle/>
          <a:p>
            <a:pPr algn="ctr"/>
            <a:r>
              <a:rPr lang="en-US" dirty="0" smtClean="0"/>
              <a:t>2002</a:t>
            </a:r>
            <a:endParaRPr lang="en-US" dirty="0"/>
          </a:p>
        </p:txBody>
      </p:sp>
      <p:sp>
        <p:nvSpPr>
          <p:cNvPr id="12" name="Text Box 17"/>
          <p:cNvSpPr txBox="1">
            <a:spLocks noChangeArrowheads="1"/>
          </p:cNvSpPr>
          <p:nvPr/>
        </p:nvSpPr>
        <p:spPr bwMode="auto">
          <a:xfrm>
            <a:off x="967500" y="2514600"/>
            <a:ext cx="1034547" cy="646331"/>
          </a:xfrm>
          <a:prstGeom prst="rect">
            <a:avLst/>
          </a:prstGeom>
          <a:noFill/>
          <a:ln w="9525">
            <a:noFill/>
            <a:miter lim="800000"/>
            <a:headEnd/>
            <a:tailEnd/>
          </a:ln>
        </p:spPr>
        <p:txBody>
          <a:bodyPr wrap="square">
            <a:spAutoFit/>
          </a:bodyPr>
          <a:lstStyle/>
          <a:p>
            <a:pPr algn="ctr"/>
            <a:r>
              <a:rPr lang="en-US" dirty="0"/>
              <a:t> </a:t>
            </a:r>
            <a:r>
              <a:rPr lang="en-US" dirty="0" smtClean="0"/>
              <a:t>   2010 -</a:t>
            </a:r>
            <a:endParaRPr lang="en-US" dirty="0"/>
          </a:p>
        </p:txBody>
      </p:sp>
      <p:sp>
        <p:nvSpPr>
          <p:cNvPr id="13" name="Text Box 18"/>
          <p:cNvSpPr txBox="1">
            <a:spLocks noChangeArrowheads="1"/>
          </p:cNvSpPr>
          <p:nvPr/>
        </p:nvSpPr>
        <p:spPr bwMode="auto">
          <a:xfrm>
            <a:off x="6477000" y="4047663"/>
            <a:ext cx="2673350" cy="738664"/>
          </a:xfrm>
          <a:prstGeom prst="rect">
            <a:avLst/>
          </a:prstGeom>
          <a:noFill/>
          <a:ln w="9525">
            <a:noFill/>
            <a:miter lim="800000"/>
            <a:headEnd/>
            <a:tailEnd/>
          </a:ln>
        </p:spPr>
        <p:txBody>
          <a:bodyPr wrap="square">
            <a:spAutoFit/>
          </a:bodyPr>
          <a:lstStyle/>
          <a:p>
            <a:r>
              <a:rPr lang="en-US" sz="1400" dirty="0" smtClean="0"/>
              <a:t>Federal </a:t>
            </a:r>
            <a:r>
              <a:rPr lang="en-US" sz="1400" dirty="0"/>
              <a:t>Grant </a:t>
            </a:r>
            <a:r>
              <a:rPr lang="en-US" sz="1400" dirty="0" smtClean="0"/>
              <a:t>Success, 10% of Faculty in Academy; 10 to 1 Return on Investment</a:t>
            </a:r>
            <a:endParaRPr lang="en-US" sz="1400" dirty="0"/>
          </a:p>
        </p:txBody>
      </p:sp>
      <p:sp>
        <p:nvSpPr>
          <p:cNvPr id="14" name="Text Box 19"/>
          <p:cNvSpPr txBox="1">
            <a:spLocks noChangeArrowheads="1"/>
          </p:cNvSpPr>
          <p:nvPr/>
        </p:nvSpPr>
        <p:spPr bwMode="auto">
          <a:xfrm>
            <a:off x="5791200" y="2819398"/>
            <a:ext cx="3048000" cy="738664"/>
          </a:xfrm>
          <a:prstGeom prst="rect">
            <a:avLst/>
          </a:prstGeom>
          <a:noFill/>
          <a:ln w="9525">
            <a:noFill/>
            <a:miter lim="800000"/>
            <a:headEnd/>
            <a:tailEnd/>
          </a:ln>
        </p:spPr>
        <p:txBody>
          <a:bodyPr wrap="square">
            <a:spAutoFit/>
          </a:bodyPr>
          <a:lstStyle/>
          <a:p>
            <a:r>
              <a:rPr lang="en-US" sz="1400" dirty="0" smtClean="0"/>
              <a:t>Use Carnegie Classification;</a:t>
            </a:r>
          </a:p>
          <a:p>
            <a:r>
              <a:rPr lang="en-US" sz="1400" dirty="0" smtClean="0"/>
              <a:t>Connect to Federal Agencies, 10 % of UNH Faculty  </a:t>
            </a:r>
            <a:endParaRPr lang="en-US" sz="1400" dirty="0"/>
          </a:p>
        </p:txBody>
      </p:sp>
      <p:sp>
        <p:nvSpPr>
          <p:cNvPr id="15" name="Text Box 20"/>
          <p:cNvSpPr txBox="1">
            <a:spLocks noChangeArrowheads="1"/>
          </p:cNvSpPr>
          <p:nvPr/>
        </p:nvSpPr>
        <p:spPr bwMode="auto">
          <a:xfrm>
            <a:off x="6248400" y="3657600"/>
            <a:ext cx="2438400" cy="307777"/>
          </a:xfrm>
          <a:prstGeom prst="rect">
            <a:avLst/>
          </a:prstGeom>
          <a:noFill/>
          <a:ln w="9525">
            <a:noFill/>
            <a:miter lim="800000"/>
            <a:headEnd/>
            <a:tailEnd/>
          </a:ln>
        </p:spPr>
        <p:txBody>
          <a:bodyPr wrap="square">
            <a:spAutoFit/>
          </a:bodyPr>
          <a:lstStyle/>
          <a:p>
            <a:r>
              <a:rPr lang="en-US" sz="1400" dirty="0" smtClean="0"/>
              <a:t>Publish, Present, Communicate</a:t>
            </a:r>
            <a:endParaRPr lang="en-US" sz="1400" dirty="0"/>
          </a:p>
        </p:txBody>
      </p:sp>
      <p:sp>
        <p:nvSpPr>
          <p:cNvPr id="17" name="TextBox 16"/>
          <p:cNvSpPr txBox="1"/>
          <p:nvPr/>
        </p:nvSpPr>
        <p:spPr>
          <a:xfrm>
            <a:off x="5486400" y="1828801"/>
            <a:ext cx="3657600" cy="954107"/>
          </a:xfrm>
          <a:prstGeom prst="rect">
            <a:avLst/>
          </a:prstGeom>
          <a:noFill/>
        </p:spPr>
        <p:txBody>
          <a:bodyPr wrap="square" rtlCol="0">
            <a:spAutoFit/>
          </a:bodyPr>
          <a:lstStyle/>
          <a:p>
            <a:r>
              <a:rPr lang="en-US" sz="1400" dirty="0" smtClean="0"/>
              <a:t>Frequent Federal Agency Invitations, Book Preparation and Journal Submissions; National Leader in  Faculty Development for Engaged Scholarship</a:t>
            </a:r>
            <a:endParaRPr lang="en-US" sz="1400" dirty="0"/>
          </a:p>
        </p:txBody>
      </p:sp>
      <p:sp>
        <p:nvSpPr>
          <p:cNvPr id="18" name="_s1028"/>
          <p:cNvSpPr>
            <a:spLocks noChangeArrowheads="1"/>
          </p:cNvSpPr>
          <p:nvPr/>
        </p:nvSpPr>
        <p:spPr bwMode="auto">
          <a:xfrm flipV="1">
            <a:off x="2002047" y="5485489"/>
            <a:ext cx="4845256" cy="720038"/>
          </a:xfrm>
          <a:custGeom>
            <a:avLst/>
            <a:gdLst>
              <a:gd name="G0" fmla="+- 1800 0 0"/>
              <a:gd name="G1" fmla="+- 21600 0 1800"/>
              <a:gd name="G2" fmla="*/ 1800 1 2"/>
              <a:gd name="G3" fmla="+- 21600 0 G2"/>
              <a:gd name="G4" fmla="+/ 1800 21600 2"/>
              <a:gd name="G5" fmla="+/ G1 0 2"/>
              <a:gd name="G6" fmla="*/ 21600 21600 1800"/>
              <a:gd name="G7" fmla="*/ G6 1 2"/>
              <a:gd name="G8" fmla="+- 21600 0 G7"/>
              <a:gd name="G9" fmla="*/ 21600 1 2"/>
              <a:gd name="G10" fmla="+- 1800 0 G9"/>
              <a:gd name="G11" fmla="?: G10 G8 0"/>
              <a:gd name="G12" fmla="?: G10 G7 21600"/>
              <a:gd name="T0" fmla="*/ 20700 w 21600"/>
              <a:gd name="T1" fmla="*/ 10800 h 21600"/>
              <a:gd name="T2" fmla="*/ 10800 w 21600"/>
              <a:gd name="T3" fmla="*/ 21600 h 21600"/>
              <a:gd name="T4" fmla="*/ 900 w 21600"/>
              <a:gd name="T5" fmla="*/ 10800 h 21600"/>
              <a:gd name="T6" fmla="*/ 10800 w 21600"/>
              <a:gd name="T7" fmla="*/ 0 h 21600"/>
              <a:gd name="T8" fmla="*/ 2700 w 21600"/>
              <a:gd name="T9" fmla="*/ 2700 h 21600"/>
              <a:gd name="T10" fmla="*/ 18900 w 21600"/>
              <a:gd name="T11" fmla="*/ 18900 h 21600"/>
            </a:gdLst>
            <a:ahLst/>
            <a:cxnLst>
              <a:cxn ang="0">
                <a:pos x="T0" y="T1"/>
              </a:cxn>
              <a:cxn ang="0">
                <a:pos x="T2" y="T3"/>
              </a:cxn>
              <a:cxn ang="0">
                <a:pos x="T4" y="T5"/>
              </a:cxn>
              <a:cxn ang="0">
                <a:pos x="T6" y="T7"/>
              </a:cxn>
            </a:cxnLst>
            <a:rect l="T8" t="T9" r="T10" b="T11"/>
            <a:pathLst>
              <a:path w="21600" h="21600">
                <a:moveTo>
                  <a:pt x="0" y="0"/>
                </a:moveTo>
                <a:lnTo>
                  <a:pt x="1800" y="21600"/>
                </a:lnTo>
                <a:lnTo>
                  <a:pt x="19800" y="21600"/>
                </a:lnTo>
                <a:lnTo>
                  <a:pt x="21600" y="0"/>
                </a:lnTo>
                <a:close/>
              </a:path>
            </a:pathLst>
          </a:custGeom>
          <a:gradFill rotWithShape="1">
            <a:gsLst>
              <a:gs pos="0">
                <a:srgbClr val="3366FF"/>
              </a:gs>
              <a:gs pos="100000">
                <a:srgbClr val="3366FF">
                  <a:gamma/>
                  <a:tint val="19216"/>
                  <a:invGamma/>
                </a:srgbClr>
              </a:gs>
            </a:gsLst>
            <a:lin ang="5400000" scaled="1"/>
          </a:gradFill>
          <a:ln w="9525" algn="in">
            <a:miter lim="800000"/>
            <a:headEnd/>
            <a:tailEnd/>
          </a:ln>
          <a:scene3d>
            <a:camera prst="legacyObliqueTopRight"/>
            <a:lightRig rig="legacyFlat3" dir="b"/>
          </a:scene3d>
          <a:sp3d extrusionH="887400" prstMaterial="legacyMatte">
            <a:bevelT w="13500" h="13500" prst="angle"/>
            <a:bevelB w="13500" h="13500" prst="angle"/>
            <a:extrusionClr>
              <a:srgbClr val="3366FF"/>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Academic Strategic Plan I </a:t>
            </a:r>
          </a:p>
        </p:txBody>
      </p:sp>
      <p:sp>
        <p:nvSpPr>
          <p:cNvPr id="19" name="_s1029"/>
          <p:cNvSpPr>
            <a:spLocks noChangeArrowheads="1"/>
          </p:cNvSpPr>
          <p:nvPr/>
        </p:nvSpPr>
        <p:spPr bwMode="auto">
          <a:xfrm flipV="1">
            <a:off x="2406547" y="4765451"/>
            <a:ext cx="4036255" cy="720038"/>
          </a:xfrm>
          <a:custGeom>
            <a:avLst/>
            <a:gdLst>
              <a:gd name="G0" fmla="+- 2160 0 0"/>
              <a:gd name="G1" fmla="+- 21600 0 2160"/>
              <a:gd name="G2" fmla="*/ 2160 1 2"/>
              <a:gd name="G3" fmla="+- 21600 0 G2"/>
              <a:gd name="G4" fmla="+/ 2160 21600 2"/>
              <a:gd name="G5" fmla="+/ G1 0 2"/>
              <a:gd name="G6" fmla="*/ 21600 21600 2160"/>
              <a:gd name="G7" fmla="*/ G6 1 2"/>
              <a:gd name="G8" fmla="+- 21600 0 G7"/>
              <a:gd name="G9" fmla="*/ 21600 1 2"/>
              <a:gd name="G10" fmla="+- 2160 0 G9"/>
              <a:gd name="G11" fmla="?: G10 G8 0"/>
              <a:gd name="G12" fmla="?: G10 G7 21600"/>
              <a:gd name="T0" fmla="*/ 20520 w 21600"/>
              <a:gd name="T1" fmla="*/ 10800 h 21600"/>
              <a:gd name="T2" fmla="*/ 10800 w 21600"/>
              <a:gd name="T3" fmla="*/ 21600 h 21600"/>
              <a:gd name="T4" fmla="*/ 1080 w 21600"/>
              <a:gd name="T5" fmla="*/ 10800 h 21600"/>
              <a:gd name="T6" fmla="*/ 10800 w 21600"/>
              <a:gd name="T7" fmla="*/ 0 h 21600"/>
              <a:gd name="T8" fmla="*/ 2880 w 21600"/>
              <a:gd name="T9" fmla="*/ 2880 h 21600"/>
              <a:gd name="T10" fmla="*/ 18720 w 21600"/>
              <a:gd name="T11" fmla="*/ 18720 h 21600"/>
            </a:gdLst>
            <a:ahLst/>
            <a:cxnLst>
              <a:cxn ang="0">
                <a:pos x="T0" y="T1"/>
              </a:cxn>
              <a:cxn ang="0">
                <a:pos x="T2" y="T3"/>
              </a:cxn>
              <a:cxn ang="0">
                <a:pos x="T4" y="T5"/>
              </a:cxn>
              <a:cxn ang="0">
                <a:pos x="T6" y="T7"/>
              </a:cxn>
            </a:cxnLst>
            <a:rect l="T8" t="T9" r="T10" b="T11"/>
            <a:pathLst>
              <a:path w="21600" h="21600">
                <a:moveTo>
                  <a:pt x="0" y="0"/>
                </a:moveTo>
                <a:lnTo>
                  <a:pt x="2160" y="21600"/>
                </a:lnTo>
                <a:lnTo>
                  <a:pt x="19440" y="21600"/>
                </a:lnTo>
                <a:lnTo>
                  <a:pt x="21600" y="0"/>
                </a:lnTo>
                <a:close/>
              </a:path>
            </a:pathLst>
          </a:custGeom>
          <a:gradFill rotWithShape="1">
            <a:gsLst>
              <a:gs pos="0">
                <a:srgbClr val="00FFFF"/>
              </a:gs>
              <a:gs pos="100000">
                <a:schemeClr val="bg1"/>
              </a:gs>
            </a:gsLst>
            <a:lin ang="5400000" scaled="1"/>
          </a:gradFill>
          <a:ln w="9525" algn="in">
            <a:miter lim="800000"/>
            <a:headEnd/>
            <a:tailEnd/>
          </a:ln>
          <a:scene3d>
            <a:camera prst="legacyObliqueTopRight"/>
            <a:lightRig rig="legacyFlat3" dir="b"/>
          </a:scene3d>
          <a:sp3d extrusionH="887400" prstMaterial="legacyMatte">
            <a:bevelT w="13500" h="13500" prst="angle"/>
            <a:bevelB w="13500" h="13500" prst="angle"/>
            <a:extrusionClr>
              <a:srgbClr val="00FFFF"/>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Arial" charset="0"/>
              </a:rPr>
              <a:t> </a:t>
            </a:r>
            <a:r>
              <a:rPr kumimoji="0" lang="en-US" sz="2300" b="1" i="0" u="none" strike="noStrike" cap="none" normalizeH="0" baseline="0" dirty="0" smtClean="0">
                <a:ln>
                  <a:noFill/>
                </a:ln>
                <a:solidFill>
                  <a:srgbClr val="000000"/>
                </a:solidFill>
                <a:effectLst/>
                <a:latin typeface="Arial" charset="0"/>
              </a:rPr>
              <a:t>Accreditation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rPr>
              <a:t> </a:t>
            </a:r>
            <a:endParaRPr kumimoji="0" lang="en-US" sz="1200" b="0" i="0" u="none" strike="noStrike" cap="none" normalizeH="0" baseline="0" dirty="0" smtClean="0">
              <a:ln>
                <a:noFill/>
              </a:ln>
              <a:solidFill>
                <a:srgbClr val="000000"/>
              </a:solidFill>
              <a:effectLst/>
              <a:latin typeface="Arial" charset="0"/>
            </a:endParaRPr>
          </a:p>
        </p:txBody>
      </p:sp>
      <p:sp>
        <p:nvSpPr>
          <p:cNvPr id="20" name="_s1030"/>
          <p:cNvSpPr>
            <a:spLocks noChangeArrowheads="1"/>
          </p:cNvSpPr>
          <p:nvPr/>
        </p:nvSpPr>
        <p:spPr bwMode="auto">
          <a:xfrm flipV="1">
            <a:off x="2808861" y="4047663"/>
            <a:ext cx="3231628" cy="717788"/>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gradFill rotWithShape="1">
            <a:gsLst>
              <a:gs pos="0">
                <a:srgbClr val="FFFF00"/>
              </a:gs>
              <a:gs pos="100000">
                <a:schemeClr val="bg1"/>
              </a:gs>
            </a:gsLst>
            <a:lin ang="5400000" scaled="1"/>
          </a:gradFill>
          <a:ln w="9525" algn="in">
            <a:miter lim="800000"/>
            <a:headEnd/>
            <a:tailEnd/>
          </a:ln>
          <a:scene3d>
            <a:camera prst="legacyObliqueTopRight"/>
            <a:lightRig rig="legacyFlat3" dir="b"/>
          </a:scene3d>
          <a:sp3d extrusionH="887400" prstMaterial="legacyMatte">
            <a:bevelT w="13500" h="13500" prst="angle"/>
            <a:bevelB w="13500" h="13500" prst="angle"/>
            <a:extrusionClr>
              <a:srgbClr val="FFFF00"/>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00"/>
                </a:solidFill>
                <a:effectLst/>
                <a:latin typeface="Arial" charset="0"/>
              </a:rPr>
              <a:t>       Engaged</a:t>
            </a:r>
            <a:r>
              <a:rPr kumimoji="0" lang="en-US" sz="1900" b="1" i="0" u="none" strike="noStrike" cap="none" normalizeH="0" dirty="0" smtClean="0">
                <a:ln>
                  <a:noFill/>
                </a:ln>
                <a:solidFill>
                  <a:srgbClr val="000000"/>
                </a:solidFill>
                <a:effectLst/>
                <a:latin typeface="Arial" charset="0"/>
              </a:rPr>
              <a:t> </a:t>
            </a:r>
            <a:r>
              <a:rPr kumimoji="0" lang="en-US" sz="1900" b="1" i="0" u="none" strike="noStrike" cap="none" normalizeH="0" baseline="0" dirty="0" smtClean="0">
                <a:ln>
                  <a:noFill/>
                </a:ln>
                <a:solidFill>
                  <a:srgbClr val="000000"/>
                </a:solidFill>
                <a:effectLst/>
                <a:latin typeface="Arial" charset="0"/>
              </a:rPr>
              <a:t>Scholars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00"/>
                </a:solidFill>
                <a:effectLst/>
                <a:latin typeface="Arial" charset="0"/>
              </a:rPr>
              <a:t>       Academy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rgbClr val="000000"/>
              </a:solidFill>
              <a:effectLst/>
              <a:latin typeface="Arial" charset="0"/>
            </a:endParaRPr>
          </a:p>
        </p:txBody>
      </p:sp>
      <p:sp>
        <p:nvSpPr>
          <p:cNvPr id="21" name="_s1031"/>
          <p:cNvSpPr>
            <a:spLocks noChangeArrowheads="1"/>
          </p:cNvSpPr>
          <p:nvPr/>
        </p:nvSpPr>
        <p:spPr bwMode="auto">
          <a:xfrm flipV="1">
            <a:off x="3213361" y="3327625"/>
            <a:ext cx="2422628" cy="720038"/>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gradFill rotWithShape="1">
            <a:gsLst>
              <a:gs pos="0">
                <a:srgbClr val="CC3399"/>
              </a:gs>
              <a:gs pos="100000">
                <a:schemeClr val="bg1"/>
              </a:gs>
            </a:gsLst>
            <a:lin ang="5400000" scaled="1"/>
          </a:gradFill>
          <a:ln w="9525" algn="in">
            <a:miter lim="800000"/>
            <a:headEnd/>
            <a:tailEnd/>
          </a:ln>
          <a:scene3d>
            <a:camera prst="legacyObliqueTopRight"/>
            <a:lightRig rig="legacyFlat3" dir="b"/>
          </a:scene3d>
          <a:sp3d extrusionH="887400" prstMaterial="legacyMatte">
            <a:bevelT w="13500" h="13500" prst="angle"/>
            <a:bevelB w="13500" h="13500" prst="angle"/>
            <a:extrusionClr>
              <a:srgbClr val="CC3399"/>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Carnegie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Classification</a:t>
            </a:r>
          </a:p>
        </p:txBody>
      </p:sp>
      <p:sp>
        <p:nvSpPr>
          <p:cNvPr id="22" name="_s1032"/>
          <p:cNvSpPr>
            <a:spLocks noChangeArrowheads="1"/>
          </p:cNvSpPr>
          <p:nvPr/>
        </p:nvSpPr>
        <p:spPr bwMode="auto">
          <a:xfrm flipV="1">
            <a:off x="3617861" y="2607587"/>
            <a:ext cx="1613628" cy="72003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6FF66"/>
              </a:gs>
              <a:gs pos="100000">
                <a:schemeClr val="bg1"/>
              </a:gs>
            </a:gsLst>
            <a:lin ang="5400000" scaled="1"/>
          </a:gradFill>
          <a:ln w="9525" algn="in">
            <a:miter lim="800000"/>
            <a:headEnd/>
            <a:tailEnd/>
          </a:ln>
          <a:scene3d>
            <a:camera prst="legacyObliqueTopRight"/>
            <a:lightRig rig="legacyFlat3" dir="b"/>
          </a:scene3d>
          <a:sp3d extrusionH="887400" prstMaterial="legacyMatte">
            <a:bevelT w="13500" h="13500" prst="angle"/>
            <a:bevelB w="13500" h="13500" prst="angle"/>
            <a:extrusionClr>
              <a:srgbClr val="66FF66"/>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1600" b="1" dirty="0" smtClean="0">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Arial" charset="0"/>
              </a:rPr>
              <a:t>Strategic Plan II</a:t>
            </a: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23" name="_s1033"/>
          <p:cNvSpPr>
            <a:spLocks noChangeArrowheads="1"/>
          </p:cNvSpPr>
          <p:nvPr/>
        </p:nvSpPr>
        <p:spPr bwMode="auto">
          <a:xfrm flipV="1">
            <a:off x="4020175" y="1887549"/>
            <a:ext cx="809000" cy="720038"/>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gradFill rotWithShape="1">
            <a:gsLst>
              <a:gs pos="0">
                <a:srgbClr val="9966FF">
                  <a:alpha val="99001"/>
                </a:srgbClr>
              </a:gs>
              <a:gs pos="100000">
                <a:schemeClr val="bg1"/>
              </a:gs>
            </a:gsLst>
            <a:lin ang="5400000" scaled="1"/>
          </a:gradFill>
          <a:ln w="9525" algn="in">
            <a:miter lim="800000"/>
            <a:headEnd/>
            <a:tailEnd/>
          </a:ln>
          <a:scene3d>
            <a:camera prst="legacyObliqueTopRight"/>
            <a:lightRig rig="legacyFlat3" dir="b"/>
          </a:scene3d>
          <a:sp3d extrusionH="887400" prstMaterial="legacyMatte">
            <a:bevelT w="13500" h="13500" prst="angle"/>
            <a:bevelB w="13500" h="13500" prst="angle"/>
            <a:extrusionClr>
              <a:srgbClr val="9966FF"/>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charset="0"/>
              </a:rPr>
              <a:t>        </a:t>
            </a:r>
            <a:r>
              <a:rPr lang="en-US" sz="1700" b="1" dirty="0" smtClean="0">
                <a:solidFill>
                  <a:srgbClr val="000000"/>
                </a:solidFill>
                <a:latin typeface="Arial" charset="0"/>
              </a:rPr>
              <a:t>National Leadership</a:t>
            </a:r>
            <a:r>
              <a:rPr kumimoji="0" lang="en-US" sz="1700" b="1" i="0" u="none" strike="noStrike" cap="none" normalizeH="0" baseline="0" dirty="0" smtClean="0">
                <a:ln>
                  <a:noFill/>
                </a:ln>
                <a:solidFill>
                  <a:srgbClr val="000000"/>
                </a:solidFill>
                <a:effectLst/>
                <a:latin typeface="Arial" charset="0"/>
              </a:rPr>
              <a:t>       </a:t>
            </a:r>
          </a:p>
        </p:txBody>
      </p:sp>
      <p:sp>
        <p:nvSpPr>
          <p:cNvPr id="10" name="Text Box 15"/>
          <p:cNvSpPr txBox="1">
            <a:spLocks noChangeArrowheads="1"/>
          </p:cNvSpPr>
          <p:nvPr/>
        </p:nvSpPr>
        <p:spPr bwMode="auto">
          <a:xfrm>
            <a:off x="6847302" y="4792991"/>
            <a:ext cx="2131597" cy="1384995"/>
          </a:xfrm>
          <a:prstGeom prst="rect">
            <a:avLst/>
          </a:prstGeom>
          <a:noFill/>
          <a:ln w="9525">
            <a:noFill/>
            <a:miter lim="800000"/>
            <a:headEnd/>
            <a:tailEnd/>
          </a:ln>
        </p:spPr>
        <p:txBody>
          <a:bodyPr wrap="square">
            <a:spAutoFit/>
          </a:bodyPr>
          <a:lstStyle/>
          <a:p>
            <a:r>
              <a:rPr lang="en-US" sz="1400" dirty="0" smtClean="0"/>
              <a:t>Engagement Through </a:t>
            </a:r>
          </a:p>
          <a:p>
            <a:r>
              <a:rPr lang="en-US" sz="1400" dirty="0" smtClean="0"/>
              <a:t>Research  &amp; Scholarship:</a:t>
            </a:r>
          </a:p>
          <a:p>
            <a:r>
              <a:rPr lang="en-US" sz="1400" dirty="0" smtClean="0"/>
              <a:t>Focused Self Study</a:t>
            </a:r>
          </a:p>
          <a:p>
            <a:pPr algn="ctr"/>
            <a:r>
              <a:rPr lang="en-US" sz="1400" dirty="0" smtClean="0"/>
              <a:t>        </a:t>
            </a:r>
          </a:p>
          <a:p>
            <a:pPr algn="ctr"/>
            <a:r>
              <a:rPr lang="en-US" sz="1400" dirty="0" smtClean="0"/>
              <a:t> Engagement: 1 of 5</a:t>
            </a:r>
          </a:p>
          <a:p>
            <a:pPr algn="ctr"/>
            <a:r>
              <a:rPr lang="en-US" sz="1400" dirty="0" smtClean="0"/>
              <a:t>Fundraising Success</a:t>
            </a:r>
            <a:endParaRPr lang="en-US" sz="1400" dirty="0"/>
          </a:p>
        </p:txBody>
      </p:sp>
      <p:sp>
        <p:nvSpPr>
          <p:cNvPr id="24" name="Rectangle 2"/>
          <p:cNvSpPr>
            <a:spLocks noGrp="1" noChangeArrowheads="1"/>
          </p:cNvSpPr>
          <p:nvPr>
            <p:ph type="title"/>
          </p:nvPr>
        </p:nvSpPr>
        <p:spPr/>
        <p:txBody>
          <a:bodyPr>
            <a:noAutofit/>
          </a:bodyPr>
          <a:lstStyle/>
          <a:p>
            <a:pPr algn="ctr" eaLnBrk="1" hangingPunct="1"/>
            <a:r>
              <a:rPr lang="en-US" sz="2800" b="1" dirty="0" smtClean="0">
                <a:solidFill>
                  <a:schemeClr val="tx1"/>
                </a:solidFill>
                <a:effectLst>
                  <a:outerShdw blurRad="38100" dist="38100" dir="2700000" algn="tl">
                    <a:srgbClr val="000000">
                      <a:alpha val="43137"/>
                    </a:srgbClr>
                  </a:outerShdw>
                </a:effectLst>
              </a:rPr>
              <a:t>University of New Hampshire</a:t>
            </a:r>
            <a:br>
              <a:rPr lang="en-US" sz="2800" b="1" dirty="0" smtClean="0">
                <a:solidFill>
                  <a:schemeClr val="tx1"/>
                </a:solidFill>
                <a:effectLst>
                  <a:outerShdw blurRad="38100" dist="38100" dir="2700000" algn="tl">
                    <a:srgbClr val="000000">
                      <a:alpha val="43137"/>
                    </a:srgbClr>
                  </a:outerShdw>
                </a:effectLst>
              </a:rPr>
            </a:br>
            <a:r>
              <a:rPr lang="en-US" sz="2800" b="1" dirty="0" smtClean="0">
                <a:solidFill>
                  <a:schemeClr val="tx1"/>
                </a:solidFill>
                <a:effectLst>
                  <a:outerShdw blurRad="38100" dist="38100" dir="2700000" algn="tl">
                    <a:srgbClr val="000000">
                      <a:alpha val="43137"/>
                    </a:srgbClr>
                  </a:outerShdw>
                </a:effectLst>
              </a:rPr>
              <a:t>Change Model: Engaged Scholarship</a:t>
            </a:r>
          </a:p>
        </p:txBody>
      </p:sp>
      <p:sp>
        <p:nvSpPr>
          <p:cNvPr id="25" name="Text Box 21"/>
          <p:cNvSpPr txBox="1">
            <a:spLocks noChangeAspect="1" noChangeArrowheads="1"/>
          </p:cNvSpPr>
          <p:nvPr/>
        </p:nvSpPr>
        <p:spPr bwMode="auto">
          <a:xfrm>
            <a:off x="5231489" y="6400800"/>
            <a:ext cx="1931311" cy="369332"/>
          </a:xfrm>
          <a:prstGeom prst="rect">
            <a:avLst/>
          </a:prstGeom>
          <a:noFill/>
          <a:ln w="9525">
            <a:noFill/>
            <a:miter lim="800000"/>
            <a:headEnd/>
            <a:tailEnd/>
          </a:ln>
        </p:spPr>
        <p:txBody>
          <a:bodyPr wrap="square">
            <a:spAutoFit/>
          </a:bodyPr>
          <a:lstStyle/>
          <a:p>
            <a:r>
              <a:rPr lang="en-US" sz="900" b="1" dirty="0">
                <a:cs typeface="Arial" charset="0"/>
              </a:rPr>
              <a:t>© </a:t>
            </a:r>
            <a:r>
              <a:rPr lang="en-US" sz="900" b="1" dirty="0"/>
              <a:t>Julie E. Williams, Ph.D.</a:t>
            </a:r>
          </a:p>
          <a:p>
            <a:r>
              <a:rPr lang="en-US" sz="900" b="1" dirty="0" smtClean="0"/>
              <a:t>Senior Vice Provost</a:t>
            </a:r>
            <a:endParaRPr lang="en-US" sz="900" b="1" dirty="0"/>
          </a:p>
        </p:txBody>
      </p:sp>
    </p:spTree>
    <p:extLst>
      <p:ext uri="{BB962C8B-B14F-4D97-AF65-F5344CB8AC3E}">
        <p14:creationId xmlns:p14="http://schemas.microsoft.com/office/powerpoint/2010/main" val="2200831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838200" y="2057400"/>
            <a:ext cx="7315200" cy="4191000"/>
          </a:xfrm>
        </p:spPr>
        <p:txBody>
          <a:bodyPr>
            <a:normAutofit/>
          </a:bodyPr>
          <a:lstStyle/>
          <a:p>
            <a:pPr lvl="1" eaLnBrk="1" hangingPunct="1">
              <a:buFont typeface="Wingdings" pitchFamily="2" charset="2"/>
              <a:buChar char="§"/>
            </a:pPr>
            <a:r>
              <a:rPr lang="en-US" i="1" dirty="0" smtClean="0">
                <a:solidFill>
                  <a:srgbClr val="333399"/>
                </a:solidFill>
              </a:rPr>
              <a:t>Semester-long Academy</a:t>
            </a:r>
          </a:p>
          <a:p>
            <a:pPr lvl="1" eaLnBrk="1" hangingPunct="1">
              <a:buFont typeface="Wingdings" pitchFamily="2" charset="2"/>
              <a:buChar char="§"/>
            </a:pPr>
            <a:r>
              <a:rPr lang="en-US" i="1" dirty="0" smtClean="0">
                <a:solidFill>
                  <a:srgbClr val="333399"/>
                </a:solidFill>
              </a:rPr>
              <a:t>Six workshops focusing on engaged scholarship </a:t>
            </a:r>
          </a:p>
          <a:p>
            <a:pPr lvl="1" eaLnBrk="1" hangingPunct="1">
              <a:buFont typeface="Wingdings" pitchFamily="2" charset="2"/>
              <a:buChar char="§"/>
            </a:pPr>
            <a:r>
              <a:rPr lang="en-US" i="1" dirty="0" smtClean="0">
                <a:solidFill>
                  <a:srgbClr val="333399"/>
                </a:solidFill>
              </a:rPr>
              <a:t>Mini-lectures</a:t>
            </a:r>
            <a:r>
              <a:rPr lang="en-US" i="1" dirty="0" smtClean="0">
                <a:solidFill>
                  <a:srgbClr val="333399"/>
                </a:solidFill>
              </a:rPr>
              <a:t>, faculty-partner panels, project work and interdisciplinary dialogue with peers</a:t>
            </a:r>
          </a:p>
          <a:p>
            <a:pPr lvl="1" eaLnBrk="1" hangingPunct="1">
              <a:buFont typeface="Wingdings" pitchFamily="2" charset="2"/>
              <a:buChar char="§"/>
            </a:pPr>
            <a:r>
              <a:rPr lang="en-US" i="1" dirty="0" smtClean="0">
                <a:solidFill>
                  <a:srgbClr val="333399"/>
                </a:solidFill>
              </a:rPr>
              <a:t>Scholars work on developing or enhancing an engaged scholarship project</a:t>
            </a:r>
          </a:p>
          <a:p>
            <a:pPr lvl="1" eaLnBrk="1" hangingPunct="1">
              <a:buFont typeface="Wingdings" pitchFamily="2" charset="2"/>
              <a:buChar char="§"/>
            </a:pPr>
            <a:r>
              <a:rPr lang="en-US" i="1" dirty="0" smtClean="0">
                <a:solidFill>
                  <a:srgbClr val="333399"/>
                </a:solidFill>
              </a:rPr>
              <a:t>Scholars meet in small groups with scholarly coaches to strengthen and refine their engaged scholarship project</a:t>
            </a:r>
          </a:p>
          <a:p>
            <a:pPr lvl="1" eaLnBrk="1" hangingPunct="1"/>
            <a:endParaRPr lang="en-US" sz="2600" dirty="0" smtClean="0"/>
          </a:p>
          <a:p>
            <a:pPr lvl="1" eaLnBrk="1" hangingPunct="1"/>
            <a:endParaRPr lang="en-US" dirty="0" smtClean="0"/>
          </a:p>
          <a:p>
            <a:pPr lvl="1" eaLnBrk="1" hangingPunct="1"/>
            <a:endParaRPr lang="en-US" dirty="0" smtClean="0"/>
          </a:p>
        </p:txBody>
      </p:sp>
      <p:sp useBgFill="1">
        <p:nvSpPr>
          <p:cNvPr id="14337" name="Rectangle 2"/>
          <p:cNvSpPr>
            <a:spLocks noGrp="1" noChangeArrowheads="1"/>
          </p:cNvSpPr>
          <p:nvPr>
            <p:ph type="title"/>
          </p:nvPr>
        </p:nvSpPr>
        <p:spPr>
          <a:xfrm>
            <a:off x="762000" y="533400"/>
            <a:ext cx="7620000" cy="914400"/>
          </a:xfrm>
        </p:spPr>
        <p:txBody>
          <a:bodyPr>
            <a:normAutofit fontScale="90000"/>
          </a:bodyPr>
          <a:lstStyle/>
          <a:p>
            <a:pPr algn="ctr" eaLnBrk="1" hangingPunct="1"/>
            <a:r>
              <a:rPr lang="en-US" sz="4900" b="1" dirty="0" smtClean="0">
                <a:solidFill>
                  <a:schemeClr val="tx1"/>
                </a:solidFill>
                <a:effectLst>
                  <a:outerShdw blurRad="38100" dist="38100" dir="2700000" algn="tl">
                    <a:srgbClr val="000000">
                      <a:alpha val="43137"/>
                    </a:srgbClr>
                  </a:outerShdw>
                </a:effectLst>
                <a:cs typeface="Tahoma" pitchFamily="34" charset="0"/>
              </a:rPr>
              <a:t>Engaged Scholars Academy</a:t>
            </a:r>
            <a:r>
              <a:rPr lang="en-US" sz="4900" b="1" i="1" dirty="0" smtClean="0">
                <a:effectLst>
                  <a:outerShdw blurRad="38100" dist="38100" dir="2700000" algn="tl">
                    <a:srgbClr val="000000">
                      <a:alpha val="43137"/>
                    </a:srgbClr>
                  </a:outerShdw>
                </a:effectLst>
                <a:cs typeface="Tahoma" pitchFamily="34" charset="0"/>
              </a:rPr>
              <a:t/>
            </a:r>
            <a:br>
              <a:rPr lang="en-US" sz="4900" b="1" i="1" dirty="0" smtClean="0">
                <a:effectLst>
                  <a:outerShdw blurRad="38100" dist="38100" dir="2700000" algn="tl">
                    <a:srgbClr val="000000">
                      <a:alpha val="43137"/>
                    </a:srgbClr>
                  </a:outerShdw>
                </a:effectLst>
                <a:cs typeface="Tahoma" pitchFamily="34" charset="0"/>
              </a:rPr>
            </a:br>
            <a:r>
              <a:rPr lang="en-US" sz="2700" b="1" i="1" u="sng" dirty="0" smtClean="0">
                <a:solidFill>
                  <a:srgbClr val="333399"/>
                </a:solidFill>
                <a:cs typeface="Tahoma" pitchFamily="34" charset="0"/>
                <a:hlinkClick r:id="rId3"/>
              </a:rPr>
              <a:t>http://www.unh.edu/engaged-scholars/index.html</a:t>
            </a:r>
            <a:r>
              <a:rPr lang="en-US" sz="2700" b="1" i="1" dirty="0" smtClean="0">
                <a:solidFill>
                  <a:srgbClr val="333399"/>
                </a:solidFill>
                <a:cs typeface="Tahoma" pitchFamily="34" charset="0"/>
              </a:rPr>
              <a:t> </a:t>
            </a:r>
          </a:p>
        </p:txBody>
      </p:sp>
    </p:spTree>
    <p:extLst>
      <p:ext uri="{BB962C8B-B14F-4D97-AF65-F5344CB8AC3E}">
        <p14:creationId xmlns:p14="http://schemas.microsoft.com/office/powerpoint/2010/main" val="1651040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533400" y="1752600"/>
            <a:ext cx="7620000" cy="4572000"/>
          </a:xfrm>
        </p:spPr>
        <p:txBody>
          <a:bodyPr>
            <a:normAutofit fontScale="92500" lnSpcReduction="10000"/>
          </a:bodyPr>
          <a:lstStyle/>
          <a:p>
            <a:pPr lvl="1">
              <a:buFont typeface="Wingdings" pitchFamily="2" charset="2"/>
              <a:buChar char="§"/>
            </a:pPr>
            <a:r>
              <a:rPr lang="en-US" i="1" dirty="0" smtClean="0">
                <a:solidFill>
                  <a:srgbClr val="333399"/>
                </a:solidFill>
              </a:rPr>
              <a:t>Allows faculty to explore engagement and engaged scholarship in a supportive learning environment from multiple </a:t>
            </a:r>
            <a:r>
              <a:rPr lang="en-US" i="1" dirty="0" smtClean="0">
                <a:solidFill>
                  <a:srgbClr val="333399"/>
                </a:solidFill>
              </a:rPr>
              <a:t>perspectives</a:t>
            </a:r>
          </a:p>
          <a:p>
            <a:pPr lvl="1">
              <a:buFont typeface="Wingdings" pitchFamily="2" charset="2"/>
              <a:buChar char="§"/>
            </a:pPr>
            <a:endParaRPr lang="en-US" i="1" dirty="0">
              <a:solidFill>
                <a:srgbClr val="333399"/>
              </a:solidFill>
            </a:endParaRPr>
          </a:p>
          <a:p>
            <a:pPr lvl="1">
              <a:buFont typeface="Wingdings" pitchFamily="2" charset="2"/>
              <a:buChar char="§"/>
            </a:pPr>
            <a:r>
              <a:rPr lang="en-US" i="1" dirty="0" smtClean="0">
                <a:solidFill>
                  <a:srgbClr val="333399"/>
                </a:solidFill>
              </a:rPr>
              <a:t>Validates </a:t>
            </a:r>
            <a:r>
              <a:rPr lang="en-US" i="1" dirty="0" smtClean="0">
                <a:solidFill>
                  <a:srgbClr val="333399"/>
                </a:solidFill>
              </a:rPr>
              <a:t>what some faculty intuitively </a:t>
            </a:r>
            <a:r>
              <a:rPr lang="en-US" i="1" dirty="0" smtClean="0">
                <a:solidFill>
                  <a:srgbClr val="333399"/>
                </a:solidFill>
              </a:rPr>
              <a:t>know</a:t>
            </a:r>
          </a:p>
          <a:p>
            <a:pPr lvl="1">
              <a:buFont typeface="Wingdings" pitchFamily="2" charset="2"/>
              <a:buChar char="§"/>
            </a:pPr>
            <a:endParaRPr lang="en-US" i="1" dirty="0">
              <a:solidFill>
                <a:srgbClr val="333399"/>
              </a:solidFill>
            </a:endParaRPr>
          </a:p>
          <a:p>
            <a:pPr lvl="1" eaLnBrk="1" hangingPunct="1">
              <a:buFont typeface="Wingdings" pitchFamily="2" charset="2"/>
              <a:buChar char="§"/>
            </a:pPr>
            <a:r>
              <a:rPr lang="en-US" i="1" dirty="0" smtClean="0">
                <a:solidFill>
                  <a:srgbClr val="333399"/>
                </a:solidFill>
              </a:rPr>
              <a:t>Supports </a:t>
            </a:r>
            <a:r>
              <a:rPr lang="en-US" i="1" dirty="0" smtClean="0">
                <a:solidFill>
                  <a:srgbClr val="333399"/>
                </a:solidFill>
              </a:rPr>
              <a:t>the development of a common language and theoretical </a:t>
            </a:r>
            <a:r>
              <a:rPr lang="en-US" i="1" dirty="0" smtClean="0">
                <a:solidFill>
                  <a:srgbClr val="333399"/>
                </a:solidFill>
              </a:rPr>
              <a:t>foundation</a:t>
            </a:r>
          </a:p>
          <a:p>
            <a:pPr lvl="1" eaLnBrk="1" hangingPunct="1">
              <a:buFont typeface="Wingdings" pitchFamily="2" charset="2"/>
              <a:buChar char="§"/>
            </a:pPr>
            <a:endParaRPr lang="en-US" i="1" dirty="0">
              <a:solidFill>
                <a:srgbClr val="333399"/>
              </a:solidFill>
            </a:endParaRPr>
          </a:p>
          <a:p>
            <a:pPr lvl="1" eaLnBrk="1" hangingPunct="1">
              <a:buFont typeface="Wingdings" pitchFamily="2" charset="2"/>
              <a:buChar char="§"/>
            </a:pPr>
            <a:r>
              <a:rPr lang="en-US" i="1" dirty="0" smtClean="0">
                <a:solidFill>
                  <a:srgbClr val="333399"/>
                </a:solidFill>
              </a:rPr>
              <a:t>Provides </a:t>
            </a:r>
            <a:r>
              <a:rPr lang="en-US" i="1" dirty="0" smtClean="0">
                <a:solidFill>
                  <a:srgbClr val="333399"/>
                </a:solidFill>
              </a:rPr>
              <a:t>an increased sense of connectedness and community</a:t>
            </a:r>
          </a:p>
          <a:p>
            <a:pPr lvl="1" eaLnBrk="1" hangingPunct="1">
              <a:buFont typeface="Wingdings" pitchFamily="2" charset="2"/>
              <a:buChar char="§"/>
            </a:pPr>
            <a:endParaRPr lang="en-US" i="1" dirty="0" smtClean="0">
              <a:solidFill>
                <a:srgbClr val="333399"/>
              </a:solidFill>
            </a:endParaRPr>
          </a:p>
          <a:p>
            <a:pPr lvl="1" eaLnBrk="1" hangingPunct="1">
              <a:buFont typeface="Wingdings" pitchFamily="2" charset="2"/>
              <a:buChar char="§"/>
            </a:pPr>
            <a:r>
              <a:rPr lang="en-US" i="1" dirty="0" smtClean="0">
                <a:solidFill>
                  <a:srgbClr val="333399"/>
                </a:solidFill>
              </a:rPr>
              <a:t>Faculty </a:t>
            </a:r>
            <a:r>
              <a:rPr lang="en-US" i="1" dirty="0" smtClean="0">
                <a:solidFill>
                  <a:srgbClr val="333399"/>
                </a:solidFill>
              </a:rPr>
              <a:t>reflect on the direction of future actions and practices</a:t>
            </a:r>
          </a:p>
          <a:p>
            <a:pPr lvl="1" eaLnBrk="1" hangingPunct="1"/>
            <a:endParaRPr lang="en-US" dirty="0" smtClean="0"/>
          </a:p>
          <a:p>
            <a:pPr lvl="1" eaLnBrk="1" hangingPunct="1"/>
            <a:endParaRPr lang="en-US" dirty="0" smtClean="0"/>
          </a:p>
        </p:txBody>
      </p:sp>
      <p:sp useBgFill="1">
        <p:nvSpPr>
          <p:cNvPr id="14337" name="Rectangle 2"/>
          <p:cNvSpPr>
            <a:spLocks noGrp="1" noChangeArrowheads="1"/>
          </p:cNvSpPr>
          <p:nvPr>
            <p:ph type="title"/>
          </p:nvPr>
        </p:nvSpPr>
        <p:spPr>
          <a:xfrm>
            <a:off x="1143000" y="533400"/>
            <a:ext cx="7391400" cy="1066800"/>
          </a:xfrm>
        </p:spPr>
        <p:txBody>
          <a:bodyPr>
            <a:noAutofit/>
          </a:bodyPr>
          <a:lstStyle/>
          <a:p>
            <a:pPr algn="ctr"/>
            <a:r>
              <a:rPr lang="en-US" sz="3200" b="1" kern="0" dirty="0">
                <a:solidFill>
                  <a:schemeClr val="tx1"/>
                </a:solidFill>
                <a:effectLst>
                  <a:outerShdw blurRad="38100" dist="38100" dir="2700000" algn="tl">
                    <a:srgbClr val="000000">
                      <a:alpha val="43137"/>
                    </a:srgbClr>
                  </a:outerShdw>
                </a:effectLst>
                <a:ea typeface="ＭＳ Ｐゴシック" pitchFamily="-123" charset="-128"/>
              </a:rPr>
              <a:t>Academy Rationale: </a:t>
            </a:r>
            <a:br>
              <a:rPr lang="en-US" sz="3200" b="1" kern="0" dirty="0">
                <a:solidFill>
                  <a:schemeClr val="tx1"/>
                </a:solidFill>
                <a:effectLst>
                  <a:outerShdw blurRad="38100" dist="38100" dir="2700000" algn="tl">
                    <a:srgbClr val="000000">
                      <a:alpha val="43137"/>
                    </a:srgbClr>
                  </a:outerShdw>
                </a:effectLst>
                <a:ea typeface="ＭＳ Ｐゴシック" pitchFamily="-123" charset="-128"/>
              </a:rPr>
            </a:br>
            <a:r>
              <a:rPr lang="en-US" sz="3200" b="1" kern="0" dirty="0">
                <a:solidFill>
                  <a:schemeClr val="tx1"/>
                </a:solidFill>
                <a:effectLst>
                  <a:outerShdw blurRad="38100" dist="38100" dir="2700000" algn="tl">
                    <a:srgbClr val="000000">
                      <a:alpha val="43137"/>
                    </a:srgbClr>
                  </a:outerShdw>
                </a:effectLst>
                <a:ea typeface="ＭＳ Ｐゴシック" pitchFamily="-123" charset="-128"/>
              </a:rPr>
              <a:t>Faculty Learning Communities</a:t>
            </a:r>
            <a:endParaRPr lang="en-US" sz="3200" b="1"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8745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3776</TotalTime>
  <Words>2095</Words>
  <Application>Microsoft Office PowerPoint</Application>
  <PresentationFormat>On-screen Show (4:3)</PresentationFormat>
  <Paragraphs>345</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Not Going Solo:  Characteristics and Practices of Engaged Scholars</vt:lpstr>
      <vt:lpstr>Scholarship -no longer a solo act!</vt:lpstr>
      <vt:lpstr>Profile of the Engaged Scholar?</vt:lpstr>
      <vt:lpstr>What do we know?</vt:lpstr>
      <vt:lpstr>PowerPoint Presentation</vt:lpstr>
      <vt:lpstr>University of New Hampshire Overview</vt:lpstr>
      <vt:lpstr>University of New Hampshire Change Model: Engaged Scholarship</vt:lpstr>
      <vt:lpstr>Engaged Scholars Academy http://www.unh.edu/engaged-scholars/index.html </vt:lpstr>
      <vt:lpstr>Academy Rationale:  Faculty Learning Communities</vt:lpstr>
      <vt:lpstr>Engaged Scholars Academy</vt:lpstr>
      <vt:lpstr>UNH Engineers Partner With Local Elementary Schools</vt:lpstr>
      <vt:lpstr>Methodology: Data Collection</vt:lpstr>
      <vt:lpstr>Characteristics</vt:lpstr>
      <vt:lpstr>Gender</vt:lpstr>
      <vt:lpstr>Position</vt:lpstr>
      <vt:lpstr>PowerPoint Presentation</vt:lpstr>
      <vt:lpstr>PowerPoint Presentation</vt:lpstr>
      <vt:lpstr>PowerPoint Presentation</vt:lpstr>
      <vt:lpstr>Practices</vt:lpstr>
      <vt:lpstr>Conceptualization</vt:lpstr>
      <vt:lpstr>Why?  Benefits?</vt:lpstr>
      <vt:lpstr>Rewards as Motivator?</vt:lpstr>
      <vt:lpstr>Documenting Engaged Scholarship</vt:lpstr>
      <vt:lpstr>Scholarly Products</vt:lpstr>
      <vt:lpstr>PowerPoint Presentation</vt:lpstr>
      <vt:lpstr>Challenges to Practice of ES</vt:lpstr>
      <vt:lpstr>PowerPoint Presentation</vt:lpstr>
      <vt:lpstr>PowerPoint Presentation</vt:lpstr>
      <vt:lpstr>Results</vt:lpstr>
      <vt:lpstr>Conclusions</vt:lpstr>
      <vt:lpstr>Future Study</vt:lpstr>
      <vt:lpstr>Discussion, Questions &amp; Answers</vt:lpstr>
      <vt:lpstr>Sandmann@uga.edu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Technology Management</dc:title>
  <dc:creator>McCarty, Misty</dc:creator>
  <cp:lastModifiedBy>Lorilee Sandmann</cp:lastModifiedBy>
  <cp:revision>178</cp:revision>
  <cp:lastPrinted>2011-01-27T15:21:29Z</cp:lastPrinted>
  <dcterms:created xsi:type="dcterms:W3CDTF">2011-01-11T15:43:32Z</dcterms:created>
  <dcterms:modified xsi:type="dcterms:W3CDTF">2012-10-03T00:18:06Z</dcterms:modified>
</cp:coreProperties>
</file>