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660" r:id="rId3"/>
    <p:sldMasterId id="2147483708" r:id="rId4"/>
    <p:sldMasterId id="2147483744" r:id="rId5"/>
  </p:sldMasterIdLst>
  <p:notesMasterIdLst>
    <p:notesMasterId r:id="rId17"/>
  </p:notesMasterIdLst>
  <p:sldIdLst>
    <p:sldId id="257" r:id="rId6"/>
    <p:sldId id="280" r:id="rId7"/>
    <p:sldId id="258" r:id="rId8"/>
    <p:sldId id="259" r:id="rId9"/>
    <p:sldId id="260" r:id="rId10"/>
    <p:sldId id="261" r:id="rId11"/>
    <p:sldId id="262" r:id="rId12"/>
    <p:sldId id="263" r:id="rId13"/>
    <p:sldId id="279" r:id="rId14"/>
    <p:sldId id="277" r:id="rId15"/>
    <p:sldId id="273" r:id="rId16"/>
  </p:sldIdLst>
  <p:sldSz cx="9144000" cy="6858000" type="screen4x3"/>
  <p:notesSz cx="6858000" cy="9067800"/>
  <p:defaultTextStyle>
    <a:defPPr>
      <a:defRPr lang="en-US"/>
    </a:defPPr>
    <a:lvl1pPr marL="0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35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71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10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46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181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19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52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291" algn="l" defTabSz="9140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net Connor" initials="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88" autoAdjust="0"/>
  </p:normalViewPr>
  <p:slideViewPr>
    <p:cSldViewPr>
      <p:cViewPr>
        <p:scale>
          <a:sx n="66" d="100"/>
          <a:sy n="66" d="100"/>
        </p:scale>
        <p:origin x="-1384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712"/>
    </p:cViewPr>
  </p:sorterViewPr>
  <p:notesViewPr>
    <p:cSldViewPr snapToGrid="0" snapToObjects="1">
      <p:cViewPr>
        <p:scale>
          <a:sx n="100" d="100"/>
          <a:sy n="100" d="100"/>
        </p:scale>
        <p:origin x="-1776" y="-32"/>
      </p:cViewPr>
      <p:guideLst>
        <p:guide orient="horz" pos="2856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E6121-9432-4EE7-9D22-A3BE2FCCF3F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7EE6E-DB7C-48EE-9B4B-FBD43985A31A}">
      <dgm:prSet phldrT="[Text]"/>
      <dgm:spPr/>
      <dgm:t>
        <a:bodyPr/>
        <a:lstStyle/>
        <a:p>
          <a:r>
            <a:rPr lang="en-US" dirty="0" smtClean="0"/>
            <a:t>Membership</a:t>
          </a:r>
          <a:endParaRPr lang="en-US" dirty="0"/>
        </a:p>
      </dgm:t>
    </dgm:pt>
    <dgm:pt modelId="{53814A84-36D7-4A52-8779-F31EA6FFE02E}" type="parTrans" cxnId="{2A266C0D-874C-462F-99D5-E1265EBA0F8F}">
      <dgm:prSet/>
      <dgm:spPr/>
      <dgm:t>
        <a:bodyPr/>
        <a:lstStyle/>
        <a:p>
          <a:endParaRPr lang="en-US"/>
        </a:p>
      </dgm:t>
    </dgm:pt>
    <dgm:pt modelId="{FD0AFEA3-E60F-4993-8AE8-6EDE534AD3A0}" type="sibTrans" cxnId="{2A266C0D-874C-462F-99D5-E1265EBA0F8F}">
      <dgm:prSet/>
      <dgm:spPr/>
      <dgm:t>
        <a:bodyPr/>
        <a:lstStyle/>
        <a:p>
          <a:endParaRPr lang="en-US"/>
        </a:p>
      </dgm:t>
    </dgm:pt>
    <dgm:pt modelId="{3778F6B9-87F5-4C75-8424-D02A694F46AB}">
      <dgm:prSet phldrT="[Text]" custT="1"/>
      <dgm:spPr/>
      <dgm:t>
        <a:bodyPr/>
        <a:lstStyle/>
        <a:p>
          <a:pPr algn="ctr"/>
          <a:endParaRPr lang="en-US" sz="2000" dirty="0" smtClean="0"/>
        </a:p>
        <a:p>
          <a:pPr algn="ctr"/>
          <a:r>
            <a:rPr lang="en-US" sz="2400" dirty="0" smtClean="0"/>
            <a:t>Define</a:t>
          </a:r>
        </a:p>
        <a:p>
          <a:pPr algn="ctr"/>
          <a:r>
            <a:rPr lang="en-US" sz="1400" dirty="0" smtClean="0"/>
            <a:t>Associate VP, Student Affairs</a:t>
          </a:r>
        </a:p>
        <a:p>
          <a:pPr algn="ctr"/>
          <a:r>
            <a:rPr lang="en-US" sz="1400" dirty="0" smtClean="0"/>
            <a:t>Director of Student Engagement, World Campus</a:t>
          </a:r>
        </a:p>
        <a:p>
          <a:pPr algn="ctr"/>
          <a:r>
            <a:rPr lang="en-US" sz="1400" dirty="0" smtClean="0"/>
            <a:t>Extension</a:t>
          </a:r>
        </a:p>
        <a:p>
          <a:pPr algn="ctr"/>
          <a:r>
            <a:rPr lang="en-US" sz="1400" dirty="0" smtClean="0"/>
            <a:t>Director of Academic Affairs, Penn State Harrisburg</a:t>
          </a:r>
        </a:p>
        <a:p>
          <a:pPr algn="ctr"/>
          <a:r>
            <a:rPr lang="en-US" sz="1400" dirty="0" smtClean="0"/>
            <a:t>Graduate Student </a:t>
          </a:r>
          <a:endParaRPr lang="en-US" sz="1400" dirty="0"/>
        </a:p>
      </dgm:t>
    </dgm:pt>
    <dgm:pt modelId="{33470135-E9DD-4D78-BBCE-BA9F2BD67A0E}" type="parTrans" cxnId="{E5E47343-6ECF-4B1E-BC8D-53CDF4E4F9DD}">
      <dgm:prSet/>
      <dgm:spPr/>
      <dgm:t>
        <a:bodyPr/>
        <a:lstStyle/>
        <a:p>
          <a:endParaRPr lang="en-US"/>
        </a:p>
      </dgm:t>
    </dgm:pt>
    <dgm:pt modelId="{19915870-BFD0-444E-AF50-61DBEA7F4292}" type="sibTrans" cxnId="{E5E47343-6ECF-4B1E-BC8D-53CDF4E4F9DD}">
      <dgm:prSet/>
      <dgm:spPr/>
      <dgm:t>
        <a:bodyPr/>
        <a:lstStyle/>
        <a:p>
          <a:endParaRPr lang="en-US"/>
        </a:p>
      </dgm:t>
    </dgm:pt>
    <dgm:pt modelId="{09EDE369-9B1D-407E-8EF6-0A4AFBA3E48F}">
      <dgm:prSet phldrT="[Text]" custT="1"/>
      <dgm:spPr/>
      <dgm:t>
        <a:bodyPr/>
        <a:lstStyle/>
        <a:p>
          <a:pPr algn="ctr"/>
          <a:endParaRPr lang="en-US" sz="2000" dirty="0" smtClean="0"/>
        </a:p>
        <a:p>
          <a:pPr algn="ctr"/>
          <a:r>
            <a:rPr lang="en-US" sz="2400" dirty="0" smtClean="0"/>
            <a:t>Benchmark</a:t>
          </a:r>
        </a:p>
        <a:p>
          <a:pPr algn="ctr"/>
          <a:r>
            <a:rPr lang="en-US" sz="1400" dirty="0" smtClean="0"/>
            <a:t>Faculty Member</a:t>
          </a:r>
        </a:p>
        <a:p>
          <a:pPr algn="ctr"/>
          <a:r>
            <a:rPr lang="en-US" sz="1400" dirty="0" smtClean="0"/>
            <a:t>Undergraduate Research</a:t>
          </a:r>
        </a:p>
        <a:p>
          <a:pPr algn="ctr"/>
          <a:r>
            <a:rPr lang="en-US" sz="1400" dirty="0" smtClean="0"/>
            <a:t>Public Broadcasting</a:t>
          </a:r>
        </a:p>
        <a:p>
          <a:pPr algn="ctr"/>
          <a:r>
            <a:rPr lang="en-US" sz="1400" dirty="0" smtClean="0"/>
            <a:t>Shaver’s Creek Environmental Center</a:t>
          </a:r>
        </a:p>
        <a:p>
          <a:pPr algn="ctr"/>
          <a:endParaRPr lang="en-US" sz="2800" dirty="0"/>
        </a:p>
      </dgm:t>
    </dgm:pt>
    <dgm:pt modelId="{B09CD011-6C8F-44CE-87D2-A17052C7475D}" type="parTrans" cxnId="{D3DF68D8-DDB1-4D4C-A42A-0C90338D3080}">
      <dgm:prSet/>
      <dgm:spPr/>
      <dgm:t>
        <a:bodyPr/>
        <a:lstStyle/>
        <a:p>
          <a:endParaRPr lang="en-US"/>
        </a:p>
      </dgm:t>
    </dgm:pt>
    <dgm:pt modelId="{1B5C6B85-0EEE-4380-814A-A3B88D909A4D}" type="sibTrans" cxnId="{D3DF68D8-DDB1-4D4C-A42A-0C90338D3080}">
      <dgm:prSet/>
      <dgm:spPr/>
      <dgm:t>
        <a:bodyPr/>
        <a:lstStyle/>
        <a:p>
          <a:endParaRPr lang="en-US"/>
        </a:p>
      </dgm:t>
    </dgm:pt>
    <dgm:pt modelId="{6944BA65-9840-492B-A47D-29F67E147A33}">
      <dgm:prSet phldrT="[Text]" custT="1"/>
      <dgm:spPr/>
      <dgm:t>
        <a:bodyPr/>
        <a:lstStyle/>
        <a:p>
          <a:r>
            <a:rPr lang="en-US" sz="2800" dirty="0" smtClean="0"/>
            <a:t>Identify</a:t>
          </a:r>
        </a:p>
        <a:p>
          <a:r>
            <a:rPr lang="en-US" sz="1400" dirty="0" smtClean="0"/>
            <a:t>Faculty member</a:t>
          </a:r>
        </a:p>
        <a:p>
          <a:r>
            <a:rPr lang="en-US" sz="1400" dirty="0" smtClean="0"/>
            <a:t>Small Business Development Center</a:t>
          </a:r>
        </a:p>
        <a:p>
          <a:r>
            <a:rPr lang="en-US" sz="1400" dirty="0" smtClean="0"/>
            <a:t>Schreyer Institute for Teaching Excellence</a:t>
          </a:r>
        </a:p>
        <a:p>
          <a:r>
            <a:rPr lang="en-US" sz="1400" dirty="0" smtClean="0"/>
            <a:t>College of Science Administrator</a:t>
          </a:r>
          <a:endParaRPr lang="en-US" sz="1400" dirty="0"/>
        </a:p>
      </dgm:t>
    </dgm:pt>
    <dgm:pt modelId="{CCB89EEB-843C-457A-924B-88BFED782E01}" type="parTrans" cxnId="{4D2DD0A9-C5D5-4A69-97B8-D340CC587EAB}">
      <dgm:prSet/>
      <dgm:spPr/>
      <dgm:t>
        <a:bodyPr/>
        <a:lstStyle/>
        <a:p>
          <a:endParaRPr lang="en-US"/>
        </a:p>
      </dgm:t>
    </dgm:pt>
    <dgm:pt modelId="{D807A7CD-CB74-4D30-8543-213DD7BA533B}" type="sibTrans" cxnId="{4D2DD0A9-C5D5-4A69-97B8-D340CC587EAB}">
      <dgm:prSet/>
      <dgm:spPr/>
      <dgm:t>
        <a:bodyPr/>
        <a:lstStyle/>
        <a:p>
          <a:endParaRPr lang="en-US"/>
        </a:p>
      </dgm:t>
    </dgm:pt>
    <dgm:pt modelId="{CED267F4-31C0-471D-9822-D92226EC5931}">
      <dgm:prSet custT="1"/>
      <dgm:spPr/>
      <dgm:t>
        <a:bodyPr/>
        <a:lstStyle/>
        <a:p>
          <a:r>
            <a:rPr lang="en-US" sz="2800" dirty="0" smtClean="0"/>
            <a:t>Faculty and Curriculum</a:t>
          </a:r>
        </a:p>
        <a:p>
          <a:r>
            <a:rPr lang="en-US" sz="1400" dirty="0" smtClean="0"/>
            <a:t>Associate VP, Undergraduate Education</a:t>
          </a:r>
        </a:p>
        <a:p>
          <a:r>
            <a:rPr lang="en-US" sz="1400" dirty="0" smtClean="0"/>
            <a:t>Associate VP, Student Affairs </a:t>
          </a:r>
        </a:p>
        <a:p>
          <a:r>
            <a:rPr lang="en-US" sz="1400" dirty="0" smtClean="0"/>
            <a:t>Director of Academic Affairs, World Campus</a:t>
          </a:r>
        </a:p>
        <a:p>
          <a:endParaRPr lang="en-US" sz="1400" dirty="0"/>
        </a:p>
      </dgm:t>
    </dgm:pt>
    <dgm:pt modelId="{76CFA609-8E9F-409C-9161-21ADA9E4DC81}" type="parTrans" cxnId="{B95ACB15-5F3D-45CA-9326-A8626D23B9FA}">
      <dgm:prSet/>
      <dgm:spPr/>
      <dgm:t>
        <a:bodyPr/>
        <a:lstStyle/>
        <a:p>
          <a:endParaRPr lang="en-US"/>
        </a:p>
      </dgm:t>
    </dgm:pt>
    <dgm:pt modelId="{A558AA75-BE55-4EBA-851D-853A2B79A412}" type="sibTrans" cxnId="{B95ACB15-5F3D-45CA-9326-A8626D23B9FA}">
      <dgm:prSet/>
      <dgm:spPr/>
      <dgm:t>
        <a:bodyPr/>
        <a:lstStyle/>
        <a:p>
          <a:endParaRPr lang="en-US"/>
        </a:p>
      </dgm:t>
    </dgm:pt>
    <dgm:pt modelId="{17709B21-A813-435B-9FC7-A670EC4F6530}" type="pres">
      <dgm:prSet presAssocID="{039E6121-9432-4EE7-9D22-A3BE2FCCF3F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885188-8CAC-4B83-8AE7-CA59A58C06FC}" type="pres">
      <dgm:prSet presAssocID="{039E6121-9432-4EE7-9D22-A3BE2FCCF3FA}" presName="matrix" presStyleCnt="0"/>
      <dgm:spPr/>
    </dgm:pt>
    <dgm:pt modelId="{BEA67845-C5DD-43A6-AB10-3035E697285A}" type="pres">
      <dgm:prSet presAssocID="{039E6121-9432-4EE7-9D22-A3BE2FCCF3FA}" presName="tile1" presStyleLbl="node1" presStyleIdx="0" presStyleCnt="4" custLinFactNeighborY="-1250"/>
      <dgm:spPr/>
      <dgm:t>
        <a:bodyPr/>
        <a:lstStyle/>
        <a:p>
          <a:endParaRPr lang="en-US"/>
        </a:p>
      </dgm:t>
    </dgm:pt>
    <dgm:pt modelId="{EF8E7E5C-4275-41E3-B1E6-2A9A97651570}" type="pres">
      <dgm:prSet presAssocID="{039E6121-9432-4EE7-9D22-A3BE2FCCF3F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F01A6-C3A5-4D9B-8DB7-B1FF23E631B4}" type="pres">
      <dgm:prSet presAssocID="{039E6121-9432-4EE7-9D22-A3BE2FCCF3FA}" presName="tile2" presStyleLbl="node1" presStyleIdx="1" presStyleCnt="4" custLinFactNeighborX="-1053"/>
      <dgm:spPr/>
      <dgm:t>
        <a:bodyPr/>
        <a:lstStyle/>
        <a:p>
          <a:endParaRPr lang="en-US"/>
        </a:p>
      </dgm:t>
    </dgm:pt>
    <dgm:pt modelId="{339AF60C-114E-4302-8A76-26E9F29B72FF}" type="pres">
      <dgm:prSet presAssocID="{039E6121-9432-4EE7-9D22-A3BE2FCCF3F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0E9ED-BF33-43CD-87ED-3DF73A49B7C5}" type="pres">
      <dgm:prSet presAssocID="{039E6121-9432-4EE7-9D22-A3BE2FCCF3FA}" presName="tile3" presStyleLbl="node1" presStyleIdx="2" presStyleCnt="4"/>
      <dgm:spPr/>
      <dgm:t>
        <a:bodyPr/>
        <a:lstStyle/>
        <a:p>
          <a:endParaRPr lang="en-US"/>
        </a:p>
      </dgm:t>
    </dgm:pt>
    <dgm:pt modelId="{916685C5-C8D6-47FC-A3E2-CAF8CB6C8CC7}" type="pres">
      <dgm:prSet presAssocID="{039E6121-9432-4EE7-9D22-A3BE2FCCF3F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E5625-D0CA-4210-8922-0C72A9C6EDCC}" type="pres">
      <dgm:prSet presAssocID="{039E6121-9432-4EE7-9D22-A3BE2FCCF3FA}" presName="tile4" presStyleLbl="node1" presStyleIdx="3" presStyleCnt="4"/>
      <dgm:spPr/>
      <dgm:t>
        <a:bodyPr/>
        <a:lstStyle/>
        <a:p>
          <a:endParaRPr lang="en-US"/>
        </a:p>
      </dgm:t>
    </dgm:pt>
    <dgm:pt modelId="{C31245C4-D8EB-4138-8C24-28BC54B654C4}" type="pres">
      <dgm:prSet presAssocID="{039E6121-9432-4EE7-9D22-A3BE2FCCF3F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2025F-CC59-43F9-B3D3-1ED8A1A266E1}" type="pres">
      <dgm:prSet presAssocID="{039E6121-9432-4EE7-9D22-A3BE2FCCF3F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E7CDE95-3C6E-481C-B920-533B4E7E556C}" type="presOf" srcId="{039E6121-9432-4EE7-9D22-A3BE2FCCF3FA}" destId="{17709B21-A813-435B-9FC7-A670EC4F6530}" srcOrd="0" destOrd="0" presId="urn:microsoft.com/office/officeart/2005/8/layout/matrix1"/>
    <dgm:cxn modelId="{0BD59BE2-7BD0-460A-8CA2-DE77B720DA09}" type="presOf" srcId="{09EDE369-9B1D-407E-8EF6-0A4AFBA3E48F}" destId="{D37F01A6-C3A5-4D9B-8DB7-B1FF23E631B4}" srcOrd="0" destOrd="0" presId="urn:microsoft.com/office/officeart/2005/8/layout/matrix1"/>
    <dgm:cxn modelId="{157169A7-4C1E-4A37-BEB8-76D7C9CEB2FA}" type="presOf" srcId="{6944BA65-9840-492B-A47D-29F67E147A33}" destId="{4770E9ED-BF33-43CD-87ED-3DF73A49B7C5}" srcOrd="0" destOrd="0" presId="urn:microsoft.com/office/officeart/2005/8/layout/matrix1"/>
    <dgm:cxn modelId="{1AB09150-D050-4048-8774-6B52D9B07DA4}" type="presOf" srcId="{FA87EE6E-DB7C-48EE-9B4B-FBD43985A31A}" destId="{9E32025F-CC59-43F9-B3D3-1ED8A1A266E1}" srcOrd="0" destOrd="0" presId="urn:microsoft.com/office/officeart/2005/8/layout/matrix1"/>
    <dgm:cxn modelId="{2A266C0D-874C-462F-99D5-E1265EBA0F8F}" srcId="{039E6121-9432-4EE7-9D22-A3BE2FCCF3FA}" destId="{FA87EE6E-DB7C-48EE-9B4B-FBD43985A31A}" srcOrd="0" destOrd="0" parTransId="{53814A84-36D7-4A52-8779-F31EA6FFE02E}" sibTransId="{FD0AFEA3-E60F-4993-8AE8-6EDE534AD3A0}"/>
    <dgm:cxn modelId="{28ED9521-73D0-40C7-83DF-9BF6DB97161C}" type="presOf" srcId="{09EDE369-9B1D-407E-8EF6-0A4AFBA3E48F}" destId="{339AF60C-114E-4302-8A76-26E9F29B72FF}" srcOrd="1" destOrd="0" presId="urn:microsoft.com/office/officeart/2005/8/layout/matrix1"/>
    <dgm:cxn modelId="{E5E47343-6ECF-4B1E-BC8D-53CDF4E4F9DD}" srcId="{FA87EE6E-DB7C-48EE-9B4B-FBD43985A31A}" destId="{3778F6B9-87F5-4C75-8424-D02A694F46AB}" srcOrd="0" destOrd="0" parTransId="{33470135-E9DD-4D78-BBCE-BA9F2BD67A0E}" sibTransId="{19915870-BFD0-444E-AF50-61DBEA7F4292}"/>
    <dgm:cxn modelId="{DF46005B-6C3A-495E-B601-DEA6EB2BBB65}" type="presOf" srcId="{CED267F4-31C0-471D-9822-D92226EC5931}" destId="{FCDE5625-D0CA-4210-8922-0C72A9C6EDCC}" srcOrd="0" destOrd="0" presId="urn:microsoft.com/office/officeart/2005/8/layout/matrix1"/>
    <dgm:cxn modelId="{6F7BA96A-0491-4DDD-918C-D5B49C86A9AC}" type="presOf" srcId="{3778F6B9-87F5-4C75-8424-D02A694F46AB}" destId="{BEA67845-C5DD-43A6-AB10-3035E697285A}" srcOrd="0" destOrd="0" presId="urn:microsoft.com/office/officeart/2005/8/layout/matrix1"/>
    <dgm:cxn modelId="{4D2DD0A9-C5D5-4A69-97B8-D340CC587EAB}" srcId="{FA87EE6E-DB7C-48EE-9B4B-FBD43985A31A}" destId="{6944BA65-9840-492B-A47D-29F67E147A33}" srcOrd="2" destOrd="0" parTransId="{CCB89EEB-843C-457A-924B-88BFED782E01}" sibTransId="{D807A7CD-CB74-4D30-8543-213DD7BA533B}"/>
    <dgm:cxn modelId="{21A60316-A373-4980-8900-7300BBEE4643}" type="presOf" srcId="{CED267F4-31C0-471D-9822-D92226EC5931}" destId="{C31245C4-D8EB-4138-8C24-28BC54B654C4}" srcOrd="1" destOrd="0" presId="urn:microsoft.com/office/officeart/2005/8/layout/matrix1"/>
    <dgm:cxn modelId="{060FD413-1870-4139-9F18-FAFE0A49E4B8}" type="presOf" srcId="{3778F6B9-87F5-4C75-8424-D02A694F46AB}" destId="{EF8E7E5C-4275-41E3-B1E6-2A9A97651570}" srcOrd="1" destOrd="0" presId="urn:microsoft.com/office/officeart/2005/8/layout/matrix1"/>
    <dgm:cxn modelId="{51C40540-A83A-45E1-BD30-CF76C6557189}" type="presOf" srcId="{6944BA65-9840-492B-A47D-29F67E147A33}" destId="{916685C5-C8D6-47FC-A3E2-CAF8CB6C8CC7}" srcOrd="1" destOrd="0" presId="urn:microsoft.com/office/officeart/2005/8/layout/matrix1"/>
    <dgm:cxn modelId="{B95ACB15-5F3D-45CA-9326-A8626D23B9FA}" srcId="{FA87EE6E-DB7C-48EE-9B4B-FBD43985A31A}" destId="{CED267F4-31C0-471D-9822-D92226EC5931}" srcOrd="3" destOrd="0" parTransId="{76CFA609-8E9F-409C-9161-21ADA9E4DC81}" sibTransId="{A558AA75-BE55-4EBA-851D-853A2B79A412}"/>
    <dgm:cxn modelId="{D3DF68D8-DDB1-4D4C-A42A-0C90338D3080}" srcId="{FA87EE6E-DB7C-48EE-9B4B-FBD43985A31A}" destId="{09EDE369-9B1D-407E-8EF6-0A4AFBA3E48F}" srcOrd="1" destOrd="0" parTransId="{B09CD011-6C8F-44CE-87D2-A17052C7475D}" sibTransId="{1B5C6B85-0EEE-4380-814A-A3B88D909A4D}"/>
    <dgm:cxn modelId="{5684F252-32B3-4D0A-A431-F31040012663}" type="presParOf" srcId="{17709B21-A813-435B-9FC7-A670EC4F6530}" destId="{F6885188-8CAC-4B83-8AE7-CA59A58C06FC}" srcOrd="0" destOrd="0" presId="urn:microsoft.com/office/officeart/2005/8/layout/matrix1"/>
    <dgm:cxn modelId="{67F3D3A0-43D0-4A85-8A52-EC68D3472BF9}" type="presParOf" srcId="{F6885188-8CAC-4B83-8AE7-CA59A58C06FC}" destId="{BEA67845-C5DD-43A6-AB10-3035E697285A}" srcOrd="0" destOrd="0" presId="urn:microsoft.com/office/officeart/2005/8/layout/matrix1"/>
    <dgm:cxn modelId="{8C22DD5A-40CC-4C75-9EB0-B7E7FC14FA98}" type="presParOf" srcId="{F6885188-8CAC-4B83-8AE7-CA59A58C06FC}" destId="{EF8E7E5C-4275-41E3-B1E6-2A9A97651570}" srcOrd="1" destOrd="0" presId="urn:microsoft.com/office/officeart/2005/8/layout/matrix1"/>
    <dgm:cxn modelId="{BDB4FBC2-1043-4AD1-85B3-C2C7E65BF7E4}" type="presParOf" srcId="{F6885188-8CAC-4B83-8AE7-CA59A58C06FC}" destId="{D37F01A6-C3A5-4D9B-8DB7-B1FF23E631B4}" srcOrd="2" destOrd="0" presId="urn:microsoft.com/office/officeart/2005/8/layout/matrix1"/>
    <dgm:cxn modelId="{C3FF3D86-1775-498B-9603-F59E236EE054}" type="presParOf" srcId="{F6885188-8CAC-4B83-8AE7-CA59A58C06FC}" destId="{339AF60C-114E-4302-8A76-26E9F29B72FF}" srcOrd="3" destOrd="0" presId="urn:microsoft.com/office/officeart/2005/8/layout/matrix1"/>
    <dgm:cxn modelId="{A40732B2-9357-47C9-98E4-18D5F383CCDD}" type="presParOf" srcId="{F6885188-8CAC-4B83-8AE7-CA59A58C06FC}" destId="{4770E9ED-BF33-43CD-87ED-3DF73A49B7C5}" srcOrd="4" destOrd="0" presId="urn:microsoft.com/office/officeart/2005/8/layout/matrix1"/>
    <dgm:cxn modelId="{627BDF4D-D5BC-4A6D-A2A0-D0547D99734C}" type="presParOf" srcId="{F6885188-8CAC-4B83-8AE7-CA59A58C06FC}" destId="{916685C5-C8D6-47FC-A3E2-CAF8CB6C8CC7}" srcOrd="5" destOrd="0" presId="urn:microsoft.com/office/officeart/2005/8/layout/matrix1"/>
    <dgm:cxn modelId="{451834A8-011E-4A47-A74F-7EAC2A1443C4}" type="presParOf" srcId="{F6885188-8CAC-4B83-8AE7-CA59A58C06FC}" destId="{FCDE5625-D0CA-4210-8922-0C72A9C6EDCC}" srcOrd="6" destOrd="0" presId="urn:microsoft.com/office/officeart/2005/8/layout/matrix1"/>
    <dgm:cxn modelId="{803C70D6-1010-434B-92F4-187730FE6D92}" type="presParOf" srcId="{F6885188-8CAC-4B83-8AE7-CA59A58C06FC}" destId="{C31245C4-D8EB-4138-8C24-28BC54B654C4}" srcOrd="7" destOrd="0" presId="urn:microsoft.com/office/officeart/2005/8/layout/matrix1"/>
    <dgm:cxn modelId="{88B863BB-FD6D-4378-8F77-FDAADA81F0CB}" type="presParOf" srcId="{17709B21-A813-435B-9FC7-A670EC4F6530}" destId="{9E32025F-CC59-43F9-B3D3-1ED8A1A266E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42F60B-B3B8-1141-AA1A-8A071340FADB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4C3C89F2-4E7A-3442-BDC4-D7CEFA4A074E}">
      <dgm:prSet phldrT="[Text]"/>
      <dgm:spPr/>
      <dgm:t>
        <a:bodyPr/>
        <a:lstStyle/>
        <a:p>
          <a:r>
            <a:rPr lang="en-US" dirty="0" smtClean="0"/>
            <a:t>Abstract Thinking</a:t>
          </a:r>
          <a:endParaRPr lang="en-US" dirty="0"/>
        </a:p>
      </dgm:t>
    </dgm:pt>
    <dgm:pt modelId="{1BCE26B9-6DD8-664E-B174-C0EB66CDD295}" type="parTrans" cxnId="{DD2669FC-520E-1E47-86CD-D9B4919FC787}">
      <dgm:prSet/>
      <dgm:spPr/>
      <dgm:t>
        <a:bodyPr/>
        <a:lstStyle/>
        <a:p>
          <a:endParaRPr lang="en-US"/>
        </a:p>
      </dgm:t>
    </dgm:pt>
    <dgm:pt modelId="{9E253256-50E7-9E48-B245-49D1B5420D23}" type="sibTrans" cxnId="{DD2669FC-520E-1E47-86CD-D9B4919FC787}">
      <dgm:prSet/>
      <dgm:spPr/>
      <dgm:t>
        <a:bodyPr/>
        <a:lstStyle/>
        <a:p>
          <a:endParaRPr lang="en-US"/>
        </a:p>
      </dgm:t>
    </dgm:pt>
    <dgm:pt modelId="{3A191CB9-2215-2242-A227-344378A2E189}">
      <dgm:prSet phldrT="[Text]"/>
      <dgm:spPr/>
      <dgm:t>
        <a:bodyPr/>
        <a:lstStyle/>
        <a:p>
          <a:r>
            <a:rPr lang="en-US" dirty="0" smtClean="0"/>
            <a:t>Applied Thinking</a:t>
          </a:r>
          <a:endParaRPr lang="en-US" dirty="0"/>
        </a:p>
      </dgm:t>
    </dgm:pt>
    <dgm:pt modelId="{9B7B8635-ADEC-8B43-B96A-F96F9A742096}" type="parTrans" cxnId="{5EC9AEAF-755E-1D4B-B6A6-E675D6546945}">
      <dgm:prSet/>
      <dgm:spPr/>
      <dgm:t>
        <a:bodyPr/>
        <a:lstStyle/>
        <a:p>
          <a:endParaRPr lang="en-US"/>
        </a:p>
      </dgm:t>
    </dgm:pt>
    <dgm:pt modelId="{993EFC51-9D40-E149-A4A3-26A5FA206CD3}" type="sibTrans" cxnId="{5EC9AEAF-755E-1D4B-B6A6-E675D6546945}">
      <dgm:prSet/>
      <dgm:spPr/>
      <dgm:t>
        <a:bodyPr/>
        <a:lstStyle/>
        <a:p>
          <a:endParaRPr lang="en-US"/>
        </a:p>
      </dgm:t>
    </dgm:pt>
    <dgm:pt modelId="{026BB854-FAD0-6F48-8043-B14A5A36A94A}">
      <dgm:prSet phldrT="[Text]"/>
      <dgm:spPr/>
      <dgm:t>
        <a:bodyPr/>
        <a:lstStyle/>
        <a:p>
          <a:r>
            <a:rPr lang="en-US" dirty="0" smtClean="0"/>
            <a:t>Problem Finding</a:t>
          </a:r>
          <a:endParaRPr lang="en-US" dirty="0"/>
        </a:p>
      </dgm:t>
    </dgm:pt>
    <dgm:pt modelId="{61EC37F4-4A56-C841-8E81-80F7B3C34E01}" type="parTrans" cxnId="{E889A3BC-A429-4942-B899-C36619902EFD}">
      <dgm:prSet/>
      <dgm:spPr/>
      <dgm:t>
        <a:bodyPr/>
        <a:lstStyle/>
        <a:p>
          <a:endParaRPr lang="en-US"/>
        </a:p>
      </dgm:t>
    </dgm:pt>
    <dgm:pt modelId="{E6D878B3-428C-B54B-BD36-009DF8238E0D}" type="sibTrans" cxnId="{E889A3BC-A429-4942-B899-C36619902EFD}">
      <dgm:prSet/>
      <dgm:spPr/>
      <dgm:t>
        <a:bodyPr/>
        <a:lstStyle/>
        <a:p>
          <a:endParaRPr lang="en-US"/>
        </a:p>
      </dgm:t>
    </dgm:pt>
    <dgm:pt modelId="{55CF16C3-E157-E54C-A5BD-427EBBC62369}">
      <dgm:prSet phldrT="[Text]"/>
      <dgm:spPr/>
      <dgm:t>
        <a:bodyPr/>
        <a:lstStyle/>
        <a:p>
          <a:r>
            <a:rPr lang="en-US" dirty="0" smtClean="0"/>
            <a:t>Problem Solving</a:t>
          </a:r>
          <a:endParaRPr lang="en-US" dirty="0"/>
        </a:p>
      </dgm:t>
    </dgm:pt>
    <dgm:pt modelId="{49E82095-41F5-0448-9F2E-A1FA79723CA1}" type="parTrans" cxnId="{D57BF67F-2683-B947-9D81-10D6CFF3B64E}">
      <dgm:prSet/>
      <dgm:spPr/>
      <dgm:t>
        <a:bodyPr/>
        <a:lstStyle/>
        <a:p>
          <a:endParaRPr lang="en-US"/>
        </a:p>
      </dgm:t>
    </dgm:pt>
    <dgm:pt modelId="{5CCCA737-B3F9-B44A-B6E7-EEFB95578786}" type="sibTrans" cxnId="{D57BF67F-2683-B947-9D81-10D6CFF3B64E}">
      <dgm:prSet/>
      <dgm:spPr/>
      <dgm:t>
        <a:bodyPr/>
        <a:lstStyle/>
        <a:p>
          <a:endParaRPr lang="en-US"/>
        </a:p>
      </dgm:t>
    </dgm:pt>
    <dgm:pt modelId="{C541FCA8-985C-5E45-ABBB-01A27B84EE3F}" type="pres">
      <dgm:prSet presAssocID="{1042F60B-B3B8-1141-AA1A-8A071340FADB}" presName="arrowDiagram" presStyleCnt="0">
        <dgm:presLayoutVars>
          <dgm:chMax val="5"/>
          <dgm:dir/>
          <dgm:resizeHandles val="exact"/>
        </dgm:presLayoutVars>
      </dgm:prSet>
      <dgm:spPr/>
    </dgm:pt>
    <dgm:pt modelId="{33E2D465-30C2-DB41-A0ED-1EBB0D65EDF2}" type="pres">
      <dgm:prSet presAssocID="{1042F60B-B3B8-1141-AA1A-8A071340FADB}" presName="arrow" presStyleLbl="bgShp" presStyleIdx="0" presStyleCnt="1"/>
      <dgm:spPr/>
    </dgm:pt>
    <dgm:pt modelId="{D8916017-1DCB-1E47-AA92-6F6A321A769B}" type="pres">
      <dgm:prSet presAssocID="{1042F60B-B3B8-1141-AA1A-8A071340FADB}" presName="arrowDiagram4" presStyleCnt="0"/>
      <dgm:spPr/>
    </dgm:pt>
    <dgm:pt modelId="{8C2F90DD-E76E-0749-B7A0-F4E263ACA136}" type="pres">
      <dgm:prSet presAssocID="{4C3C89F2-4E7A-3442-BDC4-D7CEFA4A074E}" presName="bullet4a" presStyleLbl="node1" presStyleIdx="0" presStyleCnt="4"/>
      <dgm:spPr/>
    </dgm:pt>
    <dgm:pt modelId="{49C68D01-5B24-A74A-9E01-28A020B7049A}" type="pres">
      <dgm:prSet presAssocID="{4C3C89F2-4E7A-3442-BDC4-D7CEFA4A074E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BA4A6-01CD-6C4E-B8B7-DF49BBDAB1F7}" type="pres">
      <dgm:prSet presAssocID="{3A191CB9-2215-2242-A227-344378A2E189}" presName="bullet4b" presStyleLbl="node1" presStyleIdx="1" presStyleCnt="4"/>
      <dgm:spPr/>
    </dgm:pt>
    <dgm:pt modelId="{45BB5CE4-8ADA-E341-BB8A-A3131B7DDDD8}" type="pres">
      <dgm:prSet presAssocID="{3A191CB9-2215-2242-A227-344378A2E189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3C5F6-6A0A-A14F-BC53-F8DB36230C45}" type="pres">
      <dgm:prSet presAssocID="{55CF16C3-E157-E54C-A5BD-427EBBC62369}" presName="bullet4c" presStyleLbl="node1" presStyleIdx="2" presStyleCnt="4"/>
      <dgm:spPr/>
    </dgm:pt>
    <dgm:pt modelId="{B2B0FC7B-7928-9A4F-BC64-222B36D1D804}" type="pres">
      <dgm:prSet presAssocID="{55CF16C3-E157-E54C-A5BD-427EBBC62369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D6D35-B617-1844-A4F9-AAD05F894A0B}" type="pres">
      <dgm:prSet presAssocID="{026BB854-FAD0-6F48-8043-B14A5A36A94A}" presName="bullet4d" presStyleLbl="node1" presStyleIdx="3" presStyleCnt="4"/>
      <dgm:spPr/>
    </dgm:pt>
    <dgm:pt modelId="{7C1432B1-91D5-E749-8F55-339416413B16}" type="pres">
      <dgm:prSet presAssocID="{026BB854-FAD0-6F48-8043-B14A5A36A94A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E5F0CF-7C0D-4CA3-93AF-121AD234014D}" type="presOf" srcId="{55CF16C3-E157-E54C-A5BD-427EBBC62369}" destId="{B2B0FC7B-7928-9A4F-BC64-222B36D1D804}" srcOrd="0" destOrd="0" presId="urn:microsoft.com/office/officeart/2005/8/layout/arrow2"/>
    <dgm:cxn modelId="{5EC9AEAF-755E-1D4B-B6A6-E675D6546945}" srcId="{1042F60B-B3B8-1141-AA1A-8A071340FADB}" destId="{3A191CB9-2215-2242-A227-344378A2E189}" srcOrd="1" destOrd="0" parTransId="{9B7B8635-ADEC-8B43-B96A-F96F9A742096}" sibTransId="{993EFC51-9D40-E149-A4A3-26A5FA206CD3}"/>
    <dgm:cxn modelId="{D57BF67F-2683-B947-9D81-10D6CFF3B64E}" srcId="{1042F60B-B3B8-1141-AA1A-8A071340FADB}" destId="{55CF16C3-E157-E54C-A5BD-427EBBC62369}" srcOrd="2" destOrd="0" parTransId="{49E82095-41F5-0448-9F2E-A1FA79723CA1}" sibTransId="{5CCCA737-B3F9-B44A-B6E7-EEFB95578786}"/>
    <dgm:cxn modelId="{E889A3BC-A429-4942-B899-C36619902EFD}" srcId="{1042F60B-B3B8-1141-AA1A-8A071340FADB}" destId="{026BB854-FAD0-6F48-8043-B14A5A36A94A}" srcOrd="3" destOrd="0" parTransId="{61EC37F4-4A56-C841-8E81-80F7B3C34E01}" sibTransId="{E6D878B3-428C-B54B-BD36-009DF8238E0D}"/>
    <dgm:cxn modelId="{903B0323-981F-4987-BAD7-8F34094C2BFE}" type="presOf" srcId="{3A191CB9-2215-2242-A227-344378A2E189}" destId="{45BB5CE4-8ADA-E341-BB8A-A3131B7DDDD8}" srcOrd="0" destOrd="0" presId="urn:microsoft.com/office/officeart/2005/8/layout/arrow2"/>
    <dgm:cxn modelId="{DD2669FC-520E-1E47-86CD-D9B4919FC787}" srcId="{1042F60B-B3B8-1141-AA1A-8A071340FADB}" destId="{4C3C89F2-4E7A-3442-BDC4-D7CEFA4A074E}" srcOrd="0" destOrd="0" parTransId="{1BCE26B9-6DD8-664E-B174-C0EB66CDD295}" sibTransId="{9E253256-50E7-9E48-B245-49D1B5420D23}"/>
    <dgm:cxn modelId="{A1999EEB-4C68-45BD-B995-0CE51507D09B}" type="presOf" srcId="{4C3C89F2-4E7A-3442-BDC4-D7CEFA4A074E}" destId="{49C68D01-5B24-A74A-9E01-28A020B7049A}" srcOrd="0" destOrd="0" presId="urn:microsoft.com/office/officeart/2005/8/layout/arrow2"/>
    <dgm:cxn modelId="{46D10711-7F9F-456F-B1A0-EE6CCE7FF57F}" type="presOf" srcId="{026BB854-FAD0-6F48-8043-B14A5A36A94A}" destId="{7C1432B1-91D5-E749-8F55-339416413B16}" srcOrd="0" destOrd="0" presId="urn:microsoft.com/office/officeart/2005/8/layout/arrow2"/>
    <dgm:cxn modelId="{15C5C135-B49C-4AF4-AAC1-C428A0ED390A}" type="presOf" srcId="{1042F60B-B3B8-1141-AA1A-8A071340FADB}" destId="{C541FCA8-985C-5E45-ABBB-01A27B84EE3F}" srcOrd="0" destOrd="0" presId="urn:microsoft.com/office/officeart/2005/8/layout/arrow2"/>
    <dgm:cxn modelId="{5464FB86-6914-43C9-8F51-F5EB4EAAB5E7}" type="presParOf" srcId="{C541FCA8-985C-5E45-ABBB-01A27B84EE3F}" destId="{33E2D465-30C2-DB41-A0ED-1EBB0D65EDF2}" srcOrd="0" destOrd="0" presId="urn:microsoft.com/office/officeart/2005/8/layout/arrow2"/>
    <dgm:cxn modelId="{4586413E-6DBD-4307-9029-6FBB39DE4D96}" type="presParOf" srcId="{C541FCA8-985C-5E45-ABBB-01A27B84EE3F}" destId="{D8916017-1DCB-1E47-AA92-6F6A321A769B}" srcOrd="1" destOrd="0" presId="urn:microsoft.com/office/officeart/2005/8/layout/arrow2"/>
    <dgm:cxn modelId="{1FE94111-2290-41DC-B5EC-80912F4F12C5}" type="presParOf" srcId="{D8916017-1DCB-1E47-AA92-6F6A321A769B}" destId="{8C2F90DD-E76E-0749-B7A0-F4E263ACA136}" srcOrd="0" destOrd="0" presId="urn:microsoft.com/office/officeart/2005/8/layout/arrow2"/>
    <dgm:cxn modelId="{CB495B8A-A5E0-4C53-84DD-0CCB0F57D236}" type="presParOf" srcId="{D8916017-1DCB-1E47-AA92-6F6A321A769B}" destId="{49C68D01-5B24-A74A-9E01-28A020B7049A}" srcOrd="1" destOrd="0" presId="urn:microsoft.com/office/officeart/2005/8/layout/arrow2"/>
    <dgm:cxn modelId="{A3E18301-6C11-41C9-B012-D3391E1543F5}" type="presParOf" srcId="{D8916017-1DCB-1E47-AA92-6F6A321A769B}" destId="{BA7BA4A6-01CD-6C4E-B8B7-DF49BBDAB1F7}" srcOrd="2" destOrd="0" presId="urn:microsoft.com/office/officeart/2005/8/layout/arrow2"/>
    <dgm:cxn modelId="{E3C140D6-F8E4-4FD7-B61A-AC9F6FC14DBB}" type="presParOf" srcId="{D8916017-1DCB-1E47-AA92-6F6A321A769B}" destId="{45BB5CE4-8ADA-E341-BB8A-A3131B7DDDD8}" srcOrd="3" destOrd="0" presId="urn:microsoft.com/office/officeart/2005/8/layout/arrow2"/>
    <dgm:cxn modelId="{2E28637F-CDB2-4256-8587-BE0A7FA3845F}" type="presParOf" srcId="{D8916017-1DCB-1E47-AA92-6F6A321A769B}" destId="{3FC3C5F6-6A0A-A14F-BC53-F8DB36230C45}" srcOrd="4" destOrd="0" presId="urn:microsoft.com/office/officeart/2005/8/layout/arrow2"/>
    <dgm:cxn modelId="{5AA58A71-5D20-4F0D-B15D-2DBF7BC96D33}" type="presParOf" srcId="{D8916017-1DCB-1E47-AA92-6F6A321A769B}" destId="{B2B0FC7B-7928-9A4F-BC64-222B36D1D804}" srcOrd="5" destOrd="0" presId="urn:microsoft.com/office/officeart/2005/8/layout/arrow2"/>
    <dgm:cxn modelId="{17D01988-95CD-4F3C-A842-54BDA3005B71}" type="presParOf" srcId="{D8916017-1DCB-1E47-AA92-6F6A321A769B}" destId="{F77D6D35-B617-1844-A4F9-AAD05F894A0B}" srcOrd="6" destOrd="0" presId="urn:microsoft.com/office/officeart/2005/8/layout/arrow2"/>
    <dgm:cxn modelId="{9E5DCDEB-14FE-4A1F-8C11-7C4FC6A4AB8B}" type="presParOf" srcId="{D8916017-1DCB-1E47-AA92-6F6A321A769B}" destId="{7C1432B1-91D5-E749-8F55-339416413B1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67845-C5DD-43A6-AB10-3035E697285A}">
      <dsp:nvSpPr>
        <dsp:cNvPr id="0" name=""/>
        <dsp:cNvSpPr/>
      </dsp:nvSpPr>
      <dsp:spPr>
        <a:xfrm rot="16200000">
          <a:off x="628650" y="-628650"/>
          <a:ext cx="2362199" cy="3619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Define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Associate VP, Student Affairs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Student Engagement, World Campus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Extension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Academic Affairs, Penn State Harrisburg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Graduate Student </a:t>
          </a:r>
          <a:endParaRPr lang="en-US" sz="1400" kern="1200" dirty="0"/>
        </a:p>
      </dsp:txBody>
      <dsp:txXfrm rot="5400000">
        <a:off x="0" y="0"/>
        <a:ext cx="3619500" cy="1771650"/>
      </dsp:txXfrm>
    </dsp:sp>
    <dsp:sp modelId="{D37F01A6-C3A5-4D9B-8DB7-B1FF23E631B4}">
      <dsp:nvSpPr>
        <dsp:cNvPr id="0" name=""/>
        <dsp:cNvSpPr/>
      </dsp:nvSpPr>
      <dsp:spPr>
        <a:xfrm>
          <a:off x="3581386" y="0"/>
          <a:ext cx="3619500" cy="23621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Benchmark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Faculty Member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Undergraduate Research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Public Broadcasting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Shaver’s Creek Environmental Center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3581386" y="0"/>
        <a:ext cx="3619500" cy="1771650"/>
      </dsp:txXfrm>
    </dsp:sp>
    <dsp:sp modelId="{4770E9ED-BF33-43CD-87ED-3DF73A49B7C5}">
      <dsp:nvSpPr>
        <dsp:cNvPr id="0" name=""/>
        <dsp:cNvSpPr/>
      </dsp:nvSpPr>
      <dsp:spPr>
        <a:xfrm rot="10800000">
          <a:off x="0" y="2362199"/>
          <a:ext cx="3619500" cy="23621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Identify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Faculty member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Small Business Development Center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Schreyer Institute for Teaching Excellence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College of Science Administrator</a:t>
          </a:r>
          <a:endParaRPr lang="en-US" sz="1400" kern="1200" dirty="0"/>
        </a:p>
      </dsp:txBody>
      <dsp:txXfrm rot="10800000">
        <a:off x="0" y="2952749"/>
        <a:ext cx="3619500" cy="1771650"/>
      </dsp:txXfrm>
    </dsp:sp>
    <dsp:sp modelId="{FCDE5625-D0CA-4210-8922-0C72A9C6EDCC}">
      <dsp:nvSpPr>
        <dsp:cNvPr id="0" name=""/>
        <dsp:cNvSpPr/>
      </dsp:nvSpPr>
      <dsp:spPr>
        <a:xfrm rot="5400000">
          <a:off x="4248150" y="1733549"/>
          <a:ext cx="2362199" cy="36195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Faculty and Curriculum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Associate VP, Undergraduate Education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Associate VP, Student Affairs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Director of Academic Affairs, World Campus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3619500" y="2952749"/>
        <a:ext cx="3619500" cy="1771650"/>
      </dsp:txXfrm>
    </dsp:sp>
    <dsp:sp modelId="{9E32025F-CC59-43F9-B3D3-1ED8A1A266E1}">
      <dsp:nvSpPr>
        <dsp:cNvPr id="0" name=""/>
        <dsp:cNvSpPr/>
      </dsp:nvSpPr>
      <dsp:spPr>
        <a:xfrm>
          <a:off x="2533650" y="1771649"/>
          <a:ext cx="2171700" cy="118109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Membership</a:t>
          </a:r>
          <a:endParaRPr lang="en-US" sz="2800" kern="1200" dirty="0"/>
        </a:p>
      </dsp:txBody>
      <dsp:txXfrm>
        <a:off x="2591307" y="1829306"/>
        <a:ext cx="2056386" cy="1065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2D465-30C2-DB41-A0ED-1EBB0D65EDF2}">
      <dsp:nvSpPr>
        <dsp:cNvPr id="0" name=""/>
        <dsp:cNvSpPr/>
      </dsp:nvSpPr>
      <dsp:spPr>
        <a:xfrm>
          <a:off x="0" y="368859"/>
          <a:ext cx="8142941" cy="5089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2F90DD-E76E-0749-B7A0-F4E263ACA136}">
      <dsp:nvSpPr>
        <dsp:cNvPr id="0" name=""/>
        <dsp:cNvSpPr/>
      </dsp:nvSpPr>
      <dsp:spPr>
        <a:xfrm>
          <a:off x="802079" y="4153291"/>
          <a:ext cx="187287" cy="1872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68D01-5B24-A74A-9E01-28A020B7049A}">
      <dsp:nvSpPr>
        <dsp:cNvPr id="0" name=""/>
        <dsp:cNvSpPr/>
      </dsp:nvSpPr>
      <dsp:spPr>
        <a:xfrm>
          <a:off x="895723" y="4246935"/>
          <a:ext cx="1392442" cy="1211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240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Abstract Thinking</a:t>
          </a:r>
          <a:endParaRPr lang="en-US" sz="2900" kern="1200" dirty="0"/>
        </a:p>
      </dsp:txBody>
      <dsp:txXfrm>
        <a:off x="895723" y="4246935"/>
        <a:ext cx="1392442" cy="1211262"/>
      </dsp:txXfrm>
    </dsp:sp>
    <dsp:sp modelId="{BA7BA4A6-01CD-6C4E-B8B7-DF49BBDAB1F7}">
      <dsp:nvSpPr>
        <dsp:cNvPr id="0" name=""/>
        <dsp:cNvSpPr/>
      </dsp:nvSpPr>
      <dsp:spPr>
        <a:xfrm>
          <a:off x="2125307" y="2969511"/>
          <a:ext cx="325717" cy="32571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BB5CE4-8ADA-E341-BB8A-A3131B7DDDD8}">
      <dsp:nvSpPr>
        <dsp:cNvPr id="0" name=""/>
        <dsp:cNvSpPr/>
      </dsp:nvSpPr>
      <dsp:spPr>
        <a:xfrm>
          <a:off x="2288166" y="3132370"/>
          <a:ext cx="1710017" cy="2325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2591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Applied Thinking</a:t>
          </a:r>
          <a:endParaRPr lang="en-US" sz="2900" kern="1200" dirty="0"/>
        </a:p>
      </dsp:txBody>
      <dsp:txXfrm>
        <a:off x="2288166" y="3132370"/>
        <a:ext cx="1710017" cy="2325827"/>
      </dsp:txXfrm>
    </dsp:sp>
    <dsp:sp modelId="{3FC3C5F6-6A0A-A14F-BC53-F8DB36230C45}">
      <dsp:nvSpPr>
        <dsp:cNvPr id="0" name=""/>
        <dsp:cNvSpPr/>
      </dsp:nvSpPr>
      <dsp:spPr>
        <a:xfrm>
          <a:off x="3814967" y="2097199"/>
          <a:ext cx="431575" cy="4315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B0FC7B-7928-9A4F-BC64-222B36D1D804}">
      <dsp:nvSpPr>
        <dsp:cNvPr id="0" name=""/>
        <dsp:cNvSpPr/>
      </dsp:nvSpPr>
      <dsp:spPr>
        <a:xfrm>
          <a:off x="4030755" y="2312987"/>
          <a:ext cx="1710017" cy="31452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83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Problem Solving</a:t>
          </a:r>
          <a:endParaRPr lang="en-US" sz="2900" kern="1200" dirty="0"/>
        </a:p>
      </dsp:txBody>
      <dsp:txXfrm>
        <a:off x="4030755" y="2312987"/>
        <a:ext cx="1710017" cy="3145210"/>
      </dsp:txXfrm>
    </dsp:sp>
    <dsp:sp modelId="{F77D6D35-B617-1844-A4F9-AAD05F894A0B}">
      <dsp:nvSpPr>
        <dsp:cNvPr id="0" name=""/>
        <dsp:cNvSpPr/>
      </dsp:nvSpPr>
      <dsp:spPr>
        <a:xfrm>
          <a:off x="5655272" y="1520068"/>
          <a:ext cx="578148" cy="5781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1432B1-91D5-E749-8F55-339416413B16}">
      <dsp:nvSpPr>
        <dsp:cNvPr id="0" name=""/>
        <dsp:cNvSpPr/>
      </dsp:nvSpPr>
      <dsp:spPr>
        <a:xfrm>
          <a:off x="5944346" y="1809142"/>
          <a:ext cx="1710017" cy="36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6349" tIns="0" rIns="0" bIns="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Problem Finding</a:t>
          </a:r>
          <a:endParaRPr lang="en-US" sz="2900" kern="1200" dirty="0"/>
        </a:p>
      </dsp:txBody>
      <dsp:txXfrm>
        <a:off x="5944346" y="1809142"/>
        <a:ext cx="1710017" cy="3649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53700"/>
          </a:xfrm>
          <a:prstGeom prst="rect">
            <a:avLst/>
          </a:prstGeom>
        </p:spPr>
        <p:txBody>
          <a:bodyPr vert="horz" lIns="89300" tIns="44650" rIns="89300" bIns="4465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53700"/>
          </a:xfrm>
          <a:prstGeom prst="rect">
            <a:avLst/>
          </a:prstGeom>
        </p:spPr>
        <p:txBody>
          <a:bodyPr vert="horz" lIns="89300" tIns="44650" rIns="89300" bIns="44650" rtlCol="0"/>
          <a:lstStyle>
            <a:lvl1pPr algn="r">
              <a:defRPr sz="1200"/>
            </a:lvl1pPr>
          </a:lstStyle>
          <a:p>
            <a:fld id="{441AE3CF-C86B-47EA-B7A3-9E95AEDA31A8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300" tIns="44650" rIns="89300" bIns="4465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307825"/>
            <a:ext cx="5485158" cy="4080201"/>
          </a:xfrm>
          <a:prstGeom prst="rect">
            <a:avLst/>
          </a:prstGeom>
        </p:spPr>
        <p:txBody>
          <a:bodyPr vert="horz" lIns="89300" tIns="44650" rIns="89300" bIns="4465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12552"/>
            <a:ext cx="2972421" cy="453700"/>
          </a:xfrm>
          <a:prstGeom prst="rect">
            <a:avLst/>
          </a:prstGeom>
        </p:spPr>
        <p:txBody>
          <a:bodyPr vert="horz" lIns="89300" tIns="44650" rIns="89300" bIns="4465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612552"/>
            <a:ext cx="2972421" cy="453700"/>
          </a:xfrm>
          <a:prstGeom prst="rect">
            <a:avLst/>
          </a:prstGeom>
        </p:spPr>
        <p:txBody>
          <a:bodyPr vert="horz" lIns="89300" tIns="44650" rIns="89300" bIns="44650" rtlCol="0" anchor="b"/>
          <a:lstStyle>
            <a:lvl1pPr algn="r">
              <a:defRPr sz="1200"/>
            </a:lvl1pPr>
          </a:lstStyle>
          <a:p>
            <a:fld id="{7CF89A88-859B-4610-AC0C-D114A80668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003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99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3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65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2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226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9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91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815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50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0177A-B3C7-404E-836D-768E52588E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882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9A88-859B-4610-AC0C-D114A80668A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5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4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3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0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2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50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9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2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02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3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1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3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4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1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2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C_Master_BX_Slide(Cover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838200"/>
            <a:ext cx="72390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62001" y="6245225"/>
            <a:ext cx="2133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727B-D3E6-4E3A-ABD0-789963AFE8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1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22439"/>
            <a:ext cx="7543800" cy="39163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E42E-F186-4DEE-BB26-CAA475E3D0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1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1" indent="0">
              <a:buNone/>
              <a:defRPr sz="1600"/>
            </a:lvl3pPr>
            <a:lvl4pPr marL="1371110" indent="0">
              <a:buNone/>
              <a:defRPr sz="1400"/>
            </a:lvl4pPr>
            <a:lvl5pPr marL="1828146" indent="0">
              <a:buNone/>
              <a:defRPr sz="1400"/>
            </a:lvl5pPr>
            <a:lvl6pPr marL="2285181" indent="0">
              <a:buNone/>
              <a:defRPr sz="1400"/>
            </a:lvl6pPr>
            <a:lvl7pPr marL="2742219" indent="0">
              <a:buNone/>
              <a:defRPr sz="1400"/>
            </a:lvl7pPr>
            <a:lvl8pPr marL="3199252" indent="0">
              <a:buNone/>
              <a:defRPr sz="1400"/>
            </a:lvl8pPr>
            <a:lvl9pPr marL="3656291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BC17-323D-41C4-A796-46CCB8281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726C1-7742-4531-878E-CB74D2B5B9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3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8A34-66D6-463C-876D-152DB4ED8D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4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55788-5318-43B2-BDED-6B38333815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428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A2700-33EB-47CB-846A-4EA416FB73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49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1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B3085-A8B4-449E-82D6-C7F20321681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66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1" indent="0">
              <a:buNone/>
              <a:defRPr sz="2400"/>
            </a:lvl3pPr>
            <a:lvl4pPr marL="1371110" indent="0">
              <a:buNone/>
              <a:defRPr sz="2000"/>
            </a:lvl4pPr>
            <a:lvl5pPr marL="1828146" indent="0">
              <a:buNone/>
              <a:defRPr sz="2000"/>
            </a:lvl5pPr>
            <a:lvl6pPr marL="2285181" indent="0">
              <a:buNone/>
              <a:defRPr sz="2000"/>
            </a:lvl6pPr>
            <a:lvl7pPr marL="2742219" indent="0">
              <a:buNone/>
              <a:defRPr sz="2000"/>
            </a:lvl7pPr>
            <a:lvl8pPr marL="3199252" indent="0">
              <a:buNone/>
              <a:defRPr sz="2000"/>
            </a:lvl8pPr>
            <a:lvl9pPr marL="3656291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E2649-E4D3-4DB0-A9E7-79A75C69FE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14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BFAF-5630-4B3D-8792-9CB5055457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6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1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1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F57DC-6F24-434E-B994-C68104949E5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3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WC_Master_BX_Slide(Cover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838200"/>
            <a:ext cx="72390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200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5639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81750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817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227894E-5535-4EFC-A1D3-9AB3E6472BDF}" type="slidenum">
              <a:rPr lang="en-US" sz="19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900" dirty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3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7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2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1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1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8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6486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0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0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22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3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1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1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2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9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2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56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35" indent="0">
              <a:buNone/>
              <a:defRPr sz="2000" b="1"/>
            </a:lvl2pPr>
            <a:lvl3pPr marL="914071" indent="0">
              <a:buNone/>
              <a:defRPr sz="1800" b="1"/>
            </a:lvl3pPr>
            <a:lvl4pPr marL="1371110" indent="0">
              <a:buNone/>
              <a:defRPr sz="1600" b="1"/>
            </a:lvl4pPr>
            <a:lvl5pPr marL="1828146" indent="0">
              <a:buNone/>
              <a:defRPr sz="1600" b="1"/>
            </a:lvl5pPr>
            <a:lvl6pPr marL="2285181" indent="0">
              <a:buNone/>
              <a:defRPr sz="1600" b="1"/>
            </a:lvl6pPr>
            <a:lvl7pPr marL="2742219" indent="0">
              <a:buNone/>
              <a:defRPr sz="1600" b="1"/>
            </a:lvl7pPr>
            <a:lvl8pPr marL="3199252" indent="0">
              <a:buNone/>
              <a:defRPr sz="1600" b="1"/>
            </a:lvl8pPr>
            <a:lvl9pPr marL="3656291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771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69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7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1" indent="0">
              <a:buNone/>
              <a:defRPr sz="2400"/>
            </a:lvl3pPr>
            <a:lvl4pPr marL="1371110" indent="0">
              <a:buNone/>
              <a:defRPr sz="2000"/>
            </a:lvl4pPr>
            <a:lvl5pPr marL="1828146" indent="0">
              <a:buNone/>
              <a:defRPr sz="2000"/>
            </a:lvl5pPr>
            <a:lvl6pPr marL="2285181" indent="0">
              <a:buNone/>
              <a:defRPr sz="2000"/>
            </a:lvl6pPr>
            <a:lvl7pPr marL="2742219" indent="0">
              <a:buNone/>
              <a:defRPr sz="2000"/>
            </a:lvl7pPr>
            <a:lvl8pPr marL="3199252" indent="0">
              <a:buNone/>
              <a:defRPr sz="2000"/>
            </a:lvl8pPr>
            <a:lvl9pPr marL="3656291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526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32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5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5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>
                <a:solidFill>
                  <a:prstClr val="black"/>
                </a:solidFill>
              </a:rPr>
              <a:pPr/>
              <a:t>10/12/12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92969" y="178594"/>
            <a:ext cx="7358063" cy="5786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21564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06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43100"/>
            <a:ext cx="4038600" cy="4187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43100"/>
            <a:ext cx="4038600" cy="4187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3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3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8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87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35" indent="0">
              <a:buNone/>
              <a:defRPr sz="2800"/>
            </a:lvl2pPr>
            <a:lvl3pPr marL="914071" indent="0">
              <a:buNone/>
              <a:defRPr sz="2400"/>
            </a:lvl3pPr>
            <a:lvl4pPr marL="1371110" indent="0">
              <a:buNone/>
              <a:defRPr sz="2000"/>
            </a:lvl4pPr>
            <a:lvl5pPr marL="1828146" indent="0">
              <a:buNone/>
              <a:defRPr sz="2000"/>
            </a:lvl5pPr>
            <a:lvl6pPr marL="2285181" indent="0">
              <a:buNone/>
              <a:defRPr sz="2000"/>
            </a:lvl6pPr>
            <a:lvl7pPr marL="2742219" indent="0">
              <a:buNone/>
              <a:defRPr sz="2000"/>
            </a:lvl7pPr>
            <a:lvl8pPr marL="3199252" indent="0">
              <a:buNone/>
              <a:defRPr sz="2000"/>
            </a:lvl8pPr>
            <a:lvl9pPr marL="3656291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35" indent="0">
              <a:buNone/>
              <a:defRPr sz="1200"/>
            </a:lvl2pPr>
            <a:lvl3pPr marL="914071" indent="0">
              <a:buNone/>
              <a:defRPr sz="1000"/>
            </a:lvl3pPr>
            <a:lvl4pPr marL="1371110" indent="0">
              <a:buNone/>
              <a:defRPr sz="900"/>
            </a:lvl4pPr>
            <a:lvl5pPr marL="1828146" indent="0">
              <a:buNone/>
              <a:defRPr sz="900"/>
            </a:lvl5pPr>
            <a:lvl6pPr marL="2285181" indent="0">
              <a:buNone/>
              <a:defRPr sz="900"/>
            </a:lvl6pPr>
            <a:lvl7pPr marL="2742219" indent="0">
              <a:buNone/>
              <a:defRPr sz="900"/>
            </a:lvl7pPr>
            <a:lvl8pPr marL="3199252" indent="0">
              <a:buNone/>
              <a:defRPr sz="900"/>
            </a:lvl8pPr>
            <a:lvl9pPr marL="365629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08FB4ACC-ECDD-499E-9702-0E8418D33C42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1" y="635635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7"/>
            <a:ext cx="2133600" cy="365125"/>
          </a:xfrm>
          <a:prstGeom prst="rect">
            <a:avLst/>
          </a:prstGeom>
        </p:spPr>
        <p:txBody>
          <a:bodyPr/>
          <a:lstStyle/>
          <a:p>
            <a:fld id="{CD5E69DD-E268-4136-9E4F-ABDAEBC97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2.jpeg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g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57.xml"/><Relationship Id="rId14" Type="http://schemas.openxmlformats.org/officeDocument/2006/relationships/theme" Target="../theme/theme5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07" tIns="45704" rIns="91407" bIns="4570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07" tIns="45704" rIns="91407" bIns="4570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0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071" rtl="0" eaLnBrk="1" latinLnBrk="0" hangingPunct="1">
        <a:spcBef>
          <a:spcPct val="0"/>
        </a:spcBef>
        <a:buNone/>
        <a:defRPr sz="4400" kern="1200">
          <a:solidFill>
            <a:srgbClr val="251A44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778" indent="-342778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684" indent="-28564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2589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599626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6665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3701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36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74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7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6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9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2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C6382-4F05-4993-AEB8-71FEA57843AF}" type="datetimeFigureOut">
              <a:rPr lang="en-US" smtClean="0"/>
              <a:t>10/12/12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D7F2-18F5-4D4E-BFF9-D21546CCCB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0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WC_Master_Slide(Secondary)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7" tIns="45704" rIns="91407" bIns="45704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3BABF7-B78F-422D-9ADA-7640FA554E7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32" name="Picture 15" descr="WorldCampus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6" y="6029326"/>
            <a:ext cx="1812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41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0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07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11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14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778" indent="-342778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684" indent="-285647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589" indent="-22851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626" indent="-22851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665" indent="-22851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3701" indent="-22851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736" indent="-22851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7774" indent="-22851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4807" indent="-22851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6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9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2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224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" y="6032419"/>
            <a:ext cx="1508125" cy="58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81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251A44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56DB5"/>
        </a:buClr>
        <a:buFont typeface="Wingdings" pitchFamily="2" charset="2"/>
        <a:buChar char="§"/>
        <a:defRPr sz="3200">
          <a:solidFill>
            <a:schemeClr val="tx1"/>
          </a:solidFill>
          <a:latin typeface="Times New Roman" pitchFamily="18" charset="0"/>
          <a:ea typeface="ＭＳ Ｐゴシック" pitchFamily="-65" charset="-128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56DB5"/>
        </a:buClr>
        <a:buFont typeface="Wingdings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ＭＳ Ｐゴシック" charset="-128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56DB5"/>
        </a:buClr>
        <a:buFont typeface="Wingdings" pitchFamily="2" charset="2"/>
        <a:buChar char="§"/>
        <a:defRPr sz="2400">
          <a:solidFill>
            <a:schemeClr val="tx1"/>
          </a:solidFill>
          <a:latin typeface="Times New Roman" pitchFamily="18" charset="0"/>
          <a:ea typeface="ＭＳ Ｐゴシック" charset="-128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56DB5"/>
        </a:buClr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ＭＳ Ｐゴシック" charset="-128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56DB5"/>
        </a:buClr>
        <a:buFont typeface="Wingdings" pitchFamily="2" charset="2"/>
        <a:buChar char="§"/>
        <a:defRPr sz="2000">
          <a:solidFill>
            <a:schemeClr val="tx1"/>
          </a:solidFill>
          <a:latin typeface="Times New Roman" pitchFamily="18" charset="0"/>
          <a:ea typeface="ＭＳ Ｐゴシック" charset="-128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07" tIns="45704" rIns="91407" bIns="45704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07" tIns="45704" rIns="91407" bIns="45704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0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071" rtl="0" eaLnBrk="1" latinLnBrk="0" hangingPunct="1">
        <a:spcBef>
          <a:spcPct val="0"/>
        </a:spcBef>
        <a:buNone/>
        <a:defRPr sz="4400" kern="1200">
          <a:solidFill>
            <a:srgbClr val="251A44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778" indent="-342778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684" indent="-28564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2589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599626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6665" indent="-228517" algn="l" defTabSz="914071" rtl="0" eaLnBrk="1" latinLnBrk="0" hangingPunct="1">
        <a:spcBef>
          <a:spcPct val="20000"/>
        </a:spcBef>
        <a:buClr>
          <a:srgbClr val="94A2D3"/>
        </a:buClr>
        <a:buFont typeface="Wingdings" pitchFamily="2" charset="2"/>
        <a:buChar char="§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3701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36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74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07" indent="-228517" algn="l" defTabSz="91407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5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7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10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46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8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19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52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91" algn="l" defTabSz="91407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2076451"/>
          </a:xfrm>
        </p:spPr>
        <p:txBody>
          <a:bodyPr>
            <a:normAutofit fontScale="90000"/>
          </a:bodyPr>
          <a:lstStyle/>
          <a:p>
            <a:r>
              <a:rPr lang="en-US" dirty="0"/>
              <a:t>The Pennsylvania State University Service </a:t>
            </a:r>
            <a:r>
              <a:rPr lang="en-US" dirty="0" smtClean="0"/>
              <a:t>Learning-</a:t>
            </a:r>
            <a:br>
              <a:rPr lang="en-US" dirty="0" smtClean="0"/>
            </a:br>
            <a:r>
              <a:rPr lang="en-US" dirty="0" smtClean="0"/>
              <a:t>Engaged Scholarship </a:t>
            </a:r>
            <a:r>
              <a:rPr lang="en-US" dirty="0"/>
              <a:t>Task Force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71800"/>
            <a:ext cx="6934200" cy="327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Sponsored by</a:t>
            </a:r>
          </a:p>
          <a:p>
            <a:r>
              <a:rPr lang="en-US" dirty="0" smtClean="0"/>
              <a:t>Interim Provost </a:t>
            </a:r>
          </a:p>
          <a:p>
            <a:r>
              <a:rPr lang="en-US" dirty="0" smtClean="0"/>
              <a:t>Vice President, Student Affairs</a:t>
            </a:r>
          </a:p>
          <a:p>
            <a:r>
              <a:rPr lang="en-US" dirty="0" smtClean="0"/>
              <a:t>Vice President, Outreach</a:t>
            </a:r>
          </a:p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Careen Yarnal and Janet Conner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9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</a:t>
            </a:r>
            <a:r>
              <a:rPr lang="en-US" dirty="0"/>
              <a:t>for 2012-2013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>
                <a:solidFill>
                  <a:srgbClr val="002060"/>
                </a:solidFill>
              </a:rPr>
              <a:t>Build university-wide awareness and support.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Discuss with and integrate input from:</a:t>
            </a:r>
          </a:p>
          <a:p>
            <a:pPr lvl="1"/>
            <a:r>
              <a:rPr lang="en-US" dirty="0" smtClean="0"/>
              <a:t>Deans </a:t>
            </a:r>
          </a:p>
          <a:p>
            <a:pPr lvl="1"/>
            <a:r>
              <a:rPr lang="en-US" dirty="0" smtClean="0"/>
              <a:t>Chancellors </a:t>
            </a:r>
            <a:endParaRPr lang="en-US" dirty="0"/>
          </a:p>
          <a:p>
            <a:pPr lvl="1"/>
            <a:r>
              <a:rPr lang="en-US" dirty="0" smtClean="0"/>
              <a:t>Center and Initiative Directors</a:t>
            </a:r>
            <a:endParaRPr lang="en-US" sz="3600" dirty="0"/>
          </a:p>
          <a:p>
            <a:pPr lvl="1"/>
            <a:r>
              <a:rPr lang="en-US" dirty="0" smtClean="0"/>
              <a:t>World Campus</a:t>
            </a:r>
            <a:endParaRPr lang="en-US" dirty="0"/>
          </a:p>
          <a:p>
            <a:pPr lvl="1"/>
            <a:r>
              <a:rPr lang="en-US" dirty="0" smtClean="0"/>
              <a:t>Community Connectors</a:t>
            </a:r>
            <a:endParaRPr lang="en-US" dirty="0"/>
          </a:p>
          <a:p>
            <a:pPr lvl="1"/>
            <a:r>
              <a:rPr lang="en-US" dirty="0" smtClean="0"/>
              <a:t>Students</a:t>
            </a:r>
            <a:endParaRPr lang="en-US" sz="3600" dirty="0"/>
          </a:p>
          <a:p>
            <a:pPr lvl="1"/>
            <a:r>
              <a:rPr lang="en-US" dirty="0" smtClean="0"/>
              <a:t>Development </a:t>
            </a:r>
            <a:r>
              <a:rPr lang="en-US" dirty="0"/>
              <a:t>and Alumni </a:t>
            </a:r>
            <a:r>
              <a:rPr lang="en-US" dirty="0" smtClean="0"/>
              <a:t>Relations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0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2012-2013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Establish Council on Engaged Scholarship</a:t>
            </a:r>
          </a:p>
          <a:p>
            <a:pPr lvl="0"/>
            <a:r>
              <a:rPr lang="en-US" dirty="0" smtClean="0"/>
              <a:t>Integrate </a:t>
            </a:r>
            <a:r>
              <a:rPr lang="en-US" dirty="0"/>
              <a:t>into University Assessment </a:t>
            </a:r>
            <a:r>
              <a:rPr lang="en-US" dirty="0" smtClean="0"/>
              <a:t>Plan</a:t>
            </a:r>
            <a:endParaRPr lang="en-US" sz="3600" dirty="0"/>
          </a:p>
          <a:p>
            <a:pPr lvl="0"/>
            <a:r>
              <a:rPr lang="en-US" dirty="0" smtClean="0"/>
              <a:t>Complete </a:t>
            </a:r>
            <a:r>
              <a:rPr lang="en-US" dirty="0"/>
              <a:t>Senate </a:t>
            </a:r>
            <a:r>
              <a:rPr lang="en-US" dirty="0" smtClean="0"/>
              <a:t>Report</a:t>
            </a:r>
            <a:endParaRPr lang="en-US" sz="3600" dirty="0"/>
          </a:p>
          <a:p>
            <a:r>
              <a:rPr lang="en-US" dirty="0" smtClean="0"/>
              <a:t>Establish </a:t>
            </a:r>
            <a:r>
              <a:rPr lang="en-US" dirty="0"/>
              <a:t>other funding </a:t>
            </a:r>
            <a:r>
              <a:rPr lang="en-US" dirty="0" smtClean="0"/>
              <a:t>sources</a:t>
            </a:r>
          </a:p>
          <a:p>
            <a:pPr lvl="0"/>
            <a:r>
              <a:rPr lang="en-US" dirty="0" smtClean="0"/>
              <a:t>Present to President’s Council</a:t>
            </a:r>
            <a:endParaRPr lang="en-US" sz="3600" dirty="0" smtClean="0"/>
          </a:p>
          <a:p>
            <a:pPr lvl="0"/>
            <a:r>
              <a:rPr lang="en-US" dirty="0" smtClean="0"/>
              <a:t>Present to Board of Trustees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/>
          </a:bodyPr>
          <a:lstStyle/>
          <a:p>
            <a:r>
              <a:rPr lang="en-US" sz="3600" dirty="0"/>
              <a:t>Priorities for Excellence, The Penn State Strategic Plan, 2009-10 through 2013-14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“A considerable body of research indicates that students who are more engaged in </a:t>
            </a:r>
            <a:r>
              <a:rPr lang="en-US" i="1" dirty="0"/>
              <a:t>public scholarship and service learning</a:t>
            </a:r>
            <a:r>
              <a:rPr lang="en-US" dirty="0"/>
              <a:t> are more successful in their college experiences and upon graduation are more likely to be engaged citizens in their </a:t>
            </a:r>
            <a:r>
              <a:rPr lang="en-US" dirty="0" smtClean="0"/>
              <a:t>communities...the University </a:t>
            </a:r>
            <a:r>
              <a:rPr lang="en-US" dirty="0"/>
              <a:t>must provide more opportunities to engage</a:t>
            </a:r>
            <a:r>
              <a:rPr lang="en-US" dirty="0" smtClean="0"/>
              <a:t>... </a:t>
            </a:r>
            <a:r>
              <a:rPr lang="en-US" dirty="0"/>
              <a:t>undergraduate students”</a:t>
            </a:r>
          </a:p>
        </p:txBody>
      </p:sp>
    </p:spTree>
    <p:extLst>
      <p:ext uri="{BB962C8B-B14F-4D97-AF65-F5344CB8AC3E}">
        <p14:creationId xmlns:p14="http://schemas.microsoft.com/office/powerpoint/2010/main" val="167176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what service learning and </a:t>
            </a:r>
            <a:r>
              <a:rPr lang="en-US" dirty="0" smtClean="0"/>
              <a:t>engaged scholarship </a:t>
            </a:r>
            <a:r>
              <a:rPr lang="en-US" dirty="0"/>
              <a:t>mean for Penn State;</a:t>
            </a:r>
          </a:p>
          <a:p>
            <a:r>
              <a:rPr lang="en-US" dirty="0"/>
              <a:t>Benchmark with other higher education institutions nationwide;</a:t>
            </a:r>
          </a:p>
          <a:p>
            <a:r>
              <a:rPr lang="en-US" dirty="0"/>
              <a:t>Identify what is currently done well at Penn State, </a:t>
            </a:r>
            <a:r>
              <a:rPr lang="en-US" dirty="0" smtClean="0"/>
              <a:t>consider scalability</a:t>
            </a:r>
            <a:r>
              <a:rPr lang="en-US" dirty="0"/>
              <a:t>; </a:t>
            </a:r>
          </a:p>
          <a:p>
            <a:r>
              <a:rPr lang="en-US" dirty="0"/>
              <a:t>Recommend alternative University strategy for coordination of service-learning opportunities across Penn State.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Subcommittees Defined by Charge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08421471"/>
              </p:ext>
            </p:extLst>
          </p:nvPr>
        </p:nvGraphicFramePr>
        <p:xfrm>
          <a:off x="1066800" y="1600200"/>
          <a:ext cx="7239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976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Process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Explored other models</a:t>
            </a:r>
          </a:p>
          <a:p>
            <a:r>
              <a:rPr lang="en-US" dirty="0" smtClean="0"/>
              <a:t>Conducted literature review</a:t>
            </a:r>
          </a:p>
          <a:p>
            <a:r>
              <a:rPr lang="en-US" dirty="0" smtClean="0"/>
              <a:t>Benchmarked </a:t>
            </a:r>
            <a:r>
              <a:rPr lang="en-US" dirty="0"/>
              <a:t>other </a:t>
            </a:r>
            <a:r>
              <a:rPr lang="en-US" dirty="0" smtClean="0"/>
              <a:t>programs and interviewed directors</a:t>
            </a:r>
          </a:p>
          <a:p>
            <a:r>
              <a:rPr lang="en-US" dirty="0" smtClean="0"/>
              <a:t>Developed survey instrument to identify current offerings</a:t>
            </a:r>
            <a:endParaRPr lang="en-US" dirty="0"/>
          </a:p>
          <a:p>
            <a:r>
              <a:rPr lang="en-US" dirty="0"/>
              <a:t>Presented to: </a:t>
            </a:r>
          </a:p>
          <a:p>
            <a:pPr lvl="1"/>
            <a:r>
              <a:rPr lang="en-US" dirty="0"/>
              <a:t>Academic Council on Undergraduate Education</a:t>
            </a:r>
          </a:p>
          <a:p>
            <a:pPr lvl="1"/>
            <a:r>
              <a:rPr lang="en-US" dirty="0"/>
              <a:t>Council on Engagement </a:t>
            </a:r>
            <a:r>
              <a:rPr lang="en-US" dirty="0" smtClean="0"/>
              <a:t>(Council for Engaged Scholarship)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33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Process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Invited faculty doing engaged teaching and engaged research to present and meet with Task Force</a:t>
            </a:r>
          </a:p>
          <a:p>
            <a:r>
              <a:rPr lang="en-US" dirty="0" smtClean="0"/>
              <a:t>Conducted broader faculty focus group to identify institutional barriers</a:t>
            </a:r>
          </a:p>
          <a:p>
            <a:r>
              <a:rPr lang="en-US" dirty="0" smtClean="0"/>
              <a:t>Met </a:t>
            </a:r>
            <a:r>
              <a:rPr lang="en-US" dirty="0"/>
              <a:t>with Development /Alumni Relations</a:t>
            </a:r>
          </a:p>
          <a:p>
            <a:r>
              <a:rPr lang="en-US" dirty="0"/>
              <a:t>Met with student leaders</a:t>
            </a:r>
          </a:p>
          <a:p>
            <a:r>
              <a:rPr lang="en-US" dirty="0"/>
              <a:t>Met with community connectors: internal and external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Engaged Scholarship in Action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2560637" cy="445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25114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88670"/>
            <a:ext cx="2693987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334000"/>
            <a:ext cx="28654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24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4413661"/>
              </p:ext>
            </p:extLst>
          </p:nvPr>
        </p:nvGraphicFramePr>
        <p:xfrm>
          <a:off x="508000" y="582707"/>
          <a:ext cx="8142941" cy="582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Notched Right Arrow 6"/>
          <p:cNvSpPr/>
          <p:nvPr/>
        </p:nvSpPr>
        <p:spPr>
          <a:xfrm>
            <a:off x="685800" y="5929406"/>
            <a:ext cx="7768545" cy="246887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59100" y="6176293"/>
            <a:ext cx="231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Service Learning</a:t>
            </a:r>
            <a:endParaRPr lang="en-US" sz="2400" dirty="0"/>
          </a:p>
        </p:txBody>
      </p:sp>
      <p:sp>
        <p:nvSpPr>
          <p:cNvPr id="16" name="Oval Callout 15"/>
          <p:cNvSpPr/>
          <p:nvPr/>
        </p:nvSpPr>
        <p:spPr>
          <a:xfrm>
            <a:off x="101600" y="2269879"/>
            <a:ext cx="2032000" cy="1016433"/>
          </a:xfrm>
          <a:prstGeom prst="wedgeEllipseCallout">
            <a:avLst>
              <a:gd name="adj1" fmla="val 16592"/>
              <a:gd name="adj2" fmla="val 1889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community</a:t>
            </a:r>
          </a:p>
          <a:p>
            <a:pPr algn="ctr"/>
            <a:r>
              <a:rPr lang="en-US" dirty="0" smtClean="0"/>
              <a:t>engagement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4031128" y="108310"/>
            <a:ext cx="2169459" cy="948793"/>
          </a:xfrm>
          <a:prstGeom prst="wedgeEllipseCallout">
            <a:avLst>
              <a:gd name="adj1" fmla="val -27418"/>
              <a:gd name="adj2" fmla="val 22132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</a:t>
            </a:r>
          </a:p>
          <a:p>
            <a:pPr algn="ctr"/>
            <a:r>
              <a:rPr lang="en-US" dirty="0" smtClean="0"/>
              <a:t>community engagement</a:t>
            </a:r>
            <a:endParaRPr lang="en-US" dirty="0"/>
          </a:p>
        </p:txBody>
      </p:sp>
      <p:sp>
        <p:nvSpPr>
          <p:cNvPr id="18" name="Oval Callout 17"/>
          <p:cNvSpPr/>
          <p:nvPr/>
        </p:nvSpPr>
        <p:spPr>
          <a:xfrm>
            <a:off x="6463552" y="4258235"/>
            <a:ext cx="2169459" cy="956236"/>
          </a:xfrm>
          <a:prstGeom prst="wedgeEllipseCallout">
            <a:avLst>
              <a:gd name="adj1" fmla="val 53161"/>
              <a:gd name="adj2" fmla="val -2866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Success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987" y="1091031"/>
            <a:ext cx="35691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Engaged Scholarship Continuum Model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921186" y="6171358"/>
            <a:ext cx="2765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Engaged Scholarship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6176293"/>
            <a:ext cx="1892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Volunteering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69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Center for </a:t>
            </a:r>
            <a:r>
              <a:rPr lang="en-US" dirty="0" smtClean="0"/>
              <a:t>Engaged Scholarship</a:t>
            </a:r>
            <a:endParaRPr lang="en-US" dirty="0"/>
          </a:p>
          <a:p>
            <a:pPr lvl="1"/>
            <a:r>
              <a:rPr lang="en-US" dirty="0" smtClean="0"/>
              <a:t>Reinforce links with </a:t>
            </a:r>
            <a:r>
              <a:rPr lang="en-US" dirty="0"/>
              <a:t>Undergraduate Education, Outreach, and Student Affairs, reflects unique, powerful triad</a:t>
            </a:r>
          </a:p>
          <a:p>
            <a:pPr lvl="1"/>
            <a:r>
              <a:rPr lang="en-US" dirty="0" smtClean="0"/>
              <a:t>Establish home </a:t>
            </a:r>
            <a:r>
              <a:rPr lang="en-US" dirty="0"/>
              <a:t>in Undergraduate Education, reflects commitment to academics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11000</TotalTime>
  <Words>463</Words>
  <Application>Microsoft Macintosh PowerPoint</Application>
  <PresentationFormat>On-screen Show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Theme1</vt:lpstr>
      <vt:lpstr>2_Custom Design</vt:lpstr>
      <vt:lpstr>Custom Design</vt:lpstr>
      <vt:lpstr>1_Custom Design</vt:lpstr>
      <vt:lpstr>1_Office Theme</vt:lpstr>
      <vt:lpstr>The Pennsylvania State University Service Learning- Engaged Scholarship Task Force</vt:lpstr>
      <vt:lpstr>Priorities for Excellence, The Penn State Strategic Plan, 2009-10 through 2013-14</vt:lpstr>
      <vt:lpstr>Task Force Charge</vt:lpstr>
      <vt:lpstr>Subcommittees Defined by Charge</vt:lpstr>
      <vt:lpstr>Task Force Process (1)</vt:lpstr>
      <vt:lpstr>Task Force Process (2)</vt:lpstr>
      <vt:lpstr>Engaged Scholarship in Action</vt:lpstr>
      <vt:lpstr>PowerPoint Presentation</vt:lpstr>
      <vt:lpstr>Report Recommendations</vt:lpstr>
      <vt:lpstr>Steps for 2012-2013(1)</vt:lpstr>
      <vt:lpstr>Steps for 2012-2013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Roadmap to Undergraduate Student Engagement—Providing Pathways for Success</dc:title>
  <dc:creator>Janet Connor</dc:creator>
  <cp:lastModifiedBy>Careen Yarnal</cp:lastModifiedBy>
  <cp:revision>56</cp:revision>
  <cp:lastPrinted>2012-10-07T15:57:01Z</cp:lastPrinted>
  <dcterms:created xsi:type="dcterms:W3CDTF">2012-09-07T15:47:04Z</dcterms:created>
  <dcterms:modified xsi:type="dcterms:W3CDTF">2012-10-12T20:23:10Z</dcterms:modified>
</cp:coreProperties>
</file>