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60" r:id="rId5"/>
    <p:sldId id="334" r:id="rId6"/>
    <p:sldId id="273" r:id="rId7"/>
    <p:sldId id="274" r:id="rId8"/>
    <p:sldId id="323" r:id="rId9"/>
    <p:sldId id="261" r:id="rId10"/>
    <p:sldId id="263" r:id="rId11"/>
    <p:sldId id="264" r:id="rId12"/>
    <p:sldId id="265" r:id="rId13"/>
    <p:sldId id="324" r:id="rId14"/>
    <p:sldId id="272" r:id="rId15"/>
    <p:sldId id="325" r:id="rId16"/>
    <p:sldId id="335" r:id="rId17"/>
    <p:sldId id="327" r:id="rId18"/>
    <p:sldId id="281" r:id="rId19"/>
    <p:sldId id="282" r:id="rId20"/>
    <p:sldId id="283" r:id="rId21"/>
    <p:sldId id="328" r:id="rId22"/>
    <p:sldId id="287" r:id="rId23"/>
    <p:sldId id="288" r:id="rId24"/>
    <p:sldId id="289" r:id="rId25"/>
    <p:sldId id="291" r:id="rId26"/>
    <p:sldId id="292" r:id="rId27"/>
    <p:sldId id="329" r:id="rId28"/>
    <p:sldId id="330" r:id="rId29"/>
    <p:sldId id="302" r:id="rId30"/>
    <p:sldId id="320" r:id="rId31"/>
    <p:sldId id="321" r:id="rId32"/>
    <p:sldId id="277" r:id="rId33"/>
    <p:sldId id="319" r:id="rId34"/>
    <p:sldId id="331" r:id="rId35"/>
    <p:sldId id="332" r:id="rId36"/>
    <p:sldId id="337" r:id="rId37"/>
    <p:sldId id="336" r:id="rId38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9667FA2-86DE-3C42-9B4C-04AA5F39F62A}">
          <p14:sldIdLst>
            <p14:sldId id="256"/>
            <p14:sldId id="257"/>
            <p14:sldId id="258"/>
            <p14:sldId id="260"/>
            <p14:sldId id="334"/>
            <p14:sldId id="273"/>
            <p14:sldId id="274"/>
            <p14:sldId id="323"/>
            <p14:sldId id="261"/>
            <p14:sldId id="263"/>
            <p14:sldId id="264"/>
            <p14:sldId id="265"/>
            <p14:sldId id="324"/>
            <p14:sldId id="272"/>
            <p14:sldId id="325"/>
            <p14:sldId id="335"/>
            <p14:sldId id="327"/>
            <p14:sldId id="281"/>
            <p14:sldId id="282"/>
            <p14:sldId id="283"/>
            <p14:sldId id="328"/>
            <p14:sldId id="287"/>
            <p14:sldId id="288"/>
            <p14:sldId id="289"/>
            <p14:sldId id="291"/>
            <p14:sldId id="292"/>
            <p14:sldId id="329"/>
            <p14:sldId id="330"/>
            <p14:sldId id="302"/>
            <p14:sldId id="320"/>
            <p14:sldId id="321"/>
            <p14:sldId id="277"/>
            <p14:sldId id="319"/>
            <p14:sldId id="331"/>
            <p14:sldId id="332"/>
            <p14:sldId id="337"/>
            <p14:sldId id="33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14" autoAdjust="0"/>
    <p:restoredTop sz="94660" autoAdjust="0"/>
  </p:normalViewPr>
  <p:slideViewPr>
    <p:cSldViewPr>
      <p:cViewPr>
        <p:scale>
          <a:sx n="70" d="100"/>
          <a:sy n="70" d="100"/>
        </p:scale>
        <p:origin x="-283" y="-3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E35E0-5DF8-7F4D-9DD9-4C7FC01FFDD3}" type="datetime1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6825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86825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4C0EE-0A9F-3F41-853F-4B69CB8B1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A6AEE-DBFB-B04B-B57B-C14E5DA39A67}" type="datetime1">
              <a:rPr lang="en-US" smtClean="0"/>
              <a:t>11/2/2012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1675"/>
            <a:ext cx="4676775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45000"/>
            <a:ext cx="5643563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6825"/>
            <a:ext cx="3055938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86825"/>
            <a:ext cx="3055937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20F68-41AB-2F46-B482-600E57FEA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120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20F68-41AB-2F46-B482-600E57FEA5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9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0380" indent="-28860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4430" indent="-23088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16202" indent="-23088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77974" indent="-23088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39746" indent="-230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01518" indent="-230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63290" indent="-230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25062" indent="-230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3FCBAB-1C7A-AA47-80EC-9E8063D68B1E}" type="slidenum">
              <a:rPr lang="en-US"/>
              <a:pPr eaLnBrk="1" hangingPunct="1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FB39-8255-3E42-BE36-24C08C69737D}" type="datetime1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niversity of Alabama A Community Service Initiative of Child Development Resources in the College of Human Environmental Sciences.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0041-AF24-47CB-A932-EB5E277AF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7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DE3F-61CC-344C-AB6A-87DB61207DB7}" type="datetime1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niversity of Alabama A Community Service Initiative of Child Development Resources in the College of Human Environmental Sciences.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0041-AF24-47CB-A932-EB5E277AF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3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824FF-B2CF-E544-8AED-68F81E5EF631}" type="datetime1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niversity of Alabama A Community Service Initiative of Child Development Resources in the College of Human Environmental Sciences.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0041-AF24-47CB-A932-EB5E277AF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9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961C-8249-8946-A79B-4FAD14B71E77}" type="datetime1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niversity of Alabama A Community Service Initiative of Child Development Resources in the College of Human Environmental Sciences.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0041-AF24-47CB-A932-EB5E277AF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3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24FE-91B0-A54F-991E-35AE358F144D}" type="datetime1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niversity of Alabama A Community Service Initiative of Child Development Resources in the College of Human Environmental Sciences.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0041-AF24-47CB-A932-EB5E277AF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1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9C5B-CE2A-F44B-B0C0-A1BB381DC182}" type="datetime1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niversity of Alabama A Community Service Initiative of Child Development Resources in the College of Human Environmental Sciences.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0041-AF24-47CB-A932-EB5E277AF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7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22CA-71BA-D44F-AF71-381EB3BEC2C5}" type="datetime1">
              <a:rPr lang="en-US" smtClean="0"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niversity of Alabama A Community Service Initiative of Child Development Resources in the College of Human Environmental Sciences.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0041-AF24-47CB-A932-EB5E277AF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8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6BA1-5223-1F4B-A67E-7B26FE5688F4}" type="datetime1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niversity of Alabama A Community Service Initiative of Child Development Resources in the College of Human Environmental Sciences.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0041-AF24-47CB-A932-EB5E277AF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6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50EE-F444-4645-9CB3-240DEDF933F7}" type="datetime1">
              <a:rPr lang="en-US" smtClean="0"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niversity of Alabama A Community Service Initiative of Child Development Resources in the College of Human Environmental Sciences.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0041-AF24-47CB-A932-EB5E277AF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B9A6-B227-214F-84D4-2D98412A656A}" type="datetime1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niversity of Alabama A Community Service Initiative of Child Development Resources in the College of Human Environmental Sciences.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0041-AF24-47CB-A932-EB5E277AF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9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FC04-6455-E449-A890-15D323ED7318}" type="datetime1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niversity of Alabama A Community Service Initiative of Child Development Resources in the College of Human Environmental Sciences.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0041-AF24-47CB-A932-EB5E277AF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5235C-1C19-E948-AC7F-44DA54EA3CFF}" type="datetime1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niversity</a:t>
            </a:r>
            <a:r>
              <a:rPr lang="en-US" dirty="0" smtClean="0"/>
              <a:t> of Alabama A Community Service Initiative of Child Development Resources in the College of Human Environmental Sciences.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20041-AF24-47CB-A932-EB5E277AF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3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PARENTS ARE OUR PASSION:</a:t>
            </a:r>
            <a:br>
              <a:rPr lang="en-US" dirty="0" smtClean="0"/>
            </a:br>
            <a:r>
              <a:rPr lang="en-US" sz="3000" b="1" dirty="0">
                <a:solidFill>
                  <a:srgbClr val="000000"/>
                </a:solidFill>
              </a:rPr>
              <a:t>TWO PROGRAMS AND THEIR IMPACT</a:t>
            </a:r>
            <a:br>
              <a:rPr lang="en-US" sz="3000" b="1" dirty="0">
                <a:solidFill>
                  <a:srgbClr val="000000"/>
                </a:solidFill>
              </a:rPr>
            </a:br>
            <a:endParaRPr lang="en-US" sz="3000" b="1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62500" lnSpcReduction="20000"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dirty="0">
                <a:solidFill>
                  <a:srgbClr val="000000"/>
                </a:solidFill>
              </a:rPr>
              <a:t>Sally L. Edwards, </a:t>
            </a:r>
            <a:r>
              <a:rPr lang="en-US" dirty="0" smtClean="0">
                <a:solidFill>
                  <a:srgbClr val="000000"/>
                </a:solidFill>
              </a:rPr>
              <a:t>Director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Valerie </a:t>
            </a:r>
            <a:r>
              <a:rPr lang="en-US" dirty="0">
                <a:solidFill>
                  <a:srgbClr val="000000"/>
                </a:solidFill>
              </a:rPr>
              <a:t>A. </a:t>
            </a:r>
            <a:r>
              <a:rPr lang="en-US" dirty="0" err="1">
                <a:solidFill>
                  <a:srgbClr val="000000"/>
                </a:solidFill>
              </a:rPr>
              <a:t>Thorington</a:t>
            </a:r>
            <a:r>
              <a:rPr lang="en-US" dirty="0">
                <a:solidFill>
                  <a:srgbClr val="000000"/>
                </a:solidFill>
              </a:rPr>
              <a:t>, Assistant </a:t>
            </a:r>
            <a:r>
              <a:rPr lang="en-US" dirty="0" smtClean="0">
                <a:solidFill>
                  <a:srgbClr val="000000"/>
                </a:solidFill>
              </a:rPr>
              <a:t>Director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Child Development Resources 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The University of Alabama</a:t>
            </a:r>
            <a:endParaRPr lang="en-US" b="1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324600"/>
            <a:ext cx="7620000" cy="365125"/>
          </a:xfrm>
        </p:spPr>
        <p:txBody>
          <a:bodyPr/>
          <a:lstStyle/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9162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board book is given to parents to read aloud to their children, believing that reading aloud, more than any other single activity, will enhance the parent/child relationship as it encourages the child’s mental, social, and language development.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57200"/>
            <a:ext cx="2895600" cy="928818"/>
          </a:xfrm>
          <a:prstGeom prst="rect">
            <a:avLst/>
          </a:prstGeo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685800" y="5181600"/>
            <a:ext cx="7772400" cy="7080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 smtClean="0">
                <a:latin typeface="Apple Chancery"/>
                <a:cs typeface="Apple Chancery"/>
              </a:rPr>
              <a:t>“</a:t>
            </a:r>
            <a:r>
              <a:rPr lang="en-US" sz="2900" i="1" dirty="0" smtClean="0">
                <a:latin typeface="Apple Chancery"/>
                <a:cs typeface="Apple Chancery"/>
              </a:rPr>
              <a:t>Language, Literature and Love</a:t>
            </a:r>
            <a:r>
              <a:rPr lang="en-US" sz="2400" b="1" i="1" dirty="0" smtClean="0">
                <a:latin typeface="Apple Chancery"/>
                <a:cs typeface="Apple Chancery"/>
              </a:rPr>
              <a:t>”</a:t>
            </a:r>
            <a:endParaRPr lang="en-US" sz="2400" b="1" i="1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8100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Baby TALK Rationale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</a:t>
            </a:r>
            <a:r>
              <a:rPr lang="en-US" dirty="0" smtClean="0"/>
              <a:t>ncourage parents in establishing a nurturing relationship with their children and to reinforce positive parenting practices</a:t>
            </a:r>
          </a:p>
          <a:p>
            <a:r>
              <a:rPr lang="en-US" dirty="0" smtClean="0"/>
              <a:t>Share developmental information to parents in a timely and usable fashion in order to help them understand child behaviors</a:t>
            </a:r>
          </a:p>
          <a:p>
            <a:r>
              <a:rPr lang="en-US" dirty="0"/>
              <a:t>S</a:t>
            </a:r>
            <a:r>
              <a:rPr lang="en-US" dirty="0" smtClean="0"/>
              <a:t>uggest developmentally appropriate activities for parents to enjoy with their children in order to enhance the child’s development as well as the parent-child relationship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4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Delivery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Baby TALK is dedicated to a service delivery model which is:</a:t>
            </a:r>
          </a:p>
          <a:p>
            <a:r>
              <a:rPr lang="en-US" dirty="0" smtClean="0"/>
              <a:t>readily accessible for families </a:t>
            </a:r>
            <a:endParaRPr lang="en-US" dirty="0"/>
          </a:p>
          <a:p>
            <a:r>
              <a:rPr lang="en-US" dirty="0" smtClean="0"/>
              <a:t>allows parents to receive services meaningful for their needs rather than imposing an agenda which may not be as helpful to them</a:t>
            </a:r>
          </a:p>
          <a:p>
            <a:r>
              <a:rPr lang="en-US" dirty="0" smtClean="0"/>
              <a:t>includes efforts to go where parents are already: to health care providers, to human service agencies, to neighborhoods, and to homes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8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Hospital Visits</a:t>
            </a:r>
          </a:p>
          <a:p>
            <a:r>
              <a:rPr lang="en-US" dirty="0" smtClean="0"/>
              <a:t>Baby TALK Times</a:t>
            </a:r>
          </a:p>
          <a:p>
            <a:r>
              <a:rPr lang="en-US" dirty="0" smtClean="0"/>
              <a:t>Family Fun Events</a:t>
            </a:r>
          </a:p>
          <a:p>
            <a:r>
              <a:rPr lang="en-US" dirty="0" smtClean="0"/>
              <a:t>Well Child / WIC Clinics</a:t>
            </a:r>
          </a:p>
          <a:p>
            <a:r>
              <a:rPr lang="en-US" dirty="0" smtClean="0"/>
              <a:t>Prenatal Clinics</a:t>
            </a:r>
          </a:p>
          <a:p>
            <a:r>
              <a:rPr lang="en-US" dirty="0" smtClean="0"/>
              <a:t>Developmental Newsletters</a:t>
            </a:r>
          </a:p>
          <a:p>
            <a:r>
              <a:rPr lang="en-US" dirty="0" smtClean="0"/>
              <a:t>Supports Parenting </a:t>
            </a:r>
            <a:r>
              <a:rPr lang="en-US" dirty="0"/>
              <a:t>C</a:t>
            </a:r>
            <a:r>
              <a:rPr lang="en-US" dirty="0" smtClean="0"/>
              <a:t>lasses for Teen Parents</a:t>
            </a:r>
          </a:p>
          <a:p>
            <a:r>
              <a:rPr lang="en-US" dirty="0" smtClean="0"/>
              <a:t>Warm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Baby TALK Data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Over 28,000 Baby TALK visits to new parents at two local hospitals</a:t>
            </a:r>
          </a:p>
          <a:p>
            <a:r>
              <a:rPr lang="en-US" dirty="0" smtClean="0"/>
              <a:t>Over 850 parents and children participated in 22, eight week sessions of Baby TALK Times</a:t>
            </a:r>
          </a:p>
          <a:p>
            <a:r>
              <a:rPr lang="en-US" dirty="0" smtClean="0"/>
              <a:t>93 Family Fun Night Events involved more than 1000 participants from 314</a:t>
            </a:r>
            <a:r>
              <a:rPr lang="en-US" dirty="0"/>
              <a:t> </a:t>
            </a:r>
            <a:r>
              <a:rPr lang="en-US" dirty="0" smtClean="0"/>
              <a:t>families</a:t>
            </a:r>
          </a:p>
          <a:p>
            <a:r>
              <a:rPr lang="en-US" dirty="0" smtClean="0"/>
              <a:t>Over 51,000 visits to well-child clinic settings</a:t>
            </a:r>
          </a:p>
          <a:p>
            <a:r>
              <a:rPr lang="en-US" dirty="0" smtClean="0"/>
              <a:t>Over 700 prenatal clinic visits at a local health care facility serving at risk families</a:t>
            </a:r>
          </a:p>
          <a:p>
            <a:r>
              <a:rPr lang="en-US" dirty="0" smtClean="0"/>
              <a:t>Over 180,000 development newsletters have been </a:t>
            </a:r>
            <a:r>
              <a:rPr lang="en-US" dirty="0" smtClean="0">
                <a:solidFill>
                  <a:srgbClr val="000000"/>
                </a:solidFill>
              </a:rPr>
              <a:t>mailed to families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Of the contacts with </a:t>
            </a:r>
            <a:r>
              <a:rPr lang="en-US" dirty="0" smtClean="0">
                <a:solidFill>
                  <a:srgbClr val="000000"/>
                </a:solidFill>
              </a:rPr>
              <a:t>children at </a:t>
            </a:r>
            <a:r>
              <a:rPr lang="en-US" dirty="0">
                <a:solidFill>
                  <a:srgbClr val="000000"/>
                </a:solidFill>
              </a:rPr>
              <a:t>the various Baby TALK </a:t>
            </a:r>
            <a:r>
              <a:rPr lang="en-US" dirty="0" smtClean="0">
                <a:solidFill>
                  <a:srgbClr val="000000"/>
                </a:solidFill>
              </a:rPr>
              <a:t>sites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47.0% were </a:t>
            </a:r>
            <a:r>
              <a:rPr lang="en-US" dirty="0" smtClean="0">
                <a:solidFill>
                  <a:srgbClr val="000000"/>
                </a:solidFill>
              </a:rPr>
              <a:t>birth to 1 year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22.8% were </a:t>
            </a:r>
            <a:r>
              <a:rPr lang="en-US" dirty="0" smtClean="0">
                <a:solidFill>
                  <a:srgbClr val="000000"/>
                </a:solidFill>
              </a:rPr>
              <a:t>1 to 3 years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16.9% were </a:t>
            </a:r>
            <a:r>
              <a:rPr lang="en-US" dirty="0" smtClean="0">
                <a:solidFill>
                  <a:srgbClr val="000000"/>
                </a:solidFill>
              </a:rPr>
              <a:t>3 to 5 </a:t>
            </a:r>
            <a:r>
              <a:rPr lang="en-US" dirty="0">
                <a:solidFill>
                  <a:srgbClr val="000000"/>
                </a:solidFill>
              </a:rPr>
              <a:t>years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6.2% were </a:t>
            </a:r>
            <a:r>
              <a:rPr lang="en-US" dirty="0" smtClean="0">
                <a:solidFill>
                  <a:srgbClr val="000000"/>
                </a:solidFill>
              </a:rPr>
              <a:t>5 years to 7 </a:t>
            </a:r>
            <a:r>
              <a:rPr lang="en-US" dirty="0">
                <a:solidFill>
                  <a:srgbClr val="000000"/>
                </a:solidFill>
              </a:rPr>
              <a:t>years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6% were 7 years and </a:t>
            </a:r>
            <a:r>
              <a:rPr lang="en-US" dirty="0" smtClean="0">
                <a:solidFill>
                  <a:srgbClr val="000000"/>
                </a:solidFill>
              </a:rPr>
              <a:t>older</a:t>
            </a:r>
          </a:p>
        </p:txBody>
      </p:sp>
    </p:spTree>
    <p:extLst>
      <p:ext uri="{BB962C8B-B14F-4D97-AF65-F5344CB8AC3E}">
        <p14:creationId xmlns:p14="http://schemas.microsoft.com/office/powerpoint/2010/main" val="2827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Parent Information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1"/>
            <a:ext cx="8382000" cy="3352800"/>
          </a:xfrm>
        </p:spPr>
        <p:txBody>
          <a:bodyPr numCol="2">
            <a:normAutofit fontScale="92500"/>
          </a:bodyPr>
          <a:lstStyle/>
          <a:p>
            <a:pPr lvl="1"/>
            <a:r>
              <a:rPr lang="en-US" dirty="0" smtClean="0"/>
              <a:t>52% married</a:t>
            </a:r>
          </a:p>
          <a:p>
            <a:pPr lvl="1"/>
            <a:r>
              <a:rPr lang="en-US" dirty="0" smtClean="0"/>
              <a:t>40% never married</a:t>
            </a:r>
          </a:p>
          <a:p>
            <a:pPr lvl="1"/>
            <a:r>
              <a:rPr lang="en-US" dirty="0" smtClean="0"/>
              <a:t>5% divorced</a:t>
            </a:r>
          </a:p>
          <a:p>
            <a:pPr lvl="1"/>
            <a:r>
              <a:rPr lang="en-US" dirty="0" smtClean="0"/>
              <a:t>2% separated</a:t>
            </a:r>
          </a:p>
          <a:p>
            <a:pPr lvl="1"/>
            <a:r>
              <a:rPr lang="en-US" dirty="0" smtClean="0"/>
              <a:t>&lt; 1% widowed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38</a:t>
            </a:r>
            <a:r>
              <a:rPr lang="en-US" dirty="0"/>
              <a:t>% </a:t>
            </a:r>
            <a:r>
              <a:rPr lang="en-US" dirty="0" smtClean="0"/>
              <a:t>employed </a:t>
            </a:r>
            <a:r>
              <a:rPr lang="en-US" dirty="0"/>
              <a:t>full time</a:t>
            </a:r>
          </a:p>
          <a:p>
            <a:pPr lvl="1"/>
            <a:r>
              <a:rPr lang="en-US" dirty="0" smtClean="0"/>
              <a:t>15.2</a:t>
            </a:r>
            <a:r>
              <a:rPr lang="en-US" dirty="0"/>
              <a:t>% </a:t>
            </a:r>
            <a:r>
              <a:rPr lang="en-US" dirty="0" smtClean="0"/>
              <a:t>employed </a:t>
            </a:r>
            <a:r>
              <a:rPr lang="en-US" dirty="0"/>
              <a:t>part time</a:t>
            </a:r>
          </a:p>
          <a:p>
            <a:pPr lvl="1"/>
            <a:r>
              <a:rPr lang="en-US" dirty="0" smtClean="0"/>
              <a:t>35.8</a:t>
            </a:r>
            <a:r>
              <a:rPr lang="en-US" dirty="0"/>
              <a:t>% </a:t>
            </a:r>
            <a:r>
              <a:rPr lang="en-US" dirty="0" smtClean="0"/>
              <a:t>not </a:t>
            </a:r>
            <a:r>
              <a:rPr lang="en-US" dirty="0"/>
              <a:t>employed and not seeking employment</a:t>
            </a:r>
          </a:p>
          <a:p>
            <a:pPr lvl="1"/>
            <a:r>
              <a:rPr lang="en-US" dirty="0" smtClean="0"/>
              <a:t>10.8</a:t>
            </a:r>
            <a:r>
              <a:rPr lang="en-US" dirty="0"/>
              <a:t>% </a:t>
            </a:r>
            <a:r>
              <a:rPr lang="en-US" dirty="0" smtClean="0"/>
              <a:t>unemployed </a:t>
            </a:r>
            <a:r>
              <a:rPr lang="en-US" dirty="0"/>
              <a:t>and seeking employment</a:t>
            </a:r>
          </a:p>
          <a:p>
            <a:pPr lvl="1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19200" y="1447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143000"/>
            <a:ext cx="8001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000" dirty="0"/>
              <a:t>Of the 20,000 Parent Information Forms received 18,517 parents shared marital and employment information: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4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Baby TALK Collaborations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686800" cy="4648199"/>
          </a:xfrm>
        </p:spPr>
        <p:txBody>
          <a:bodyPr numCol="2">
            <a:normAutofit fontScale="70000" lnSpcReduction="20000"/>
          </a:bodyPr>
          <a:lstStyle/>
          <a:p>
            <a:pPr lvl="1"/>
            <a:r>
              <a:rPr lang="en-US" dirty="0" smtClean="0"/>
              <a:t>The Children’s Trust Fund of Alabama</a:t>
            </a:r>
          </a:p>
          <a:p>
            <a:pPr lvl="1"/>
            <a:r>
              <a:rPr lang="en-US" dirty="0" smtClean="0"/>
              <a:t>Junior League </a:t>
            </a:r>
          </a:p>
          <a:p>
            <a:pPr lvl="1"/>
            <a:r>
              <a:rPr lang="en-US" dirty="0" smtClean="0"/>
              <a:t>United Way </a:t>
            </a:r>
          </a:p>
          <a:p>
            <a:pPr lvl="1"/>
            <a:r>
              <a:rPr lang="en-US" dirty="0" smtClean="0"/>
              <a:t>Early Intervention</a:t>
            </a:r>
          </a:p>
          <a:p>
            <a:pPr lvl="1"/>
            <a:r>
              <a:rPr lang="en-US" dirty="0" smtClean="0"/>
              <a:t>Community Foundation</a:t>
            </a:r>
          </a:p>
          <a:p>
            <a:pPr lvl="1"/>
            <a:r>
              <a:rPr lang="en-US" dirty="0" smtClean="0"/>
              <a:t>Tuscaloosa’s One Place: A Family Resource Center</a:t>
            </a:r>
          </a:p>
          <a:p>
            <a:pPr lvl="1"/>
            <a:r>
              <a:rPr lang="en-US" dirty="0" smtClean="0"/>
              <a:t>Exchange </a:t>
            </a:r>
            <a:r>
              <a:rPr lang="en-US" dirty="0"/>
              <a:t>C</a:t>
            </a:r>
            <a:r>
              <a:rPr lang="en-US" dirty="0" smtClean="0"/>
              <a:t>lub Foundation</a:t>
            </a:r>
          </a:p>
          <a:p>
            <a:pPr lvl="1"/>
            <a:r>
              <a:rPr lang="en-US" dirty="0" smtClean="0"/>
              <a:t>Target Corporation</a:t>
            </a:r>
          </a:p>
          <a:p>
            <a:pPr lvl="1"/>
            <a:r>
              <a:rPr lang="en-US" dirty="0" smtClean="0"/>
              <a:t>Dollar General Corporation</a:t>
            </a:r>
          </a:p>
          <a:p>
            <a:pPr lvl="1"/>
            <a:r>
              <a:rPr lang="en-US" dirty="0" smtClean="0"/>
              <a:t>City and County Schools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University of Alabama Greek Organizations</a:t>
            </a:r>
          </a:p>
          <a:p>
            <a:pPr lvl="1"/>
            <a:r>
              <a:rPr lang="en-US" dirty="0" smtClean="0"/>
              <a:t>Catholic Family Services</a:t>
            </a:r>
          </a:p>
          <a:p>
            <a:pPr lvl="1"/>
            <a:r>
              <a:rPr lang="en-US" dirty="0" smtClean="0"/>
              <a:t>Alabama Career Center System</a:t>
            </a:r>
          </a:p>
          <a:p>
            <a:pPr lvl="1"/>
            <a:r>
              <a:rPr lang="en-US" dirty="0" smtClean="0"/>
              <a:t>Alabama Civil Justice Foundation</a:t>
            </a:r>
          </a:p>
          <a:p>
            <a:pPr lvl="1"/>
            <a:r>
              <a:rPr lang="en-US" dirty="0" smtClean="0"/>
              <a:t>Children’s Hands on Museum</a:t>
            </a:r>
            <a:endParaRPr lang="en-US" dirty="0"/>
          </a:p>
          <a:p>
            <a:pPr lvl="1"/>
            <a:r>
              <a:rPr lang="en-US" dirty="0"/>
              <a:t>Local Civic </a:t>
            </a:r>
            <a:r>
              <a:rPr lang="en-US" dirty="0" smtClean="0"/>
              <a:t>Organizations</a:t>
            </a:r>
          </a:p>
          <a:p>
            <a:pPr lvl="1"/>
            <a:r>
              <a:rPr lang="en-US" dirty="0" smtClean="0"/>
              <a:t>Baby </a:t>
            </a:r>
            <a:r>
              <a:rPr lang="en-US" dirty="0" smtClean="0">
                <a:solidFill>
                  <a:srgbClr val="000000"/>
                </a:solidFill>
              </a:rPr>
              <a:t>TALK sites: </a:t>
            </a:r>
            <a:r>
              <a:rPr lang="en-US" dirty="0">
                <a:solidFill>
                  <a:srgbClr val="000000"/>
                </a:solidFill>
              </a:rPr>
              <a:t>County Health </a:t>
            </a:r>
            <a:r>
              <a:rPr lang="en-US" dirty="0" smtClean="0">
                <a:solidFill>
                  <a:srgbClr val="000000"/>
                </a:solidFill>
              </a:rPr>
              <a:t>Departments, </a:t>
            </a:r>
            <a:r>
              <a:rPr lang="en-US" dirty="0">
                <a:solidFill>
                  <a:srgbClr val="000000"/>
                </a:solidFill>
              </a:rPr>
              <a:t>Local </a:t>
            </a:r>
            <a:r>
              <a:rPr lang="en-US" dirty="0" smtClean="0">
                <a:solidFill>
                  <a:srgbClr val="000000"/>
                </a:solidFill>
              </a:rPr>
              <a:t>Hospitals, Health Clinics, Early Head Start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1066800"/>
            <a:ext cx="653255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600" dirty="0"/>
              <a:t>272 volunteers have assisted with Baby TALK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/>
              <a:t>Baby TALK collaborations have </a:t>
            </a:r>
            <a:r>
              <a:rPr lang="en-US" sz="2600" dirty="0" smtClean="0"/>
              <a:t>included: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PAL Alabama’s Parenting Assistance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charset="0"/>
              </a:rPr>
              <a:t>PAL’s </a:t>
            </a:r>
            <a:r>
              <a:rPr lang="en-US" dirty="0">
                <a:latin typeface="Calibri" charset="0"/>
              </a:rPr>
              <a:t>inception began </a:t>
            </a:r>
            <a:r>
              <a:rPr lang="en-US" dirty="0" smtClean="0">
                <a:latin typeface="Calibri" charset="0"/>
              </a:rPr>
              <a:t>with                                 Mrs</a:t>
            </a:r>
            <a:r>
              <a:rPr lang="en-US" dirty="0">
                <a:latin typeface="Calibri" charset="0"/>
              </a:rPr>
              <a:t>. Patsy Riley, </a:t>
            </a:r>
            <a:r>
              <a:rPr lang="en-US" dirty="0" smtClean="0">
                <a:latin typeface="Calibri" charset="0"/>
              </a:rPr>
              <a:t>Alabama’s </a:t>
            </a:r>
            <a:r>
              <a:rPr lang="en-US" dirty="0" smtClean="0">
                <a:latin typeface="Calibri" charset="0"/>
              </a:rPr>
              <a:t>                          </a:t>
            </a:r>
            <a:r>
              <a:rPr lang="en-US" dirty="0" smtClean="0">
                <a:latin typeface="Calibri" charset="0"/>
              </a:rPr>
              <a:t>Former </a:t>
            </a:r>
            <a:r>
              <a:rPr lang="en-US" dirty="0">
                <a:latin typeface="Calibri" charset="0"/>
              </a:rPr>
              <a:t>First </a:t>
            </a:r>
            <a:r>
              <a:rPr lang="en-US" dirty="0" smtClean="0">
                <a:latin typeface="Calibri" charset="0"/>
              </a:rPr>
              <a:t>former First Lady</a:t>
            </a:r>
            <a:r>
              <a:rPr lang="en-US" dirty="0">
                <a:latin typeface="Calibri" charset="0"/>
              </a:rPr>
              <a:t>, whose </a:t>
            </a:r>
            <a:r>
              <a:rPr lang="en-US" dirty="0" smtClean="0">
                <a:latin typeface="Calibri" charset="0"/>
              </a:rPr>
              <a:t>vision was                                     </a:t>
            </a:r>
            <a:r>
              <a:rPr lang="en-US" dirty="0" err="1" smtClean="0">
                <a:latin typeface="Calibri" charset="0"/>
              </a:rPr>
              <a:t>was</a:t>
            </a:r>
            <a:r>
              <a:rPr lang="en-US" dirty="0" smtClean="0">
                <a:latin typeface="Calibri" charset="0"/>
              </a:rPr>
              <a:t> to </a:t>
            </a:r>
            <a:r>
              <a:rPr lang="en-US" dirty="0">
                <a:latin typeface="Calibri" charset="0"/>
              </a:rPr>
              <a:t>provide parents the </a:t>
            </a:r>
            <a:r>
              <a:rPr lang="en-US" dirty="0" smtClean="0">
                <a:latin typeface="Calibri" charset="0"/>
              </a:rPr>
              <a:t>support </a:t>
            </a:r>
            <a:r>
              <a:rPr lang="en-US" dirty="0">
                <a:latin typeface="Calibri" charset="0"/>
              </a:rPr>
              <a:t>they need to become more confident and </a:t>
            </a:r>
            <a:r>
              <a:rPr lang="en-US" dirty="0" smtClean="0">
                <a:latin typeface="Calibri" charset="0"/>
              </a:rPr>
              <a:t>successful in their role as </a:t>
            </a:r>
            <a:r>
              <a:rPr lang="en-US" dirty="0" smtClean="0">
                <a:latin typeface="Calibri" charset="0"/>
              </a:rPr>
              <a:t>parents.</a:t>
            </a:r>
            <a:endParaRPr lang="en-US" dirty="0" smtClean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The </a:t>
            </a:r>
            <a:r>
              <a:rPr lang="en-US" b="1" u="sng" dirty="0">
                <a:latin typeface="Calibri" charset="0"/>
              </a:rPr>
              <a:t>P</a:t>
            </a:r>
            <a:r>
              <a:rPr lang="en-US" dirty="0">
                <a:latin typeface="Calibri" charset="0"/>
              </a:rPr>
              <a:t>arenting </a:t>
            </a:r>
            <a:r>
              <a:rPr lang="en-US" b="1" u="sng" dirty="0">
                <a:latin typeface="Calibri" charset="0"/>
              </a:rPr>
              <a:t>A</a:t>
            </a:r>
            <a:r>
              <a:rPr lang="en-US" dirty="0">
                <a:latin typeface="Calibri" charset="0"/>
              </a:rPr>
              <a:t>ssistance </a:t>
            </a:r>
            <a:r>
              <a:rPr lang="en-US" b="1" u="sng" dirty="0">
                <a:latin typeface="Calibri" charset="0"/>
              </a:rPr>
              <a:t>L</a:t>
            </a:r>
            <a:r>
              <a:rPr lang="en-US" dirty="0">
                <a:latin typeface="Calibri" charset="0"/>
              </a:rPr>
              <a:t>ine </a:t>
            </a:r>
            <a:r>
              <a:rPr lang="en-US" dirty="0" smtClean="0">
                <a:latin typeface="Calibri" charset="0"/>
              </a:rPr>
              <a:t>was </a:t>
            </a:r>
            <a:r>
              <a:rPr lang="en-US" dirty="0">
                <a:latin typeface="Calibri" charset="0"/>
              </a:rPr>
              <a:t>launched in March 2007 </a:t>
            </a:r>
            <a:r>
              <a:rPr lang="en-US" dirty="0" smtClean="0">
                <a:latin typeface="Calibri" charset="0"/>
              </a:rPr>
              <a:t>to </a:t>
            </a:r>
            <a:r>
              <a:rPr lang="en-US" dirty="0">
                <a:latin typeface="Calibri" charset="0"/>
              </a:rPr>
              <a:t>provide </a:t>
            </a:r>
            <a:r>
              <a:rPr lang="en-US" dirty="0" smtClean="0">
                <a:latin typeface="Calibri" charset="0"/>
              </a:rPr>
              <a:t>free </a:t>
            </a:r>
            <a:r>
              <a:rPr lang="en-US" dirty="0">
                <a:latin typeface="Calibri" charset="0"/>
              </a:rPr>
              <a:t>information, support, and tools to parents and families across </a:t>
            </a:r>
            <a:r>
              <a:rPr lang="en-US" dirty="0" smtClean="0">
                <a:latin typeface="Calibri" charset="0"/>
              </a:rPr>
              <a:t>the </a:t>
            </a:r>
            <a:r>
              <a:rPr lang="en-US" dirty="0">
                <a:latin typeface="Calibri" charset="0"/>
              </a:rPr>
              <a:t>state of Alabama</a:t>
            </a:r>
            <a:endParaRPr lang="en-US" dirty="0"/>
          </a:p>
        </p:txBody>
      </p:sp>
      <p:pic>
        <p:nvPicPr>
          <p:cNvPr id="5" name="Picture 10" descr="ril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838200"/>
            <a:ext cx="288089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69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/>
          </p:cNvSpPr>
          <p:nvPr>
            <p:ph type="title" idx="4294967295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Arial" charset="0"/>
              </a:rPr>
              <a:t>PAL </a:t>
            </a:r>
            <a:r>
              <a:rPr lang="en-US" dirty="0" smtClean="0">
                <a:latin typeface="Arial" charset="0"/>
              </a:rPr>
              <a:t>Collaborations </a:t>
            </a:r>
            <a:r>
              <a:rPr lang="en-US" dirty="0">
                <a:latin typeface="Arial" charset="0"/>
              </a:rPr>
              <a:t>H</a:t>
            </a:r>
            <a:r>
              <a:rPr lang="en-US" dirty="0" smtClean="0">
                <a:latin typeface="Arial" charset="0"/>
              </a:rPr>
              <a:t>ave </a:t>
            </a:r>
            <a:r>
              <a:rPr lang="en-US" dirty="0">
                <a:latin typeface="Arial" charset="0"/>
              </a:rPr>
              <a:t>I</a:t>
            </a:r>
            <a:r>
              <a:rPr lang="en-US" dirty="0" smtClean="0">
                <a:latin typeface="Arial" charset="0"/>
              </a:rPr>
              <a:t>ncluded:</a:t>
            </a:r>
            <a:endParaRPr lang="en-US" dirty="0">
              <a:latin typeface="Arial" charset="0"/>
            </a:endParaRPr>
          </a:p>
        </p:txBody>
      </p:sp>
      <p:sp>
        <p:nvSpPr>
          <p:cNvPr id="20485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905000"/>
            <a:ext cx="7848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Calibri" charset="0"/>
              </a:rPr>
              <a:t>The </a:t>
            </a:r>
            <a:r>
              <a:rPr lang="en-US" sz="2800" dirty="0">
                <a:latin typeface="Calibri" charset="0"/>
              </a:rPr>
              <a:t>University of Alabama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The </a:t>
            </a:r>
            <a:r>
              <a:rPr lang="en-US" sz="2800" dirty="0" smtClean="0">
                <a:latin typeface="Calibri" charset="0"/>
              </a:rPr>
              <a:t>Children’s </a:t>
            </a:r>
            <a:r>
              <a:rPr lang="en-US" sz="2800" dirty="0">
                <a:latin typeface="Calibri" charset="0"/>
              </a:rPr>
              <a:t>Trust Fund of Alabama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Alabama Department of Human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Alabama Department of Mental Health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The Office of </a:t>
            </a:r>
            <a:r>
              <a:rPr lang="en-US" sz="2800" dirty="0" smtClean="0">
                <a:latin typeface="Calibri" charset="0"/>
              </a:rPr>
              <a:t>Alabama’s </a:t>
            </a:r>
            <a:r>
              <a:rPr lang="en-US" sz="2800" dirty="0">
                <a:latin typeface="Calibri" charset="0"/>
              </a:rPr>
              <a:t>First Lady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Wal-Mart Corporation</a:t>
            </a:r>
          </a:p>
        </p:txBody>
      </p:sp>
    </p:spTree>
    <p:extLst>
      <p:ext uri="{BB962C8B-B14F-4D97-AF65-F5344CB8AC3E}">
        <p14:creationId xmlns:p14="http://schemas.microsoft.com/office/powerpoint/2010/main" val="9883578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endParaRPr lang="en-US" sz="1500" dirty="0" smtClean="0">
              <a:latin typeface="+mj-lt"/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  <a:ea typeface="+mn-ea"/>
              </a:rPr>
              <a:t>PAL has been fully operational for over five years 					</a:t>
            </a:r>
            <a:endParaRPr lang="en-US" sz="1800" dirty="0" smtClean="0">
              <a:latin typeface="+mj-lt"/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latin typeface="+mj-lt"/>
                <a:ea typeface="+mn-ea"/>
              </a:rPr>
              <a:t>Over 12,000 calls have been received 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  <a:ea typeface="+mn-ea"/>
              </a:rPr>
              <a:t>Calls have been received from virtually every county in Alabama as well as 35 other states and Canada</a:t>
            </a:r>
            <a:r>
              <a:rPr lang="en-US" i="1" dirty="0" smtClean="0">
                <a:latin typeface="+mj-lt"/>
                <a:ea typeface="+mn-ea"/>
              </a:rPr>
              <a:t>      </a:t>
            </a:r>
          </a:p>
        </p:txBody>
      </p:sp>
      <p:pic>
        <p:nvPicPr>
          <p:cNvPr id="3" name="Picture 4" descr="PAL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"/>
            <a:ext cx="4602162" cy="1439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3751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community service initiative of the </a:t>
            </a:r>
          </a:p>
          <a:p>
            <a:pPr marL="0" indent="0" algn="ctr">
              <a:buNone/>
            </a:pPr>
            <a:r>
              <a:rPr lang="en-US" dirty="0" smtClean="0"/>
              <a:t>College of Human Environmental Sciences at The University of Alabama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52400"/>
            <a:ext cx="4445000" cy="285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6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3" name="Picture 11" descr="mother_son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2149475"/>
            <a:ext cx="4419600" cy="3155950"/>
          </a:xfrm>
        </p:spPr>
      </p:pic>
      <p:sp>
        <p:nvSpPr>
          <p:cNvPr id="18436" name="Rectangle 4"/>
          <p:cNvSpPr>
            <a:spLocks noGrp="1"/>
          </p:cNvSpPr>
          <p:nvPr>
            <p:ph type="title" idx="4294967295"/>
          </p:nvPr>
        </p:nvSpPr>
        <p:spPr>
          <a:xfrm>
            <a:off x="914400" y="533400"/>
            <a:ext cx="6705600" cy="952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>
                <a:latin typeface="Calibri" charset="0"/>
              </a:rPr>
              <a:t>PAL is…</a:t>
            </a:r>
          </a:p>
        </p:txBody>
      </p:sp>
      <p:sp>
        <p:nvSpPr>
          <p:cNvPr id="18437" name="Rectangle 5"/>
          <p:cNvSpPr>
            <a:spLocks noGrp="1"/>
          </p:cNvSpPr>
          <p:nvPr>
            <p:ph type="body" sz="half" idx="4294967295"/>
          </p:nvPr>
        </p:nvSpPr>
        <p:spPr>
          <a:xfrm>
            <a:off x="914400" y="1676400"/>
            <a:ext cx="4038600" cy="4495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4400" dirty="0" smtClean="0">
                <a:latin typeface="+mj-lt"/>
                <a:ea typeface="+mn-ea"/>
              </a:rPr>
              <a:t>Free                              </a:t>
            </a:r>
          </a:p>
          <a:p>
            <a:pPr eaLnBrk="1" hangingPunct="1">
              <a:defRPr/>
            </a:pPr>
            <a:r>
              <a:rPr lang="en-US" sz="4400" dirty="0" smtClean="0">
                <a:latin typeface="+mj-lt"/>
                <a:ea typeface="+mn-ea"/>
              </a:rPr>
              <a:t>Confidential</a:t>
            </a:r>
          </a:p>
          <a:p>
            <a:pPr eaLnBrk="1" hangingPunct="1">
              <a:defRPr/>
            </a:pPr>
            <a:r>
              <a:rPr lang="en-US" sz="4400" dirty="0" smtClean="0">
                <a:latin typeface="+mj-lt"/>
                <a:ea typeface="+mn-ea"/>
              </a:rPr>
              <a:t>Anonymous</a:t>
            </a:r>
          </a:p>
          <a:p>
            <a:pPr eaLnBrk="1" hangingPunct="1">
              <a:defRPr/>
            </a:pPr>
            <a:r>
              <a:rPr lang="en-US" sz="4400" dirty="0">
                <a:latin typeface="+mj-lt"/>
              </a:rPr>
              <a:t>A</a:t>
            </a:r>
            <a:r>
              <a:rPr lang="en-US" sz="4400" dirty="0" smtClean="0">
                <a:latin typeface="+mj-lt"/>
              </a:rPr>
              <a:t>vailable Monday through Friday </a:t>
            </a:r>
          </a:p>
          <a:p>
            <a:pPr marL="0" indent="0" eaLnBrk="1" hangingPunct="1">
              <a:buNone/>
              <a:defRPr/>
            </a:pPr>
            <a:r>
              <a:rPr lang="en-US" sz="4400" dirty="0">
                <a:latin typeface="+mj-lt"/>
              </a:rPr>
              <a:t> </a:t>
            </a:r>
            <a:r>
              <a:rPr lang="en-US" sz="4400" dirty="0" smtClean="0">
                <a:latin typeface="+mj-lt"/>
              </a:rPr>
              <a:t>  8 am to 8 pm</a:t>
            </a:r>
            <a:endParaRPr lang="en-US" sz="4400" dirty="0" smtClean="0"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53605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PAL</a:t>
            </a:r>
            <a:endParaRPr lang="en-US" dirty="0"/>
          </a:p>
        </p:txBody>
      </p:sp>
      <p:pic>
        <p:nvPicPr>
          <p:cNvPr id="5" name="Picture 5" descr="RILEY_CDRC- (3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15" t="12820" r="21347"/>
          <a:stretch>
            <a:fillRect/>
          </a:stretch>
        </p:blipFill>
        <p:spPr bwMode="auto">
          <a:xfrm>
            <a:off x="6324600" y="2286000"/>
            <a:ext cx="24415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charset="0"/>
              </a:rPr>
              <a:t>When </a:t>
            </a:r>
            <a:r>
              <a:rPr lang="en-US" dirty="0">
                <a:latin typeface="Calibri" charset="0"/>
              </a:rPr>
              <a:t>parents call </a:t>
            </a:r>
            <a:r>
              <a:rPr lang="en-US" dirty="0" smtClean="0">
                <a:latin typeface="Calibri" charset="0"/>
              </a:rPr>
              <a:t>the </a:t>
            </a:r>
            <a:r>
              <a:rPr lang="en-US" dirty="0">
                <a:latin typeface="Calibri" charset="0"/>
              </a:rPr>
              <a:t>toll-free number they </a:t>
            </a:r>
            <a:r>
              <a:rPr lang="en-US" dirty="0" smtClean="0">
                <a:latin typeface="Calibri" charset="0"/>
              </a:rPr>
              <a:t>reach a Parent Resource </a:t>
            </a:r>
            <a:r>
              <a:rPr lang="en-US" dirty="0">
                <a:latin typeface="Calibri" charset="0"/>
              </a:rPr>
              <a:t>S</a:t>
            </a:r>
            <a:r>
              <a:rPr lang="en-US" dirty="0" smtClean="0">
                <a:latin typeface="Calibri" charset="0"/>
              </a:rPr>
              <a:t>pecialist who</a:t>
            </a:r>
            <a:r>
              <a:rPr lang="en-US" dirty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holds an undergraduate or graduate                  degree in Human Development and Family Studies (or closely related field) and has received additional specialized </a:t>
            </a:r>
            <a:r>
              <a:rPr lang="en-US" dirty="0" smtClean="0">
                <a:latin typeface="Calibri" charset="0"/>
              </a:rPr>
              <a:t>training.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8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mother-on-ph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438400"/>
            <a:ext cx="3581400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3"/>
          <p:cNvSpPr>
            <a:spLocks noGrp="1"/>
          </p:cNvSpPr>
          <p:nvPr>
            <p:ph type="ctrTitle"/>
          </p:nvPr>
        </p:nvSpPr>
        <p:spPr>
          <a:xfrm>
            <a:off x="533400" y="5354638"/>
            <a:ext cx="7772400" cy="708025"/>
          </a:xfr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US" sz="2400" b="1">
                <a:latin typeface="Tempus Sans ITC" charset="0"/>
              </a:rPr>
              <a:t>Sometimes parents just need to know they are </a:t>
            </a:r>
            <a:r>
              <a:rPr lang="ja-JP" altLang="en-US" sz="2400" b="1">
                <a:latin typeface="Tempus Sans ITC" charset="0"/>
              </a:rPr>
              <a:t>“</a:t>
            </a:r>
            <a:r>
              <a:rPr lang="en-US" sz="2400" b="1">
                <a:latin typeface="Tempus Sans ITC" charset="0"/>
              </a:rPr>
              <a:t>heard</a:t>
            </a:r>
            <a:r>
              <a:rPr lang="ja-JP" altLang="en-US" sz="2400" b="1">
                <a:latin typeface="Tempus Sans ITC" charset="0"/>
              </a:rPr>
              <a:t>”</a:t>
            </a:r>
            <a:endParaRPr lang="en-US" sz="2400" b="1">
              <a:latin typeface="Tempus Sans ITC" charset="0"/>
            </a:endParaRPr>
          </a:p>
        </p:txBody>
      </p:sp>
      <p:sp>
        <p:nvSpPr>
          <p:cNvPr id="25604" name="Subtitle 4"/>
          <p:cNvSpPr>
            <a:spLocks noGrp="1"/>
          </p:cNvSpPr>
          <p:nvPr>
            <p:ph type="subTitle" idx="1"/>
          </p:nvPr>
        </p:nvSpPr>
        <p:spPr>
          <a:xfrm>
            <a:off x="2438400" y="2819400"/>
            <a:ext cx="3657600" cy="1828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n-ea"/>
              </a:rPr>
              <a:t>Active listening</a:t>
            </a: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n-ea"/>
              </a:rPr>
              <a:t>Validation</a:t>
            </a: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n-ea"/>
              </a:rPr>
              <a:t>Concern</a:t>
            </a:r>
          </a:p>
          <a:p>
            <a:pPr algn="l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+mj-lt"/>
                <a:ea typeface="+mn-ea"/>
              </a:rPr>
              <a:t>Compassion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914400" y="914400"/>
            <a:ext cx="54102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defRPr/>
            </a:pPr>
            <a:r>
              <a:rPr lang="en-US" sz="2600" dirty="0" smtClean="0">
                <a:latin typeface="+mj-lt"/>
                <a:ea typeface="+mn-ea"/>
              </a:rPr>
              <a:t>Because parents often call PAL when they are under great stress, frustrated or angry, Parent Resource Specialists practice:</a:t>
            </a:r>
          </a:p>
        </p:txBody>
      </p:sp>
    </p:spTree>
    <p:extLst>
      <p:ext uri="{BB962C8B-B14F-4D97-AF65-F5344CB8AC3E}">
        <p14:creationId xmlns:p14="http://schemas.microsoft.com/office/powerpoint/2010/main" val="33905810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dirty="0">
                <a:latin typeface="Calibri" charset="0"/>
              </a:rPr>
              <a:t>Calls range from </a:t>
            </a:r>
            <a:r>
              <a:rPr lang="ja-JP" altLang="en-US" dirty="0">
                <a:latin typeface="Calibri" charset="0"/>
              </a:rPr>
              <a:t>“</a:t>
            </a:r>
            <a:r>
              <a:rPr lang="en-US" dirty="0">
                <a:latin typeface="Calibri" charset="0"/>
              </a:rPr>
              <a:t>typical</a:t>
            </a:r>
            <a:r>
              <a:rPr lang="ja-JP" altLang="en-US" dirty="0">
                <a:latin typeface="Calibri" charset="0"/>
              </a:rPr>
              <a:t>”</a:t>
            </a:r>
            <a:r>
              <a:rPr lang="en-US" dirty="0">
                <a:latin typeface="Calibri" charset="0"/>
              </a:rPr>
              <a:t> parenting issues: 		</a:t>
            </a:r>
            <a:r>
              <a:rPr lang="en-US" dirty="0" smtClean="0">
                <a:latin typeface="Calibri" charset="0"/>
              </a:rPr>
              <a:t>toilet </a:t>
            </a:r>
            <a:r>
              <a:rPr lang="en-US" dirty="0">
                <a:latin typeface="Calibri" charset="0"/>
              </a:rPr>
              <a:t>training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sz="3200" dirty="0">
                <a:latin typeface="Calibri" charset="0"/>
              </a:rPr>
              <a:t>	sleeping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sz="3200" dirty="0">
                <a:latin typeface="Calibri" charset="0"/>
              </a:rPr>
              <a:t>	feeding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sz="3200" dirty="0">
                <a:latin typeface="Calibri" charset="0"/>
              </a:rPr>
              <a:t>	school-related issues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sz="3200" dirty="0">
                <a:latin typeface="Calibri" charset="0"/>
              </a:rPr>
              <a:t>	back-talk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i="1" dirty="0">
                <a:latin typeface="Calibri" charset="0"/>
              </a:rPr>
              <a:t>                                             </a:t>
            </a:r>
            <a:r>
              <a:rPr lang="en-US" b="1" i="1" dirty="0">
                <a:latin typeface="Calibri" charset="0"/>
              </a:rPr>
              <a:t>TO . . . . . . </a:t>
            </a:r>
          </a:p>
        </p:txBody>
      </p:sp>
      <p:pic>
        <p:nvPicPr>
          <p:cNvPr id="3" name="Picture 2" descr="PAL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533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6996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905000"/>
            <a:ext cx="7315200" cy="4094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j-lt"/>
                <a:ea typeface="+mn-ea"/>
              </a:rPr>
              <a:t>More serious situations:</a:t>
            </a:r>
          </a:p>
          <a:p>
            <a:pPr>
              <a:defRPr/>
            </a:pPr>
            <a:endParaRPr lang="en-US" sz="3200" dirty="0">
              <a:latin typeface="+mj-lt"/>
              <a:ea typeface="+mn-ea"/>
            </a:endParaRPr>
          </a:p>
          <a:p>
            <a:pPr>
              <a:defRPr/>
            </a:pPr>
            <a:r>
              <a:rPr lang="en-US" sz="2800" dirty="0">
                <a:latin typeface="+mj-lt"/>
                <a:ea typeface="+mn-ea"/>
              </a:rPr>
              <a:t>		children with disabilities </a:t>
            </a:r>
          </a:p>
          <a:p>
            <a:pPr>
              <a:defRPr/>
            </a:pPr>
            <a:r>
              <a:rPr lang="en-US" sz="2800" dirty="0">
                <a:latin typeface="+mj-lt"/>
                <a:ea typeface="+mn-ea"/>
              </a:rPr>
              <a:t>		serious behavioral disorders</a:t>
            </a:r>
          </a:p>
          <a:p>
            <a:pPr>
              <a:defRPr/>
            </a:pPr>
            <a:r>
              <a:rPr lang="en-US" sz="2800" dirty="0">
                <a:latin typeface="+mj-lt"/>
                <a:ea typeface="+mn-ea"/>
              </a:rPr>
              <a:t>		alcohol/ drug issues</a:t>
            </a:r>
          </a:p>
          <a:p>
            <a:pPr>
              <a:defRPr/>
            </a:pPr>
            <a:r>
              <a:rPr lang="en-US" sz="2800" dirty="0">
                <a:latin typeface="+mj-lt"/>
                <a:ea typeface="+mn-ea"/>
              </a:rPr>
              <a:t>		cutting</a:t>
            </a:r>
          </a:p>
          <a:p>
            <a:pPr>
              <a:defRPr/>
            </a:pPr>
            <a:r>
              <a:rPr lang="en-US" sz="2800" dirty="0">
                <a:latin typeface="+mj-lt"/>
                <a:ea typeface="+mn-ea"/>
              </a:rPr>
              <a:t>		pregnant teens</a:t>
            </a:r>
          </a:p>
          <a:p>
            <a:pPr>
              <a:defRPr/>
            </a:pPr>
            <a:r>
              <a:rPr lang="en-US" sz="2800" dirty="0">
                <a:latin typeface="+mj-lt"/>
                <a:ea typeface="+mn-ea"/>
              </a:rPr>
              <a:t>		children from abusive situations </a:t>
            </a:r>
          </a:p>
          <a:p>
            <a:pPr>
              <a:defRPr/>
            </a:pPr>
            <a:endParaRPr lang="en-US" sz="2800" dirty="0">
              <a:ea typeface="+mn-ea"/>
            </a:endParaRPr>
          </a:p>
        </p:txBody>
      </p:sp>
      <p:pic>
        <p:nvPicPr>
          <p:cNvPr id="4" name="Picture 3" descr="PAL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533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5970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>
                <a:latin typeface="Calibri" charset="0"/>
              </a:rPr>
              <a:t>PAL </a:t>
            </a:r>
            <a:r>
              <a:rPr lang="en-US" sz="4000" dirty="0" smtClean="0">
                <a:latin typeface="Calibri" charset="0"/>
              </a:rPr>
              <a:t>operates from the belief </a:t>
            </a:r>
            <a:r>
              <a:rPr lang="en-US" sz="4000" dirty="0">
                <a:latin typeface="Calibri" charset="0"/>
              </a:rPr>
              <a:t>that families benefit when parents understand…</a:t>
            </a:r>
          </a:p>
        </p:txBody>
      </p:sp>
      <p:sp>
        <p:nvSpPr>
          <p:cNvPr id="23556" name="Rectangle 4"/>
          <p:cNvSpPr>
            <a:spLocks noGrp="1"/>
          </p:cNvSpPr>
          <p:nvPr>
            <p:ph type="body" idx="4294967295"/>
          </p:nvPr>
        </p:nvSpPr>
        <p:spPr>
          <a:xfrm>
            <a:off x="762000" y="2743200"/>
            <a:ext cx="7696200" cy="2620963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Calibri" charset="0"/>
              </a:rPr>
              <a:t>Their </a:t>
            </a:r>
            <a:r>
              <a:rPr lang="en-US" sz="3600" dirty="0" smtClean="0">
                <a:latin typeface="Calibri" charset="0"/>
              </a:rPr>
              <a:t>child’s </a:t>
            </a:r>
            <a:r>
              <a:rPr lang="en-US" sz="3600" dirty="0">
                <a:latin typeface="Calibri" charset="0"/>
              </a:rPr>
              <a:t>development</a:t>
            </a:r>
          </a:p>
          <a:p>
            <a:pPr eaLnBrk="1" hangingPunct="1"/>
            <a:r>
              <a:rPr lang="en-US" sz="3600" dirty="0">
                <a:latin typeface="Calibri" charset="0"/>
              </a:rPr>
              <a:t>The skills needed for effective parenting</a:t>
            </a:r>
          </a:p>
        </p:txBody>
      </p:sp>
      <p:pic>
        <p:nvPicPr>
          <p:cNvPr id="4" name="Picture 6" descr="father-t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0778" y="4191000"/>
            <a:ext cx="2667186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5396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father-daugh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09800"/>
            <a:ext cx="3581400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4"/>
          <p:cNvSpPr>
            <a:spLocks noGrp="1"/>
          </p:cNvSpPr>
          <p:nvPr>
            <p:ph type="body" idx="4294967295"/>
          </p:nvPr>
        </p:nvSpPr>
        <p:spPr>
          <a:xfrm>
            <a:off x="381000" y="2286000"/>
            <a:ext cx="5867400" cy="2316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+mj-lt"/>
                <a:ea typeface="+mn-ea"/>
              </a:rPr>
              <a:t>Less Stressed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+mj-lt"/>
                <a:ea typeface="+mn-ea"/>
              </a:rPr>
              <a:t>More capable and confident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+mj-lt"/>
                <a:ea typeface="+mn-ea"/>
              </a:rPr>
              <a:t>Better able to cope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Arial" charset="0"/>
              <a:ea typeface="+mn-ea"/>
            </a:endParaRP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1143000" y="533400"/>
            <a:ext cx="7239000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3200" dirty="0">
                <a:latin typeface="Calibri" charset="0"/>
              </a:rPr>
              <a:t>When they have the opportunity to talk through their specific parenting situation or concern, parents feel…</a:t>
            </a:r>
          </a:p>
          <a:p>
            <a:pPr defTabSz="914400" eaLnBrk="1" hangingPunct="1">
              <a:spcBef>
                <a:spcPct val="50000"/>
              </a:spcBef>
            </a:pPr>
            <a:endParaRPr lang="en-US" sz="3200" dirty="0"/>
          </a:p>
        </p:txBody>
      </p:sp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533400" y="5410200"/>
            <a:ext cx="8001000" cy="708025"/>
          </a:xfr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latin typeface="Tempus Sans ITC" charset="0"/>
              </a:rPr>
              <a:t>Parents can “talk it out” not “take it out” on their children.</a:t>
            </a:r>
            <a:endParaRPr lang="en-US" sz="2400" b="1" dirty="0">
              <a:latin typeface="Tempus Sans IT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263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 About PAL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vast majority of calls have been from Moms who have discussed parent </a:t>
            </a:r>
            <a:r>
              <a:rPr lang="en-US" dirty="0" smtClean="0"/>
              <a:t>support / </a:t>
            </a:r>
            <a:r>
              <a:rPr lang="en-US" dirty="0"/>
              <a:t>parental stress issues. 	</a:t>
            </a:r>
            <a:endParaRPr lang="en-US" dirty="0" smtClean="0"/>
          </a:p>
          <a:p>
            <a:r>
              <a:rPr lang="en-US" dirty="0" smtClean="0"/>
              <a:t>PAL also receives calls from:</a:t>
            </a:r>
          </a:p>
          <a:p>
            <a:pPr marL="857250" lvl="1" indent="-457200">
              <a:defRPr/>
            </a:pPr>
            <a:r>
              <a:rPr lang="en-US" dirty="0" smtClean="0">
                <a:solidFill>
                  <a:prstClr val="black"/>
                </a:solidFill>
              </a:rPr>
              <a:t>Grandparents</a:t>
            </a:r>
          </a:p>
          <a:p>
            <a:pPr marL="857250" lvl="1" indent="-457200">
              <a:defRPr/>
            </a:pPr>
            <a:r>
              <a:rPr lang="en-US" dirty="0" smtClean="0">
                <a:solidFill>
                  <a:prstClr val="black"/>
                </a:solidFill>
              </a:rPr>
              <a:t>Other Family Members</a:t>
            </a:r>
          </a:p>
          <a:p>
            <a:pPr marL="857250" lvl="1" indent="-457200">
              <a:defRPr/>
            </a:pPr>
            <a:r>
              <a:rPr lang="en-US" dirty="0" smtClean="0">
                <a:solidFill>
                  <a:prstClr val="black"/>
                </a:solidFill>
              </a:rPr>
              <a:t>Fathers</a:t>
            </a:r>
          </a:p>
          <a:p>
            <a:pPr marL="857250" lvl="1" indent="-457200">
              <a:defRPr/>
            </a:pPr>
            <a:r>
              <a:rPr lang="en-US" dirty="0" smtClean="0">
                <a:solidFill>
                  <a:prstClr val="black"/>
                </a:solidFill>
              </a:rPr>
              <a:t>Professionals</a:t>
            </a:r>
          </a:p>
          <a:p>
            <a:pPr marL="857250" lvl="1" indent="-457200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351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Highest percentage of calls relate to  </a:t>
            </a:r>
            <a:r>
              <a:rPr lang="en-US" i="1" dirty="0"/>
              <a:t>preschoolers</a:t>
            </a:r>
            <a:r>
              <a:rPr lang="en-US" dirty="0"/>
              <a:t> (3-6 years) and </a:t>
            </a:r>
            <a:r>
              <a:rPr lang="en-US" i="1" dirty="0" err="1"/>
              <a:t>schoolagers</a:t>
            </a:r>
            <a:r>
              <a:rPr lang="en-US" dirty="0"/>
              <a:t> (6-12 years)</a:t>
            </a:r>
          </a:p>
          <a:p>
            <a:pPr>
              <a:defRPr/>
            </a:pPr>
            <a:r>
              <a:rPr lang="en-US" dirty="0"/>
              <a:t>Most calls are received . . .  </a:t>
            </a:r>
          </a:p>
          <a:p>
            <a:pPr lvl="1">
              <a:defRPr/>
            </a:pPr>
            <a:r>
              <a:rPr lang="en-US" dirty="0" smtClean="0"/>
              <a:t>Mondays </a:t>
            </a:r>
            <a:r>
              <a:rPr lang="en-US" dirty="0"/>
              <a:t>&amp; Wednesdays</a:t>
            </a:r>
          </a:p>
          <a:p>
            <a:pPr lvl="1">
              <a:defRPr/>
            </a:pPr>
            <a:r>
              <a:rPr lang="en-US" dirty="0" smtClean="0"/>
              <a:t>10 AM – noon &amp; 2 PM – 4 PM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Some </a:t>
            </a:r>
            <a:r>
              <a:rPr lang="en-US" dirty="0"/>
              <a:t>escalation </a:t>
            </a:r>
            <a:r>
              <a:rPr lang="en-US" dirty="0" smtClean="0"/>
              <a:t>in May, June and August</a:t>
            </a:r>
            <a:endParaRPr lang="en-US" dirty="0"/>
          </a:p>
        </p:txBody>
      </p:sp>
      <p:pic>
        <p:nvPicPr>
          <p:cNvPr id="5" name="Picture 4" descr="PAL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"/>
            <a:ext cx="4495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26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body" idx="1"/>
          </p:nvPr>
        </p:nvSpPr>
        <p:spPr>
          <a:xfrm>
            <a:off x="533400" y="1828800"/>
            <a:ext cx="8229600" cy="38862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sz="4400" dirty="0" smtClean="0">
                <a:latin typeface="+mj-lt"/>
                <a:ea typeface="+mn-ea"/>
              </a:rPr>
              <a:t>56% of callers heard about PAL from family members, friends, professionals or the internet</a:t>
            </a:r>
          </a:p>
          <a:p>
            <a:pPr eaLnBrk="1" hangingPunct="1">
              <a:defRPr/>
            </a:pPr>
            <a:r>
              <a:rPr lang="en-US" sz="4400" dirty="0" smtClean="0">
                <a:latin typeface="+mj-lt"/>
                <a:ea typeface="+mn-ea"/>
              </a:rPr>
              <a:t>Over </a:t>
            </a:r>
            <a:r>
              <a:rPr lang="en-US" sz="4400" dirty="0" smtClean="0">
                <a:latin typeface="+mj-lt"/>
              </a:rPr>
              <a:t>37</a:t>
            </a:r>
            <a:r>
              <a:rPr lang="en-US" sz="4400" dirty="0" smtClean="0">
                <a:latin typeface="+mj-lt"/>
                <a:ea typeface="+mn-ea"/>
              </a:rPr>
              <a:t>% of callers heard about PAL through TV or radio</a:t>
            </a:r>
          </a:p>
          <a:p>
            <a:pPr eaLnBrk="1" hangingPunct="1">
              <a:defRPr/>
            </a:pPr>
            <a:r>
              <a:rPr lang="en-US" sz="4400" dirty="0" smtClean="0">
                <a:latin typeface="+mj-lt"/>
                <a:ea typeface="+mn-ea"/>
              </a:rPr>
              <a:t>The website indicates over 62,000 visits from 164 countries on 6 continents</a:t>
            </a:r>
            <a:r>
              <a:rPr lang="en-US" dirty="0" smtClean="0">
                <a:latin typeface="+mj-lt"/>
                <a:ea typeface="+mn-ea"/>
              </a:rPr>
              <a:t> </a:t>
            </a:r>
            <a:r>
              <a:rPr lang="en-US" i="1" dirty="0" smtClean="0">
                <a:latin typeface="+mj-lt"/>
                <a:ea typeface="+mn-ea"/>
              </a:rPr>
              <a:t>     </a:t>
            </a:r>
          </a:p>
        </p:txBody>
      </p:sp>
      <p:pic>
        <p:nvPicPr>
          <p:cNvPr id="3" name="Picture 2" descr="PAL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"/>
            <a:ext cx="449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1833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CCDBG Funding established by Congress in 1990 created new opportunities for states</a:t>
            </a:r>
          </a:p>
          <a:p>
            <a:r>
              <a:rPr lang="en-US" dirty="0" smtClean="0"/>
              <a:t>Alabama, through the lead agency, the Department of Human Resources, made a progressive decision to develop Child Care Management Agencies --- grassroots organizations embedded in local communities.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7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kern="0" dirty="0" smtClean="0">
                <a:solidFill>
                  <a:prstClr val="black"/>
                </a:solidFill>
              </a:rPr>
              <a:t>Primary </a:t>
            </a:r>
            <a:r>
              <a:rPr lang="en-US" kern="0" dirty="0">
                <a:solidFill>
                  <a:prstClr val="black"/>
                </a:solidFill>
              </a:rPr>
              <a:t>Topics </a:t>
            </a:r>
            <a:r>
              <a:rPr lang="en-US" kern="0" dirty="0" smtClean="0">
                <a:solidFill>
                  <a:prstClr val="black"/>
                </a:solidFill>
              </a:rPr>
              <a:t>Callers Discuss: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Parental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stress and support </a:t>
            </a: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Discipline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and Guidance </a:t>
            </a: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Development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Health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and Safety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Grief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Coping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with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life’s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challenges</a:t>
            </a:r>
          </a:p>
          <a:p>
            <a:endParaRPr lang="en-US" dirty="0"/>
          </a:p>
        </p:txBody>
      </p:sp>
      <p:pic>
        <p:nvPicPr>
          <p:cNvPr id="4" name="Picture 3" descr="PAL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5105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889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alibri" charset="0"/>
              </a:rPr>
              <a:t>Quite frequently </a:t>
            </a:r>
            <a:r>
              <a:rPr lang="en-US" dirty="0" smtClean="0">
                <a:latin typeface="Calibri" charset="0"/>
              </a:rPr>
              <a:t>the</a:t>
            </a:r>
            <a:r>
              <a:rPr lang="en-US" dirty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‘issue’ is </a:t>
            </a:r>
            <a:r>
              <a:rPr lang="en-US" dirty="0">
                <a:latin typeface="Calibri" charset="0"/>
              </a:rPr>
              <a:t>not the </a:t>
            </a:r>
            <a:r>
              <a:rPr lang="en-US" dirty="0" smtClean="0">
                <a:latin typeface="Calibri" charset="0"/>
              </a:rPr>
              <a:t>issue.</a:t>
            </a:r>
          </a:p>
          <a:p>
            <a:pPr marL="0" indent="0">
              <a:buNone/>
            </a:pPr>
            <a:endParaRPr lang="en-US" dirty="0" smtClean="0">
              <a:latin typeface="Calibri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charset="0"/>
              </a:rPr>
              <a:t>The </a:t>
            </a:r>
            <a:r>
              <a:rPr lang="en-US" dirty="0">
                <a:latin typeface="Calibri" charset="0"/>
              </a:rPr>
              <a:t>vast majority of our calls are multi-dimensional. Parents are dealing with several issues at once and the pressure becomes overwhelming</a:t>
            </a:r>
            <a:r>
              <a:rPr lang="en-US" dirty="0" smtClean="0">
                <a:latin typeface="Calibri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charset="0"/>
              </a:rPr>
              <a:t>Oftentimes </a:t>
            </a:r>
            <a:r>
              <a:rPr lang="en-US" dirty="0">
                <a:latin typeface="Calibri" charset="0"/>
              </a:rPr>
              <a:t>during our conversations we find the caller starts off stating a matter-of-fact problem seemingly looking for a simple answer. As we continue, the caller will open up and the layers will be peeled back to reveal the core of the stress.</a:t>
            </a:r>
            <a:endParaRPr lang="en-US" sz="4000" dirty="0">
              <a:latin typeface="Calibri" charset="0"/>
            </a:endParaRPr>
          </a:p>
          <a:p>
            <a:endParaRPr lang="en-US" dirty="0"/>
          </a:p>
        </p:txBody>
      </p:sp>
      <p:pic>
        <p:nvPicPr>
          <p:cNvPr id="4" name="Picture 3" descr="PAL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5105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26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83" name="Picture 23" descr="father-bab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822450"/>
            <a:ext cx="4495800" cy="3816350"/>
          </a:xfrm>
        </p:spPr>
      </p:pic>
      <p:sp>
        <p:nvSpPr>
          <p:cNvPr id="15379" name="Rectangle 19"/>
          <p:cNvSpPr>
            <a:spLocks noGrp="1"/>
          </p:cNvSpPr>
          <p:nvPr>
            <p:ph type="body" sz="half" idx="4294967295"/>
          </p:nvPr>
        </p:nvSpPr>
        <p:spPr>
          <a:xfrm>
            <a:off x="381000" y="1524000"/>
            <a:ext cx="4419600" cy="4754563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None/>
              <a:defRPr/>
            </a:pPr>
            <a:endParaRPr lang="en-US" dirty="0" smtClean="0">
              <a:solidFill>
                <a:srgbClr val="000000"/>
              </a:solidFill>
              <a:latin typeface="+mj-lt"/>
              <a:ea typeface="+mn-ea"/>
            </a:endParaRPr>
          </a:p>
          <a:p>
            <a:pPr>
              <a:buFont typeface="Arial" charset="0"/>
              <a:buNone/>
              <a:defRPr/>
            </a:pPr>
            <a:r>
              <a:rPr lang="en-US" sz="4400" dirty="0" smtClean="0">
                <a:solidFill>
                  <a:srgbClr val="000000"/>
                </a:solidFill>
                <a:latin typeface="+mj-lt"/>
                <a:ea typeface="+mn-ea"/>
              </a:rPr>
              <a:t>   Even in the best circumstances, </a:t>
            </a:r>
            <a:r>
              <a:rPr lang="en-US" sz="4400" b="1" dirty="0" smtClean="0">
                <a:solidFill>
                  <a:srgbClr val="000000"/>
                </a:solidFill>
                <a:latin typeface="+mj-lt"/>
                <a:ea typeface="+mn-ea"/>
              </a:rPr>
              <a:t>parenting can be    </a:t>
            </a:r>
            <a:r>
              <a:rPr lang="en-US" sz="4400" b="1" u="sng" dirty="0" smtClean="0">
                <a:solidFill>
                  <a:srgbClr val="000000"/>
                </a:solidFill>
                <a:latin typeface="+mj-lt"/>
                <a:ea typeface="+mn-ea"/>
              </a:rPr>
              <a:t>tough,</a:t>
            </a:r>
            <a:r>
              <a:rPr lang="en-US" sz="4400" b="1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>
              <a:buFont typeface="Arial" charset="0"/>
              <a:buNone/>
              <a:defRPr/>
            </a:pPr>
            <a:r>
              <a:rPr lang="en-US" sz="4400" b="1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US" sz="4400" dirty="0" smtClean="0">
                <a:solidFill>
                  <a:srgbClr val="000000"/>
                </a:solidFill>
                <a:latin typeface="+mj-lt"/>
              </a:rPr>
              <a:t>and with today’s stresses and problems </a:t>
            </a:r>
            <a:r>
              <a:rPr lang="en-US" sz="4400" dirty="0" smtClean="0">
                <a:latin typeface="+mj-lt"/>
              </a:rPr>
              <a:t>we all just need a little help…</a:t>
            </a:r>
          </a:p>
        </p:txBody>
      </p:sp>
      <p:pic>
        <p:nvPicPr>
          <p:cNvPr id="5" name="Picture 4" descr="PAL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5638800" cy="176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5792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 descr="PAL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7772400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52800" y="2743200"/>
            <a:ext cx="48768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Calibri" charset="0"/>
              </a:rPr>
              <a:t>PAL</a:t>
            </a:r>
            <a:r>
              <a:rPr lang="ja-JP" altLang="en-US" sz="3500" b="1" dirty="0">
                <a:latin typeface="Calibri" charset="0"/>
              </a:rPr>
              <a:t>’</a:t>
            </a:r>
            <a:r>
              <a:rPr lang="en-US" sz="3500" b="1" dirty="0">
                <a:latin typeface="Calibri" charset="0"/>
              </a:rPr>
              <a:t>s W</a:t>
            </a:r>
            <a:r>
              <a:rPr lang="en-US" sz="3500" b="1" dirty="0" smtClean="0">
                <a:latin typeface="Calibri" charset="0"/>
              </a:rPr>
              <a:t>ebsite:</a:t>
            </a:r>
          </a:p>
          <a:p>
            <a:r>
              <a:rPr lang="en-US" sz="3500" b="1" dirty="0" smtClean="0">
                <a:latin typeface="Calibri" charset="0"/>
              </a:rPr>
              <a:t>	</a:t>
            </a:r>
            <a:r>
              <a:rPr lang="en-US" sz="3500" b="1" dirty="0" err="1" smtClean="0">
                <a:latin typeface="Calibri" charset="0"/>
              </a:rPr>
              <a:t>www.pal.ua.edu</a:t>
            </a:r>
            <a:endParaRPr lang="en-US" sz="3500" b="1" dirty="0" smtClean="0">
              <a:latin typeface="Calibri" charset="0"/>
            </a:endParaRPr>
          </a:p>
          <a:p>
            <a:endParaRPr lang="en-US" sz="3500" b="1" dirty="0" smtClean="0">
              <a:latin typeface="Calibri" charset="0"/>
            </a:endParaRPr>
          </a:p>
          <a:p>
            <a:r>
              <a:rPr lang="en-US" sz="3500" b="1" dirty="0" smtClean="0">
                <a:latin typeface="Calibri" charset="0"/>
              </a:rPr>
              <a:t>PAL’s Phone Number:</a:t>
            </a:r>
            <a:r>
              <a:rPr lang="en-US" sz="3500" b="1" dirty="0">
                <a:latin typeface="Calibri" charset="0"/>
              </a:rPr>
              <a:t/>
            </a:r>
            <a:br>
              <a:rPr lang="en-US" sz="3500" b="1" dirty="0">
                <a:latin typeface="Calibri" charset="0"/>
              </a:rPr>
            </a:br>
            <a:r>
              <a:rPr lang="en-US" sz="3500" b="1" dirty="0" smtClean="0">
                <a:latin typeface="Calibri" charset="0"/>
              </a:rPr>
              <a:t>	1-866-962-3030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9932678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Student Involvement In These Initiatives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opportunities are available for University students to be involved in scholarly outreach and engagement through these initiatives?</a:t>
            </a:r>
            <a:endParaRPr lang="en-US" dirty="0"/>
          </a:p>
          <a:p>
            <a:r>
              <a:rPr lang="en-US" dirty="0" smtClean="0"/>
              <a:t>Researching and compiling relevant community resources for each of Alabama’s 67 counties for referral purposes </a:t>
            </a:r>
          </a:p>
          <a:p>
            <a:r>
              <a:rPr lang="en-US" dirty="0" smtClean="0"/>
              <a:t>On-going monthly data collection of individual Parent Contact Forms </a:t>
            </a:r>
          </a:p>
          <a:p>
            <a:r>
              <a:rPr lang="en-US" dirty="0" smtClean="0"/>
              <a:t>Researching relevant parenting topics determined by PAL staff used for the writing and printing of “Parent Tip Sheets” and for use on the PAL website </a:t>
            </a:r>
          </a:p>
          <a:p>
            <a:r>
              <a:rPr lang="en-US" dirty="0" smtClean="0"/>
              <a:t>Researching current similar services throughout the United States </a:t>
            </a:r>
          </a:p>
          <a:p>
            <a:r>
              <a:rPr lang="en-US" dirty="0" smtClean="0"/>
              <a:t>Assisting with exhibit opportunities and presentations at conferences / meetings</a:t>
            </a:r>
          </a:p>
          <a:p>
            <a:r>
              <a:rPr lang="en-US" dirty="0" smtClean="0"/>
              <a:t>In collaboration with UA’s School of Social Work, a formal research project began in Fall of 2009; Literature review, development of research tool , all data entry and the beginning of data analysis has been  student-driven under the direction of the PI of the project </a:t>
            </a:r>
          </a:p>
          <a:p>
            <a:r>
              <a:rPr lang="en-US" dirty="0" smtClean="0"/>
              <a:t>Utilizes Undergraduate, Graduate, and Doctoral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1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Student Involvement In These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Internships</a:t>
            </a:r>
          </a:p>
          <a:p>
            <a:pPr lvl="1"/>
            <a:r>
              <a:rPr lang="en-US" dirty="0" smtClean="0"/>
              <a:t>Direct interaction with parents and children at all Baby TALK sites</a:t>
            </a:r>
          </a:p>
          <a:p>
            <a:r>
              <a:rPr lang="en-US" dirty="0" smtClean="0"/>
              <a:t>Compiling and entering data</a:t>
            </a:r>
          </a:p>
          <a:p>
            <a:r>
              <a:rPr lang="en-US" dirty="0" smtClean="0"/>
              <a:t>Behind the scenes work necessary for program implementation</a:t>
            </a:r>
          </a:p>
          <a:p>
            <a:r>
              <a:rPr lang="en-US" dirty="0" smtClean="0"/>
              <a:t>Research and develop materials for quarterly parent newsletters</a:t>
            </a:r>
          </a:p>
          <a:p>
            <a:r>
              <a:rPr lang="en-US" dirty="0" smtClean="0"/>
              <a:t>Research and develop interactive parent / child activity kits</a:t>
            </a:r>
          </a:p>
          <a:p>
            <a:r>
              <a:rPr lang="en-US" dirty="0" smtClean="0"/>
              <a:t>Assisted in the development of the community wide Parent Resource Library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9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Research possibilities</a:t>
            </a:r>
          </a:p>
          <a:p>
            <a:r>
              <a:rPr lang="en-US" dirty="0" smtClean="0"/>
              <a:t>Opportunity to impact the quality of parent-child interactions via support and guidance</a:t>
            </a:r>
          </a:p>
          <a:p>
            <a:r>
              <a:rPr lang="en-US" dirty="0" smtClean="0"/>
              <a:t>Opportunity to broadly influence both service delivery model and philosophical foundations in a way that best serves families</a:t>
            </a:r>
          </a:p>
          <a:p>
            <a:r>
              <a:rPr lang="en-US" dirty="0" smtClean="0"/>
              <a:t>Potential for replication in additional communities, regions or states</a:t>
            </a:r>
          </a:p>
          <a:p>
            <a:r>
              <a:rPr lang="en-US" dirty="0" smtClean="0"/>
              <a:t>Opportunity to share referral information with parents in order to strengthen the support network and safety 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510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685800"/>
            <a:ext cx="6279860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51054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University of Alabama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150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Development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CDR is unique in that most entities doing this work in Alabama – and indeed in other parts of the country – are free standing non-profits</a:t>
            </a:r>
          </a:p>
          <a:p>
            <a:r>
              <a:rPr lang="en-US" dirty="0" smtClean="0"/>
              <a:t>Exceptional support from our Dean and UA administration who had a sense, even in the early 90s, of the impact and value of community engagement and how it could occur in a University setting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Child Development Resources (CDR) started in 1993, serving a multi-county area in west-central Alabama, with two primary </a:t>
            </a:r>
            <a:r>
              <a:rPr lang="en-US" dirty="0" smtClean="0"/>
              <a:t>purposes: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To develop relationships with parents and child care providers in order to provide child care resource and referral and to manage the child care subsidy program</a:t>
            </a:r>
          </a:p>
          <a:p>
            <a:pPr lvl="1">
              <a:buFont typeface="Arial"/>
              <a:buChar char="•"/>
            </a:pPr>
            <a:r>
              <a:rPr lang="en-US" dirty="0"/>
              <a:t>To provide quality enhancement services to child care providers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533400" y="5257800"/>
            <a:ext cx="8001000" cy="9906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All of the work at Child Development Resources is relationship oriented and strength </a:t>
            </a:r>
            <a:r>
              <a:rPr lang="en-US" sz="2800" dirty="0" smtClean="0"/>
              <a:t>based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335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Philosophical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National Strengthening Families Approach* seeks to mobilize partners communities and families to build family strengths promote optional development and reduce child abuse and neglect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58674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*Center For The </a:t>
            </a:r>
            <a:r>
              <a:rPr lang="en-US" sz="1400" dirty="0"/>
              <a:t>S</a:t>
            </a:r>
            <a:r>
              <a:rPr lang="en-US" sz="1400" dirty="0" smtClean="0"/>
              <a:t>tudy </a:t>
            </a:r>
            <a:r>
              <a:rPr lang="en-US" sz="1400" dirty="0"/>
              <a:t>O</a:t>
            </a:r>
            <a:r>
              <a:rPr lang="en-US" sz="1400" dirty="0" smtClean="0"/>
              <a:t>f Law and Social Policy; Atlanta, </a:t>
            </a:r>
            <a:r>
              <a:rPr lang="en-US" sz="1400" dirty="0" err="1" smtClean="0"/>
              <a:t>Ga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51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Protective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following Protective Factors promote healthy outcomes, are key components of the Strengthening </a:t>
            </a:r>
            <a:r>
              <a:rPr lang="en-US" dirty="0"/>
              <a:t>F</a:t>
            </a:r>
            <a:r>
              <a:rPr lang="en-US" dirty="0" smtClean="0"/>
              <a:t>amilies Approach, and are embedded throughout all CDR programming:</a:t>
            </a:r>
            <a:endParaRPr lang="en-US" dirty="0"/>
          </a:p>
          <a:p>
            <a:r>
              <a:rPr lang="en-US" dirty="0" smtClean="0"/>
              <a:t>Parental resilience</a:t>
            </a:r>
          </a:p>
          <a:p>
            <a:r>
              <a:rPr lang="en-US" dirty="0" smtClean="0"/>
              <a:t>Social connections</a:t>
            </a:r>
          </a:p>
          <a:p>
            <a:r>
              <a:rPr lang="en-US" dirty="0" smtClean="0"/>
              <a:t>Knowledge of parenting and child development</a:t>
            </a:r>
          </a:p>
          <a:p>
            <a:r>
              <a:rPr lang="en-US" dirty="0" smtClean="0"/>
              <a:t>Concrete support in times of need</a:t>
            </a:r>
          </a:p>
          <a:p>
            <a:r>
              <a:rPr lang="en-US" dirty="0" smtClean="0"/>
              <a:t>Social and emotional competence of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Touchpoints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Based in the work of Dr. T. Berry </a:t>
            </a:r>
            <a:r>
              <a:rPr lang="en-US" dirty="0" err="1" smtClean="0"/>
              <a:t>Brazelton</a:t>
            </a:r>
            <a:r>
              <a:rPr lang="en-US" dirty="0" smtClean="0"/>
              <a:t>, noted pediatrician and researcher at Harvard Medical School.</a:t>
            </a:r>
          </a:p>
          <a:p>
            <a:r>
              <a:rPr lang="en-US" dirty="0" smtClean="0"/>
              <a:t>Provides skills and strategies with which practitioners can build alliances with parents of children age birth to three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Touchpoints</a:t>
            </a:r>
            <a:r>
              <a:rPr lang="en-US" dirty="0" smtClean="0"/>
              <a:t>” are predictable times and events in development when a child’s behavior seems to fall apart and are often accompanied by parental frustration and self-doubt; these times are key opportunities for practitioners to “come alongside” to offer support and guidance</a:t>
            </a:r>
          </a:p>
          <a:p>
            <a:r>
              <a:rPr lang="en-US" dirty="0" smtClean="0"/>
              <a:t>Operates from a set of “Parent Assumptions” and the “Principles of </a:t>
            </a:r>
            <a:r>
              <a:rPr lang="en-US" dirty="0" err="1" smtClean="0"/>
              <a:t>Touchpoints</a:t>
            </a:r>
            <a:r>
              <a:rPr lang="en-US" dirty="0" smtClean="0"/>
              <a:t> Practice”</a:t>
            </a:r>
          </a:p>
        </p:txBody>
      </p:sp>
    </p:spTree>
    <p:extLst>
      <p:ext uri="{BB962C8B-B14F-4D97-AF65-F5344CB8AC3E}">
        <p14:creationId xmlns:p14="http://schemas.microsoft.com/office/powerpoint/2010/main" val="135300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Baby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In 2000, the CDR made the decision to bring the Baby TALK model to Tuscaloosa.</a:t>
            </a:r>
          </a:p>
          <a:p>
            <a:r>
              <a:rPr lang="en-US" dirty="0" smtClean="0"/>
              <a:t>Baby TALK (Teaching Activities for Learning and Knowledge) is a community effort designed to encourage parents in the nurture of their small children ages birth to three years.</a:t>
            </a:r>
          </a:p>
          <a:p>
            <a:r>
              <a:rPr lang="en-US" dirty="0"/>
              <a:t>New parents are provided with basic child development information and suggestions for developmentally appropriate activities.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609600"/>
            <a:ext cx="3048000" cy="97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1731</Words>
  <Application>Microsoft Office PowerPoint</Application>
  <PresentationFormat>On-screen Show (4:3)</PresentationFormat>
  <Paragraphs>226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PARENTS ARE OUR PASSION: TWO PROGRAMS AND THEIR IMPACT </vt:lpstr>
      <vt:lpstr>PowerPoint Presentation</vt:lpstr>
      <vt:lpstr>How We Started</vt:lpstr>
      <vt:lpstr>Child Development Resources</vt:lpstr>
      <vt:lpstr>PowerPoint Presentation</vt:lpstr>
      <vt:lpstr>Philosophical Framework</vt:lpstr>
      <vt:lpstr>Protective Factors</vt:lpstr>
      <vt:lpstr>Touchpoints Model</vt:lpstr>
      <vt:lpstr>Baby TALK</vt:lpstr>
      <vt:lpstr>PowerPoint Presentation</vt:lpstr>
      <vt:lpstr>Baby TALK Rationale and Goals</vt:lpstr>
      <vt:lpstr>Service Delivery Model</vt:lpstr>
      <vt:lpstr>Components</vt:lpstr>
      <vt:lpstr>Baby TALK Data</vt:lpstr>
      <vt:lpstr>Parent Information</vt:lpstr>
      <vt:lpstr>Baby TALK Collaborations</vt:lpstr>
      <vt:lpstr>PAL Alabama’s Parenting Assistance Line</vt:lpstr>
      <vt:lpstr>PAL Collaborations Have Included:</vt:lpstr>
      <vt:lpstr>PowerPoint Presentation</vt:lpstr>
      <vt:lpstr>PAL is…</vt:lpstr>
      <vt:lpstr>Calling PAL</vt:lpstr>
      <vt:lpstr>Sometimes parents just need to know they are “heard”</vt:lpstr>
      <vt:lpstr>PowerPoint Presentation</vt:lpstr>
      <vt:lpstr>PowerPoint Presentation</vt:lpstr>
      <vt:lpstr>PAL operates from the belief that families benefit when parents understand…</vt:lpstr>
      <vt:lpstr>Parents can “talk it out” not “take it out” on their children.</vt:lpstr>
      <vt:lpstr>What We Know About PAL Calls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Student Involvement In These Initiatives</vt:lpstr>
      <vt:lpstr>Student Involvement In These Initiatives</vt:lpstr>
      <vt:lpstr>Future Implications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ARE OUR PASSION:</dc:title>
  <dc:creator>hes_user</dc:creator>
  <cp:lastModifiedBy>hes_user</cp:lastModifiedBy>
  <cp:revision>48</cp:revision>
  <cp:lastPrinted>2012-10-02T23:50:01Z</cp:lastPrinted>
  <dcterms:created xsi:type="dcterms:W3CDTF">2012-10-01T14:58:58Z</dcterms:created>
  <dcterms:modified xsi:type="dcterms:W3CDTF">2012-11-02T20:40:02Z</dcterms:modified>
</cp:coreProperties>
</file>