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9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58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99910-A0E9-4553-AC59-7CCE2C0715F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7DA8E-6834-4F7C-8CD0-BDE49CBE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12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350F2-4878-456F-9D8E-8E09A2CF152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0942A-03A5-494F-8940-CAAF178BB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AERN  |  aern.cba.ua.edu    </a:t>
            </a:r>
            <a:fld id="{5DE00B23-D93D-48C4-BFAA-0EEDE95D88F8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AERN  |  aern.cba.ua.edu    </a:t>
            </a:r>
            <a:fld id="{5DE00B23-D93D-48C4-BFAA-0EEDE95D8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AERN  |  aern.cba.ua.edu    </a:t>
            </a:r>
            <a:fld id="{5DE00B23-D93D-48C4-BFAA-0EEDE95D88F8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17368"/>
            <a:ext cx="84047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23286"/>
            <a:ext cx="8404789" cy="474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290" y="6434983"/>
            <a:ext cx="8443245" cy="256374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>
              <a:defRPr sz="1400" b="1" i="0" cap="none" spc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 AERN  |  aern.cba.ua.edu    </a:t>
            </a:r>
            <a:fld id="{5DE00B23-D93D-48C4-BFAA-0EEDE95D8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50800"/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44" y="557785"/>
            <a:ext cx="8311896" cy="2466594"/>
          </a:xfrm>
        </p:spPr>
        <p:txBody>
          <a:bodyPr>
            <a:noAutofit/>
          </a:bodyPr>
          <a:lstStyle/>
          <a:p>
            <a:r>
              <a:rPr lang="en-US" sz="6000" dirty="0" smtClean="0"/>
              <a:t>Alabama Entrepreneurial Research Network</a:t>
            </a:r>
            <a:endParaRPr lang="en-US" sz="6000" dirty="0"/>
          </a:p>
        </p:txBody>
      </p:sp>
      <p:pic>
        <p:nvPicPr>
          <p:cNvPr id="4" name="Picture 3" descr="newAERNlogo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2165" y="5387342"/>
            <a:ext cx="1401775" cy="739750"/>
          </a:xfrm>
          <a:prstGeom prst="rect">
            <a:avLst/>
          </a:prstGeom>
        </p:spPr>
      </p:pic>
      <p:pic>
        <p:nvPicPr>
          <p:cNvPr id="5" name="Picture 4" descr="AERN_slogan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rcRect l="13400" t="-13627"/>
          <a:stretch>
            <a:fillRect/>
          </a:stretch>
        </p:blipFill>
        <p:spPr>
          <a:xfrm>
            <a:off x="2761488" y="5623560"/>
            <a:ext cx="4914856" cy="295876"/>
          </a:xfrm>
          <a:prstGeom prst="rect">
            <a:avLst/>
          </a:prstGeom>
        </p:spPr>
      </p:pic>
      <p:pic>
        <p:nvPicPr>
          <p:cNvPr id="8" name="Picture 7" descr="Culver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2837" y="2993142"/>
            <a:ext cx="3298911" cy="1436949"/>
          </a:xfrm>
          <a:prstGeom prst="rect">
            <a:avLst/>
          </a:prstGeom>
        </p:spPr>
      </p:pic>
      <p:pic>
        <p:nvPicPr>
          <p:cNvPr id="10" name="Picture 9" descr="uanameplate_red38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1080" y="4741164"/>
            <a:ext cx="4162425" cy="262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8176" y="5916168"/>
            <a:ext cx="1433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 aern.cba.ua.edu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Engagement is an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16" y="1523286"/>
            <a:ext cx="7927848" cy="4749327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Rural communities “buy in” to the University’s expertise and value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Community stakeholders and University researchers develop relationships that facilitate trust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UA scientific knowledge is blended with community experiential knowledge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UA scholars are subjected to rural community diversity, allowing outcomes to be measured more accurately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AERN  |  aern.cba.ua.edu    </a:t>
            </a:r>
            <a:fld id="{5DE00B23-D93D-48C4-BFAA-0EEDE95D88F8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7368"/>
            <a:ext cx="8147305" cy="752480"/>
          </a:xfrm>
        </p:spPr>
        <p:txBody>
          <a:bodyPr>
            <a:noAutofit/>
          </a:bodyPr>
          <a:lstStyle/>
          <a:p>
            <a:r>
              <a:rPr lang="en-US" sz="4400" dirty="0" smtClean="0"/>
              <a:t>Partnership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7290" y="6407551"/>
            <a:ext cx="8443245" cy="256374"/>
          </a:xfrm>
        </p:spPr>
        <p:txBody>
          <a:bodyPr/>
          <a:lstStyle/>
          <a:p>
            <a:r>
              <a:rPr lang="en-US" dirty="0" smtClean="0"/>
              <a:t>AERN  |  aern.cba.ua.edu   </a:t>
            </a:r>
            <a:fld id="{5DE00B23-D93D-48C4-BFAA-0EEDE95D88F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297659" y="1225296"/>
            <a:ext cx="6657621" cy="4984331"/>
            <a:chOff x="1206219" y="1088136"/>
            <a:chExt cx="6657621" cy="4984331"/>
          </a:xfrm>
        </p:grpSpPr>
        <p:grpSp>
          <p:nvGrpSpPr>
            <p:cNvPr id="29" name="Group 28"/>
            <p:cNvGrpSpPr/>
            <p:nvPr/>
          </p:nvGrpSpPr>
          <p:grpSpPr>
            <a:xfrm>
              <a:off x="1206219" y="1734730"/>
              <a:ext cx="6657621" cy="4337737"/>
              <a:chOff x="1197075" y="774610"/>
              <a:chExt cx="6657621" cy="4337737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2889504" y="1901099"/>
                <a:ext cx="3072384" cy="1052214"/>
              </a:xfrm>
              <a:custGeom>
                <a:avLst/>
                <a:gdLst>
                  <a:gd name="connsiteX0" fmla="*/ 0 w 2104429"/>
                  <a:gd name="connsiteY0" fmla="*/ 105221 h 1052214"/>
                  <a:gd name="connsiteX1" fmla="*/ 30819 w 2104429"/>
                  <a:gd name="connsiteY1" fmla="*/ 30819 h 1052214"/>
                  <a:gd name="connsiteX2" fmla="*/ 105222 w 2104429"/>
                  <a:gd name="connsiteY2" fmla="*/ 1 h 1052214"/>
                  <a:gd name="connsiteX3" fmla="*/ 1999208 w 2104429"/>
                  <a:gd name="connsiteY3" fmla="*/ 0 h 1052214"/>
                  <a:gd name="connsiteX4" fmla="*/ 2073610 w 2104429"/>
                  <a:gd name="connsiteY4" fmla="*/ 30819 h 1052214"/>
                  <a:gd name="connsiteX5" fmla="*/ 2104428 w 2104429"/>
                  <a:gd name="connsiteY5" fmla="*/ 105222 h 1052214"/>
                  <a:gd name="connsiteX6" fmla="*/ 2104429 w 2104429"/>
                  <a:gd name="connsiteY6" fmla="*/ 946993 h 1052214"/>
                  <a:gd name="connsiteX7" fmla="*/ 2073610 w 2104429"/>
                  <a:gd name="connsiteY7" fmla="*/ 1021396 h 1052214"/>
                  <a:gd name="connsiteX8" fmla="*/ 1999207 w 2104429"/>
                  <a:gd name="connsiteY8" fmla="*/ 1052214 h 1052214"/>
                  <a:gd name="connsiteX9" fmla="*/ 105221 w 2104429"/>
                  <a:gd name="connsiteY9" fmla="*/ 1052214 h 1052214"/>
                  <a:gd name="connsiteX10" fmla="*/ 30819 w 2104429"/>
                  <a:gd name="connsiteY10" fmla="*/ 1021395 h 1052214"/>
                  <a:gd name="connsiteX11" fmla="*/ 1 w 2104429"/>
                  <a:gd name="connsiteY11" fmla="*/ 946992 h 1052214"/>
                  <a:gd name="connsiteX12" fmla="*/ 0 w 2104429"/>
                  <a:gd name="connsiteY12" fmla="*/ 105221 h 105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04429" h="1052214">
                    <a:moveTo>
                      <a:pt x="0" y="105221"/>
                    </a:moveTo>
                    <a:cubicBezTo>
                      <a:pt x="0" y="77315"/>
                      <a:pt x="11086" y="50551"/>
                      <a:pt x="30819" y="30819"/>
                    </a:cubicBezTo>
                    <a:cubicBezTo>
                      <a:pt x="50552" y="11086"/>
                      <a:pt x="77315" y="1"/>
                      <a:pt x="105222" y="1"/>
                    </a:cubicBezTo>
                    <a:lnTo>
                      <a:pt x="1999208" y="0"/>
                    </a:lnTo>
                    <a:cubicBezTo>
                      <a:pt x="2027114" y="0"/>
                      <a:pt x="2053878" y="11086"/>
                      <a:pt x="2073610" y="30819"/>
                    </a:cubicBezTo>
                    <a:cubicBezTo>
                      <a:pt x="2093343" y="50552"/>
                      <a:pt x="2104428" y="77315"/>
                      <a:pt x="2104428" y="105222"/>
                    </a:cubicBezTo>
                    <a:cubicBezTo>
                      <a:pt x="2104428" y="385812"/>
                      <a:pt x="2104429" y="666403"/>
                      <a:pt x="2104429" y="946993"/>
                    </a:cubicBezTo>
                    <a:cubicBezTo>
                      <a:pt x="2104429" y="974899"/>
                      <a:pt x="2093343" y="1001663"/>
                      <a:pt x="2073610" y="1021396"/>
                    </a:cubicBezTo>
                    <a:cubicBezTo>
                      <a:pt x="2053877" y="1041129"/>
                      <a:pt x="2027114" y="1052215"/>
                      <a:pt x="1999207" y="1052214"/>
                    </a:cubicBezTo>
                    <a:lnTo>
                      <a:pt x="105221" y="1052214"/>
                    </a:lnTo>
                    <a:cubicBezTo>
                      <a:pt x="77315" y="1052214"/>
                      <a:pt x="50551" y="1041128"/>
                      <a:pt x="30819" y="1021395"/>
                    </a:cubicBezTo>
                    <a:cubicBezTo>
                      <a:pt x="11086" y="1001662"/>
                      <a:pt x="1" y="974899"/>
                      <a:pt x="1" y="946992"/>
                    </a:cubicBezTo>
                    <a:cubicBezTo>
                      <a:pt x="1" y="666402"/>
                      <a:pt x="0" y="385811"/>
                      <a:pt x="0" y="10522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2268" tIns="202268" rIns="202268" bIns="202268" numCol="1" spcCol="1270" anchor="ctr" anchorCtr="0">
                <a:noAutofit/>
              </a:bodyPr>
              <a:lstStyle/>
              <a:p>
                <a:pPr lvl="0"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500" kern="1200" dirty="0" smtClean="0"/>
                  <a:t>Benefits</a:t>
                </a:r>
                <a:endParaRPr lang="en-US" sz="4500" kern="1200" dirty="0"/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3600000">
                <a:off x="4965675" y="3327159"/>
                <a:ext cx="1096445" cy="368275"/>
              </a:xfrm>
              <a:custGeom>
                <a:avLst/>
                <a:gdLst>
                  <a:gd name="connsiteX0" fmla="*/ 0 w 1096445"/>
                  <a:gd name="connsiteY0" fmla="*/ 184138 h 368275"/>
                  <a:gd name="connsiteX1" fmla="*/ 184138 w 1096445"/>
                  <a:gd name="connsiteY1" fmla="*/ 0 h 368275"/>
                  <a:gd name="connsiteX2" fmla="*/ 184138 w 1096445"/>
                  <a:gd name="connsiteY2" fmla="*/ 73655 h 368275"/>
                  <a:gd name="connsiteX3" fmla="*/ 912308 w 1096445"/>
                  <a:gd name="connsiteY3" fmla="*/ 73655 h 368275"/>
                  <a:gd name="connsiteX4" fmla="*/ 912308 w 1096445"/>
                  <a:gd name="connsiteY4" fmla="*/ 0 h 368275"/>
                  <a:gd name="connsiteX5" fmla="*/ 1096445 w 1096445"/>
                  <a:gd name="connsiteY5" fmla="*/ 184138 h 368275"/>
                  <a:gd name="connsiteX6" fmla="*/ 912308 w 1096445"/>
                  <a:gd name="connsiteY6" fmla="*/ 368275 h 368275"/>
                  <a:gd name="connsiteX7" fmla="*/ 912308 w 1096445"/>
                  <a:gd name="connsiteY7" fmla="*/ 294620 h 368275"/>
                  <a:gd name="connsiteX8" fmla="*/ 184138 w 1096445"/>
                  <a:gd name="connsiteY8" fmla="*/ 294620 h 368275"/>
                  <a:gd name="connsiteX9" fmla="*/ 184138 w 1096445"/>
                  <a:gd name="connsiteY9" fmla="*/ 368275 h 368275"/>
                  <a:gd name="connsiteX10" fmla="*/ 0 w 1096445"/>
                  <a:gd name="connsiteY10" fmla="*/ 184138 h 3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6445" h="368275">
                    <a:moveTo>
                      <a:pt x="0" y="184138"/>
                    </a:moveTo>
                    <a:lnTo>
                      <a:pt x="184138" y="0"/>
                    </a:lnTo>
                    <a:lnTo>
                      <a:pt x="184138" y="73655"/>
                    </a:lnTo>
                    <a:lnTo>
                      <a:pt x="912308" y="73655"/>
                    </a:lnTo>
                    <a:lnTo>
                      <a:pt x="912308" y="0"/>
                    </a:lnTo>
                    <a:lnTo>
                      <a:pt x="1096445" y="184138"/>
                    </a:lnTo>
                    <a:lnTo>
                      <a:pt x="912308" y="368275"/>
                    </a:lnTo>
                    <a:lnTo>
                      <a:pt x="912308" y="294620"/>
                    </a:lnTo>
                    <a:lnTo>
                      <a:pt x="184138" y="294620"/>
                    </a:lnTo>
                    <a:lnTo>
                      <a:pt x="184138" y="368275"/>
                    </a:lnTo>
                    <a:lnTo>
                      <a:pt x="0" y="184138"/>
                    </a:lnTo>
                    <a:close/>
                  </a:path>
                </a:pathLst>
              </a:cu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spcFirstLastPara="0" vert="horz" wrap="square" lIns="110482" tIns="73654" rIns="110481" bIns="7365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138406" y="4041845"/>
                <a:ext cx="2716290" cy="1052214"/>
              </a:xfrm>
              <a:custGeom>
                <a:avLst/>
                <a:gdLst>
                  <a:gd name="connsiteX0" fmla="*/ 0 w 2104429"/>
                  <a:gd name="connsiteY0" fmla="*/ 105221 h 1052214"/>
                  <a:gd name="connsiteX1" fmla="*/ 30819 w 2104429"/>
                  <a:gd name="connsiteY1" fmla="*/ 30819 h 1052214"/>
                  <a:gd name="connsiteX2" fmla="*/ 105222 w 2104429"/>
                  <a:gd name="connsiteY2" fmla="*/ 1 h 1052214"/>
                  <a:gd name="connsiteX3" fmla="*/ 1999208 w 2104429"/>
                  <a:gd name="connsiteY3" fmla="*/ 0 h 1052214"/>
                  <a:gd name="connsiteX4" fmla="*/ 2073610 w 2104429"/>
                  <a:gd name="connsiteY4" fmla="*/ 30819 h 1052214"/>
                  <a:gd name="connsiteX5" fmla="*/ 2104428 w 2104429"/>
                  <a:gd name="connsiteY5" fmla="*/ 105222 h 1052214"/>
                  <a:gd name="connsiteX6" fmla="*/ 2104429 w 2104429"/>
                  <a:gd name="connsiteY6" fmla="*/ 946993 h 1052214"/>
                  <a:gd name="connsiteX7" fmla="*/ 2073610 w 2104429"/>
                  <a:gd name="connsiteY7" fmla="*/ 1021396 h 1052214"/>
                  <a:gd name="connsiteX8" fmla="*/ 1999207 w 2104429"/>
                  <a:gd name="connsiteY8" fmla="*/ 1052214 h 1052214"/>
                  <a:gd name="connsiteX9" fmla="*/ 105221 w 2104429"/>
                  <a:gd name="connsiteY9" fmla="*/ 1052214 h 1052214"/>
                  <a:gd name="connsiteX10" fmla="*/ 30819 w 2104429"/>
                  <a:gd name="connsiteY10" fmla="*/ 1021395 h 1052214"/>
                  <a:gd name="connsiteX11" fmla="*/ 1 w 2104429"/>
                  <a:gd name="connsiteY11" fmla="*/ 946992 h 1052214"/>
                  <a:gd name="connsiteX12" fmla="*/ 0 w 2104429"/>
                  <a:gd name="connsiteY12" fmla="*/ 105221 h 105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04429" h="1052214">
                    <a:moveTo>
                      <a:pt x="0" y="105221"/>
                    </a:moveTo>
                    <a:cubicBezTo>
                      <a:pt x="0" y="77315"/>
                      <a:pt x="11086" y="50551"/>
                      <a:pt x="30819" y="30819"/>
                    </a:cubicBezTo>
                    <a:cubicBezTo>
                      <a:pt x="50552" y="11086"/>
                      <a:pt x="77315" y="1"/>
                      <a:pt x="105222" y="1"/>
                    </a:cubicBezTo>
                    <a:lnTo>
                      <a:pt x="1999208" y="0"/>
                    </a:lnTo>
                    <a:cubicBezTo>
                      <a:pt x="2027114" y="0"/>
                      <a:pt x="2053878" y="11086"/>
                      <a:pt x="2073610" y="30819"/>
                    </a:cubicBezTo>
                    <a:cubicBezTo>
                      <a:pt x="2093343" y="50552"/>
                      <a:pt x="2104428" y="77315"/>
                      <a:pt x="2104428" y="105222"/>
                    </a:cubicBezTo>
                    <a:cubicBezTo>
                      <a:pt x="2104428" y="385812"/>
                      <a:pt x="2104429" y="666403"/>
                      <a:pt x="2104429" y="946993"/>
                    </a:cubicBezTo>
                    <a:cubicBezTo>
                      <a:pt x="2104429" y="974899"/>
                      <a:pt x="2093343" y="1001663"/>
                      <a:pt x="2073610" y="1021396"/>
                    </a:cubicBezTo>
                    <a:cubicBezTo>
                      <a:pt x="2053877" y="1041129"/>
                      <a:pt x="2027114" y="1052215"/>
                      <a:pt x="1999207" y="1052214"/>
                    </a:cubicBezTo>
                    <a:lnTo>
                      <a:pt x="105221" y="1052214"/>
                    </a:lnTo>
                    <a:cubicBezTo>
                      <a:pt x="77315" y="1052214"/>
                      <a:pt x="50551" y="1041128"/>
                      <a:pt x="30819" y="1021395"/>
                    </a:cubicBezTo>
                    <a:cubicBezTo>
                      <a:pt x="11086" y="1001662"/>
                      <a:pt x="1" y="974899"/>
                      <a:pt x="1" y="946992"/>
                    </a:cubicBezTo>
                    <a:cubicBezTo>
                      <a:pt x="1" y="666402"/>
                      <a:pt x="0" y="385811"/>
                      <a:pt x="0" y="10522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2268" tIns="202268" rIns="202268" bIns="202268" numCol="1" spcCol="1270" anchor="ctr" anchorCtr="0">
                <a:noAutofit/>
              </a:bodyPr>
              <a:lstStyle/>
              <a:p>
                <a:pPr lvl="0" algn="ctr" defTabSz="2000250">
                  <a:lnSpc>
                    <a:spcPts val="3000"/>
                  </a:lnSpc>
                  <a:spcBef>
                    <a:spcPct val="0"/>
                  </a:spcBef>
                </a:pPr>
                <a:r>
                  <a:rPr lang="en-US" sz="3200" dirty="0" smtClean="0"/>
                  <a:t>to Rural Communities</a:t>
                </a:r>
                <a:endParaRPr lang="en-US" sz="4400" kern="1200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97075" y="4060133"/>
                <a:ext cx="2798853" cy="1052214"/>
              </a:xfrm>
              <a:custGeom>
                <a:avLst/>
                <a:gdLst>
                  <a:gd name="connsiteX0" fmla="*/ 0 w 2104429"/>
                  <a:gd name="connsiteY0" fmla="*/ 105221 h 1052214"/>
                  <a:gd name="connsiteX1" fmla="*/ 30819 w 2104429"/>
                  <a:gd name="connsiteY1" fmla="*/ 30819 h 1052214"/>
                  <a:gd name="connsiteX2" fmla="*/ 105222 w 2104429"/>
                  <a:gd name="connsiteY2" fmla="*/ 1 h 1052214"/>
                  <a:gd name="connsiteX3" fmla="*/ 1999208 w 2104429"/>
                  <a:gd name="connsiteY3" fmla="*/ 0 h 1052214"/>
                  <a:gd name="connsiteX4" fmla="*/ 2073610 w 2104429"/>
                  <a:gd name="connsiteY4" fmla="*/ 30819 h 1052214"/>
                  <a:gd name="connsiteX5" fmla="*/ 2104428 w 2104429"/>
                  <a:gd name="connsiteY5" fmla="*/ 105222 h 1052214"/>
                  <a:gd name="connsiteX6" fmla="*/ 2104429 w 2104429"/>
                  <a:gd name="connsiteY6" fmla="*/ 946993 h 1052214"/>
                  <a:gd name="connsiteX7" fmla="*/ 2073610 w 2104429"/>
                  <a:gd name="connsiteY7" fmla="*/ 1021396 h 1052214"/>
                  <a:gd name="connsiteX8" fmla="*/ 1999207 w 2104429"/>
                  <a:gd name="connsiteY8" fmla="*/ 1052214 h 1052214"/>
                  <a:gd name="connsiteX9" fmla="*/ 105221 w 2104429"/>
                  <a:gd name="connsiteY9" fmla="*/ 1052214 h 1052214"/>
                  <a:gd name="connsiteX10" fmla="*/ 30819 w 2104429"/>
                  <a:gd name="connsiteY10" fmla="*/ 1021395 h 1052214"/>
                  <a:gd name="connsiteX11" fmla="*/ 1 w 2104429"/>
                  <a:gd name="connsiteY11" fmla="*/ 946992 h 1052214"/>
                  <a:gd name="connsiteX12" fmla="*/ 0 w 2104429"/>
                  <a:gd name="connsiteY12" fmla="*/ 105221 h 105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04429" h="1052214">
                    <a:moveTo>
                      <a:pt x="0" y="105221"/>
                    </a:moveTo>
                    <a:cubicBezTo>
                      <a:pt x="0" y="77315"/>
                      <a:pt x="11086" y="50551"/>
                      <a:pt x="30819" y="30819"/>
                    </a:cubicBezTo>
                    <a:cubicBezTo>
                      <a:pt x="50552" y="11086"/>
                      <a:pt x="77315" y="1"/>
                      <a:pt x="105222" y="1"/>
                    </a:cubicBezTo>
                    <a:lnTo>
                      <a:pt x="1999208" y="0"/>
                    </a:lnTo>
                    <a:cubicBezTo>
                      <a:pt x="2027114" y="0"/>
                      <a:pt x="2053878" y="11086"/>
                      <a:pt x="2073610" y="30819"/>
                    </a:cubicBezTo>
                    <a:cubicBezTo>
                      <a:pt x="2093343" y="50552"/>
                      <a:pt x="2104428" y="77315"/>
                      <a:pt x="2104428" y="105222"/>
                    </a:cubicBezTo>
                    <a:cubicBezTo>
                      <a:pt x="2104428" y="385812"/>
                      <a:pt x="2104429" y="666403"/>
                      <a:pt x="2104429" y="946993"/>
                    </a:cubicBezTo>
                    <a:cubicBezTo>
                      <a:pt x="2104429" y="974899"/>
                      <a:pt x="2093343" y="1001663"/>
                      <a:pt x="2073610" y="1021396"/>
                    </a:cubicBezTo>
                    <a:cubicBezTo>
                      <a:pt x="2053877" y="1041129"/>
                      <a:pt x="2027114" y="1052215"/>
                      <a:pt x="1999207" y="1052214"/>
                    </a:cubicBezTo>
                    <a:lnTo>
                      <a:pt x="105221" y="1052214"/>
                    </a:lnTo>
                    <a:cubicBezTo>
                      <a:pt x="77315" y="1052214"/>
                      <a:pt x="50551" y="1041128"/>
                      <a:pt x="30819" y="1021395"/>
                    </a:cubicBezTo>
                    <a:cubicBezTo>
                      <a:pt x="11086" y="1001662"/>
                      <a:pt x="1" y="974899"/>
                      <a:pt x="1" y="946992"/>
                    </a:cubicBezTo>
                    <a:cubicBezTo>
                      <a:pt x="1" y="666402"/>
                      <a:pt x="0" y="385811"/>
                      <a:pt x="0" y="105221"/>
                    </a:cubicBezTo>
                    <a:close/>
                  </a:path>
                </a:pathLst>
              </a:custGeom>
              <a:solidFill>
                <a:srgbClr val="A50021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2268" tIns="202268" rIns="202268" bIns="202268" numCol="1" spcCol="1270" anchor="ctr" anchorCtr="0">
                <a:noAutofit/>
              </a:bodyPr>
              <a:lstStyle/>
              <a:p>
                <a:pPr lvl="0" algn="ctr" defTabSz="2000250">
                  <a:lnSpc>
                    <a:spcPts val="3000"/>
                  </a:lnSpc>
                  <a:spcBef>
                    <a:spcPct val="0"/>
                  </a:spcBef>
                </a:pPr>
                <a:r>
                  <a:rPr lang="en-US" sz="3600" kern="1200" dirty="0" smtClean="0"/>
                  <a:t>to UA</a:t>
                </a:r>
                <a:endParaRPr lang="en-US" sz="3600" kern="1200" dirty="0"/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18000000">
                <a:off x="2770981" y="3336303"/>
                <a:ext cx="1096445" cy="368275"/>
              </a:xfrm>
              <a:custGeom>
                <a:avLst/>
                <a:gdLst>
                  <a:gd name="connsiteX0" fmla="*/ 0 w 1096445"/>
                  <a:gd name="connsiteY0" fmla="*/ 184138 h 368275"/>
                  <a:gd name="connsiteX1" fmla="*/ 184138 w 1096445"/>
                  <a:gd name="connsiteY1" fmla="*/ 0 h 368275"/>
                  <a:gd name="connsiteX2" fmla="*/ 184138 w 1096445"/>
                  <a:gd name="connsiteY2" fmla="*/ 73655 h 368275"/>
                  <a:gd name="connsiteX3" fmla="*/ 912308 w 1096445"/>
                  <a:gd name="connsiteY3" fmla="*/ 73655 h 368275"/>
                  <a:gd name="connsiteX4" fmla="*/ 912308 w 1096445"/>
                  <a:gd name="connsiteY4" fmla="*/ 0 h 368275"/>
                  <a:gd name="connsiteX5" fmla="*/ 1096445 w 1096445"/>
                  <a:gd name="connsiteY5" fmla="*/ 184138 h 368275"/>
                  <a:gd name="connsiteX6" fmla="*/ 912308 w 1096445"/>
                  <a:gd name="connsiteY6" fmla="*/ 368275 h 368275"/>
                  <a:gd name="connsiteX7" fmla="*/ 912308 w 1096445"/>
                  <a:gd name="connsiteY7" fmla="*/ 294620 h 368275"/>
                  <a:gd name="connsiteX8" fmla="*/ 184138 w 1096445"/>
                  <a:gd name="connsiteY8" fmla="*/ 294620 h 368275"/>
                  <a:gd name="connsiteX9" fmla="*/ 184138 w 1096445"/>
                  <a:gd name="connsiteY9" fmla="*/ 368275 h 368275"/>
                  <a:gd name="connsiteX10" fmla="*/ 0 w 1096445"/>
                  <a:gd name="connsiteY10" fmla="*/ 184138 h 3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6445" h="368275">
                    <a:moveTo>
                      <a:pt x="0" y="184138"/>
                    </a:moveTo>
                    <a:lnTo>
                      <a:pt x="184138" y="0"/>
                    </a:lnTo>
                    <a:lnTo>
                      <a:pt x="184138" y="73655"/>
                    </a:lnTo>
                    <a:lnTo>
                      <a:pt x="912308" y="73655"/>
                    </a:lnTo>
                    <a:lnTo>
                      <a:pt x="912308" y="0"/>
                    </a:lnTo>
                    <a:lnTo>
                      <a:pt x="1096445" y="184138"/>
                    </a:lnTo>
                    <a:lnTo>
                      <a:pt x="912308" y="368275"/>
                    </a:lnTo>
                    <a:lnTo>
                      <a:pt x="912308" y="294620"/>
                    </a:lnTo>
                    <a:lnTo>
                      <a:pt x="184138" y="294620"/>
                    </a:lnTo>
                    <a:lnTo>
                      <a:pt x="184138" y="368275"/>
                    </a:lnTo>
                    <a:lnTo>
                      <a:pt x="0" y="184138"/>
                    </a:lnTo>
                    <a:close/>
                  </a:path>
                </a:pathLst>
              </a:cu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spcFirstLastPara="0" vert="horz" wrap="square" lIns="110481" tIns="73655" rIns="110482" bIns="73654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/>
              </a:p>
            </p:txBody>
          </p:sp>
          <p:sp>
            <p:nvSpPr>
              <p:cNvPr id="43" name="Freeform 42"/>
              <p:cNvSpPr/>
              <p:nvPr/>
            </p:nvSpPr>
            <p:spPr>
              <a:xfrm rot="5400000">
                <a:off x="3892779" y="1138695"/>
                <a:ext cx="1096445" cy="368275"/>
              </a:xfrm>
              <a:custGeom>
                <a:avLst/>
                <a:gdLst>
                  <a:gd name="connsiteX0" fmla="*/ 0 w 1096445"/>
                  <a:gd name="connsiteY0" fmla="*/ 184138 h 368275"/>
                  <a:gd name="connsiteX1" fmla="*/ 184138 w 1096445"/>
                  <a:gd name="connsiteY1" fmla="*/ 0 h 368275"/>
                  <a:gd name="connsiteX2" fmla="*/ 184138 w 1096445"/>
                  <a:gd name="connsiteY2" fmla="*/ 73655 h 368275"/>
                  <a:gd name="connsiteX3" fmla="*/ 912308 w 1096445"/>
                  <a:gd name="connsiteY3" fmla="*/ 73655 h 368275"/>
                  <a:gd name="connsiteX4" fmla="*/ 912308 w 1096445"/>
                  <a:gd name="connsiteY4" fmla="*/ 0 h 368275"/>
                  <a:gd name="connsiteX5" fmla="*/ 1096445 w 1096445"/>
                  <a:gd name="connsiteY5" fmla="*/ 184138 h 368275"/>
                  <a:gd name="connsiteX6" fmla="*/ 912308 w 1096445"/>
                  <a:gd name="connsiteY6" fmla="*/ 368275 h 368275"/>
                  <a:gd name="connsiteX7" fmla="*/ 912308 w 1096445"/>
                  <a:gd name="connsiteY7" fmla="*/ 294620 h 368275"/>
                  <a:gd name="connsiteX8" fmla="*/ 184138 w 1096445"/>
                  <a:gd name="connsiteY8" fmla="*/ 294620 h 368275"/>
                  <a:gd name="connsiteX9" fmla="*/ 184138 w 1096445"/>
                  <a:gd name="connsiteY9" fmla="*/ 368275 h 368275"/>
                  <a:gd name="connsiteX10" fmla="*/ 0 w 1096445"/>
                  <a:gd name="connsiteY10" fmla="*/ 184138 h 3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6445" h="368275">
                    <a:moveTo>
                      <a:pt x="0" y="184138"/>
                    </a:moveTo>
                    <a:lnTo>
                      <a:pt x="184138" y="0"/>
                    </a:lnTo>
                    <a:lnTo>
                      <a:pt x="184138" y="73655"/>
                    </a:lnTo>
                    <a:lnTo>
                      <a:pt x="912308" y="73655"/>
                    </a:lnTo>
                    <a:lnTo>
                      <a:pt x="912308" y="0"/>
                    </a:lnTo>
                    <a:lnTo>
                      <a:pt x="1096445" y="184138"/>
                    </a:lnTo>
                    <a:lnTo>
                      <a:pt x="912308" y="368275"/>
                    </a:lnTo>
                    <a:lnTo>
                      <a:pt x="912308" y="294620"/>
                    </a:lnTo>
                    <a:lnTo>
                      <a:pt x="184138" y="294620"/>
                    </a:lnTo>
                    <a:lnTo>
                      <a:pt x="184138" y="368275"/>
                    </a:lnTo>
                    <a:lnTo>
                      <a:pt x="0" y="184138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spcFirstLastPara="0" vert="horz" wrap="square" lIns="110482" tIns="73654" rIns="110481" bIns="7365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/>
              </a:p>
            </p:txBody>
          </p:sp>
        </p:grpSp>
        <p:sp>
          <p:nvSpPr>
            <p:cNvPr id="40" name="Pentagon 39"/>
            <p:cNvSpPr/>
            <p:nvPr/>
          </p:nvSpPr>
          <p:spPr>
            <a:xfrm>
              <a:off x="1289304" y="1088136"/>
              <a:ext cx="3145536" cy="1060704"/>
            </a:xfrm>
            <a:prstGeom prst="homePlate">
              <a:avLst/>
            </a:prstGeom>
            <a:solidFill>
              <a:srgbClr val="A50021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9850" h="6985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3200" dirty="0" smtClean="0"/>
                <a:t>The University of Alabama</a:t>
              </a:r>
              <a:endParaRPr lang="en-US" sz="3200" dirty="0"/>
            </a:p>
          </p:txBody>
        </p:sp>
        <p:sp>
          <p:nvSpPr>
            <p:cNvPr id="41" name="Pentagon 40"/>
            <p:cNvSpPr/>
            <p:nvPr/>
          </p:nvSpPr>
          <p:spPr>
            <a:xfrm flipH="1">
              <a:off x="4462272" y="1088136"/>
              <a:ext cx="3154680" cy="1060704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985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3200" dirty="0" smtClean="0"/>
                <a:t>Rural Communities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Benefits to 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1523286"/>
            <a:ext cx="7936992" cy="4749327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Faculty develops sensitivity to rural culture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Trust develops, imperative to research projects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Scholarly journal articles are written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Students have a medium for community-based learning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AERN  |  aern.cba.ua.edu    </a:t>
            </a:r>
            <a:fld id="{5DE00B23-D93D-48C4-BFAA-0EEDE95D88F8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Benefits to rural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289304"/>
            <a:ext cx="8093892" cy="4983309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Economic change</a:t>
            </a:r>
            <a:endParaRPr lang="en-US" dirty="0" smtClean="0"/>
          </a:p>
          <a:p>
            <a:pPr lvl="1"/>
            <a:r>
              <a:rPr lang="en-US" b="1" dirty="0" smtClean="0"/>
              <a:t>Job creation</a:t>
            </a:r>
            <a:endParaRPr lang="en-US" dirty="0" smtClean="0"/>
          </a:p>
          <a:p>
            <a:pPr lvl="1"/>
            <a:r>
              <a:rPr lang="en-US" b="1" dirty="0" smtClean="0"/>
              <a:t>Industry recruitment</a:t>
            </a:r>
            <a:endParaRPr lang="en-US" dirty="0" smtClean="0"/>
          </a:p>
          <a:p>
            <a:pPr lvl="1"/>
            <a:r>
              <a:rPr lang="en-US" b="1" dirty="0" smtClean="0"/>
              <a:t>Capital investment</a:t>
            </a:r>
            <a:endParaRPr lang="en-US" dirty="0" smtClean="0"/>
          </a:p>
          <a:p>
            <a:pPr lvl="1"/>
            <a:r>
              <a:rPr lang="en-US" b="1" dirty="0" smtClean="0"/>
              <a:t>Improved prosperity</a:t>
            </a:r>
            <a:endParaRPr lang="en-US" dirty="0" smtClean="0"/>
          </a:p>
          <a:p>
            <a:r>
              <a:rPr lang="en-US" b="1" dirty="0" smtClean="0"/>
              <a:t>Social change</a:t>
            </a:r>
            <a:endParaRPr lang="en-US" dirty="0" smtClean="0"/>
          </a:p>
          <a:p>
            <a:pPr lvl="1"/>
            <a:r>
              <a:rPr lang="en-US" b="1" dirty="0" smtClean="0"/>
              <a:t>Leaders are developed </a:t>
            </a:r>
            <a:endParaRPr lang="en-US" dirty="0" smtClean="0"/>
          </a:p>
          <a:p>
            <a:pPr lvl="1"/>
            <a:r>
              <a:rPr lang="en-US" b="1" dirty="0" smtClean="0"/>
              <a:t>Quality of life is improved</a:t>
            </a:r>
            <a:endParaRPr lang="en-US" dirty="0" smtClean="0"/>
          </a:p>
          <a:p>
            <a:pPr lvl="1"/>
            <a:r>
              <a:rPr lang="en-US" b="1" dirty="0" smtClean="0"/>
              <a:t>Culture is enhanced and diversified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AERN  |  aern.cba.ua.edu    </a:t>
            </a:r>
            <a:fld id="{5DE00B23-D93D-48C4-BFAA-0EEDE95D88F8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5" name="Picture 4" descr="Shopper Grand Open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7488" y="1404517"/>
            <a:ext cx="3474720" cy="1667866"/>
          </a:xfrm>
          <a:prstGeom prst="rect">
            <a:avLst/>
          </a:prstGeom>
        </p:spPr>
      </p:pic>
      <p:pic>
        <p:nvPicPr>
          <p:cNvPr id="6" name="Picture 5" descr="Copy of First Lady candle signing 3-26-12 003.jpg"/>
          <p:cNvPicPr>
            <a:picLocks noChangeAspect="1"/>
          </p:cNvPicPr>
          <p:nvPr/>
        </p:nvPicPr>
        <p:blipFill>
          <a:blip r:embed="rId3" cstate="print"/>
          <a:srcRect l="17825" t="8150" r="3200"/>
          <a:stretch>
            <a:fillRect/>
          </a:stretch>
        </p:blipFill>
        <p:spPr>
          <a:xfrm>
            <a:off x="5843016" y="3181391"/>
            <a:ext cx="2670047" cy="232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Keys to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1353312"/>
            <a:ext cx="7991856" cy="4919301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UA administration must support 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A proactive means of support must exist within the College of Commerce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Director of the program must understand the process and have a passion for its success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Partners must embrace the program and engage the business community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Partners’ boards of directors must believe in the program and appreciate the benefits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Must have financial support through monetary funding and in-kind contributions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AERN  |  aern.cba.ua.edu    </a:t>
            </a:r>
            <a:fld id="{5DE00B23-D93D-48C4-BFAA-0EEDE95D88F8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161288" y="1417320"/>
            <a:ext cx="6858000" cy="1572768"/>
          </a:xfrm>
          <a:prstGeom prst="flowChartProcess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smtClean="0">
                <a:ln w="50800"/>
                <a:solidFill>
                  <a:schemeClr val="bg1"/>
                </a:solidFill>
              </a:rPr>
              <a:t>The University of Alabama</a:t>
            </a:r>
          </a:p>
          <a:p>
            <a:pPr algn="ctr"/>
            <a:endParaRPr lang="en-US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298448" y="2002537"/>
            <a:ext cx="6572992" cy="90525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 smtClean="0">
                <a:ln w="50800"/>
                <a:solidFill>
                  <a:srgbClr val="800000"/>
                </a:solidFill>
              </a:rPr>
              <a:t>Culverhouse College of Commerce</a:t>
            </a:r>
            <a:endParaRPr lang="en-US" sz="2800" b="1" dirty="0" smtClean="0">
              <a:ln w="50800"/>
              <a:solidFill>
                <a:srgbClr val="800000"/>
              </a:solidFill>
            </a:endParaRPr>
          </a:p>
          <a:p>
            <a:pPr algn="ctr">
              <a:lnSpc>
                <a:spcPts val="3000"/>
              </a:lnSpc>
            </a:pPr>
            <a:endParaRPr lang="en-US" sz="1200" b="1" dirty="0" smtClean="0">
              <a:ln w="50800"/>
              <a:solidFill>
                <a:srgbClr val="800000"/>
              </a:solidFill>
            </a:endParaRPr>
          </a:p>
          <a:p>
            <a:pPr algn="ctr"/>
            <a:endParaRPr lang="en-US" sz="1200" b="1" dirty="0" smtClean="0">
              <a:ln w="50800"/>
              <a:solidFill>
                <a:srgbClr val="8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3200" dirty="0" smtClean="0"/>
              <a:t>Inspiring Social And Economic Change through Engaged Community Partners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AERN  |  aern.cba.ua.edu    </a:t>
            </a:r>
            <a:fld id="{5DE00B23-D93D-48C4-BFAA-0EEDE95D88F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3471672" y="2368296"/>
            <a:ext cx="2291938" cy="488760"/>
          </a:xfrm>
          <a:prstGeom prst="flowChartProcess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/>
                </a:solidFill>
              </a:rPr>
              <a:t>AERN</a:t>
            </a:r>
          </a:p>
        </p:txBody>
      </p:sp>
      <p:pic>
        <p:nvPicPr>
          <p:cNvPr id="14" name="Picture 13" descr="GreenvilleChlogo.jpg"/>
          <p:cNvPicPr>
            <a:picLocks noChangeAspect="1"/>
          </p:cNvPicPr>
          <p:nvPr/>
        </p:nvPicPr>
        <p:blipFill>
          <a:blip r:embed="rId2" cstate="print"/>
          <a:srcRect l="3353" t="7909" r="7237" b="3426"/>
          <a:stretch>
            <a:fillRect/>
          </a:stretch>
        </p:blipFill>
        <p:spPr>
          <a:xfrm>
            <a:off x="5632704" y="4112655"/>
            <a:ext cx="1353312" cy="1355457"/>
          </a:xfrm>
          <a:prstGeom prst="rect">
            <a:avLst/>
          </a:prstGeom>
        </p:spPr>
      </p:pic>
      <p:pic>
        <p:nvPicPr>
          <p:cNvPr id="10" name="Picture 9" descr="Alexcitylogo.jpg"/>
          <p:cNvPicPr>
            <a:picLocks noChangeAspect="1"/>
          </p:cNvPicPr>
          <p:nvPr/>
        </p:nvPicPr>
        <p:blipFill>
          <a:blip r:embed="rId3" cstate="print"/>
          <a:srcRect t="6420" r="2387" b="10487"/>
          <a:stretch>
            <a:fillRect/>
          </a:stretch>
        </p:blipFill>
        <p:spPr>
          <a:xfrm>
            <a:off x="6163056" y="5480268"/>
            <a:ext cx="2016741" cy="783372"/>
          </a:xfrm>
          <a:prstGeom prst="rect">
            <a:avLst/>
          </a:prstGeom>
        </p:spPr>
      </p:pic>
      <p:pic>
        <p:nvPicPr>
          <p:cNvPr id="11" name="Picture 10" descr="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7096" y="3155926"/>
            <a:ext cx="2756040" cy="758607"/>
          </a:xfrm>
          <a:prstGeom prst="rect">
            <a:avLst/>
          </a:prstGeom>
        </p:spPr>
      </p:pic>
      <p:pic>
        <p:nvPicPr>
          <p:cNvPr id="12" name="Picture 11" descr="ChoctawCo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9361" y="3630168"/>
            <a:ext cx="1373854" cy="1192111"/>
          </a:xfrm>
          <a:prstGeom prst="rect">
            <a:avLst/>
          </a:prstGeom>
        </p:spPr>
      </p:pic>
      <p:pic>
        <p:nvPicPr>
          <p:cNvPr id="15" name="Picture 14" descr="newAERNlogo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069" y="3895344"/>
            <a:ext cx="1959139" cy="1033884"/>
          </a:xfrm>
          <a:prstGeom prst="rect">
            <a:avLst/>
          </a:prstGeom>
        </p:spPr>
      </p:pic>
      <p:cxnSp>
        <p:nvCxnSpPr>
          <p:cNvPr id="72" name="Straight Arrow Connector 71"/>
          <p:cNvCxnSpPr>
            <a:endCxn id="11" idx="1"/>
          </p:cNvCxnSpPr>
          <p:nvPr/>
        </p:nvCxnSpPr>
        <p:spPr>
          <a:xfrm flipV="1">
            <a:off x="2523744" y="3535230"/>
            <a:ext cx="1673352" cy="76245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596896" y="4544568"/>
            <a:ext cx="2980944" cy="3657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560320" y="4828032"/>
            <a:ext cx="1792224" cy="106070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587752" y="4700016"/>
            <a:ext cx="3685032" cy="110642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oc 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07408" y="4974336"/>
            <a:ext cx="1008126" cy="1344168"/>
          </a:xfrm>
          <a:prstGeom prst="rect">
            <a:avLst/>
          </a:prstGeom>
        </p:spPr>
      </p:pic>
      <p:cxnSp>
        <p:nvCxnSpPr>
          <p:cNvPr id="84" name="Straight Arrow Connector 83"/>
          <p:cNvCxnSpPr/>
          <p:nvPr/>
        </p:nvCxnSpPr>
        <p:spPr>
          <a:xfrm flipV="1">
            <a:off x="2560320" y="3913632"/>
            <a:ext cx="4681728" cy="51206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boutAERNweb.jpg"/>
          <p:cNvPicPr>
            <a:picLocks noChangeAspect="1"/>
          </p:cNvPicPr>
          <p:nvPr/>
        </p:nvPicPr>
        <p:blipFill>
          <a:blip r:embed="rId8" cstate="print"/>
          <a:srcRect b="45067"/>
          <a:stretch>
            <a:fillRect/>
          </a:stretch>
        </p:blipFill>
        <p:spPr>
          <a:xfrm>
            <a:off x="443619" y="5032650"/>
            <a:ext cx="2134989" cy="1276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facebook_6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89379" y="5843015"/>
            <a:ext cx="442925" cy="4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491104"/>
            <a:ext cx="8267628" cy="11430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AERN is a very replicable program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865376"/>
            <a:ext cx="7714923" cy="440723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b="1" dirty="0" smtClean="0"/>
              <a:t>This model can work for business development in any rural area</a:t>
            </a:r>
          </a:p>
          <a:p>
            <a:pPr>
              <a:spcAft>
                <a:spcPts val="2400"/>
              </a:spcAft>
            </a:pPr>
            <a:r>
              <a:rPr lang="en-US" b="1" dirty="0" smtClean="0"/>
              <a:t>AERN's</a:t>
            </a:r>
            <a:r>
              <a:rPr lang="en-US" dirty="0" smtClean="0"/>
              <a:t> </a:t>
            </a:r>
            <a:r>
              <a:rPr lang="en-US" b="1" dirty="0" smtClean="0"/>
              <a:t>community-based engagement is an excellent platform for scholarly achievement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AERN  |  aern.cba.ua.edu    </a:t>
            </a:r>
            <a:fld id="{5DE00B23-D93D-48C4-BFAA-0EEDE95D88F8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AERN:  How it started and 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353312"/>
            <a:ext cx="8404789" cy="494673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Began as a program to enhance entrepreneurship in rural distressed areas</a:t>
            </a:r>
            <a:endParaRPr lang="en-US" sz="2400" dirty="0" smtClean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We form partnerships with nonprofits including chambers of commerce, economic development agencies, libraries, et.al.</a:t>
            </a:r>
            <a:endParaRPr lang="en-US" sz="2400" dirty="0" smtClean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We set up AERN centers to provide computers and business resources to our partners who, in turn, make them available to the public</a:t>
            </a:r>
            <a:endParaRPr lang="en-US" sz="2400" dirty="0" smtClean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We train entrepreneurs and our partners in the techniques of starting and expanding a business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We make online resources and business research available to the local communities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AERN  |  aern.cba.ua.edu   </a:t>
            </a:r>
            <a:fld id="{5DE00B23-D93D-48C4-BFAA-0EEDE95D88F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AERN  |  aern.cba.ua.edu    </a:t>
            </a:r>
            <a:fld id="{5DE00B23-D93D-48C4-BFAA-0EEDE95D88F8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5" name="Picture 4" descr="aern0819_fayette02_akm.jpg"/>
          <p:cNvPicPr>
            <a:picLocks noChangeAspect="1"/>
          </p:cNvPicPr>
          <p:nvPr/>
        </p:nvPicPr>
        <p:blipFill>
          <a:blip r:embed="rId2" cstate="print"/>
          <a:srcRect l="5821" t="4344"/>
          <a:stretch>
            <a:fillRect/>
          </a:stretch>
        </p:blipFill>
        <p:spPr>
          <a:xfrm>
            <a:off x="713232" y="365760"/>
            <a:ext cx="3922776" cy="2735607"/>
          </a:xfrm>
          <a:prstGeom prst="rect">
            <a:avLst/>
          </a:prstGeom>
        </p:spPr>
      </p:pic>
      <p:pic>
        <p:nvPicPr>
          <p:cNvPr id="6" name="Picture 5" descr="AERN-July2011 005.jpg"/>
          <p:cNvPicPr>
            <a:picLocks noChangeAspect="1"/>
          </p:cNvPicPr>
          <p:nvPr/>
        </p:nvPicPr>
        <p:blipFill>
          <a:blip r:embed="rId3" cstate="print"/>
          <a:srcRect l="8757" t="6866" r="8297" b="5639"/>
          <a:stretch>
            <a:fillRect/>
          </a:stretch>
        </p:blipFill>
        <p:spPr>
          <a:xfrm>
            <a:off x="713231" y="3184766"/>
            <a:ext cx="3961103" cy="3133738"/>
          </a:xfrm>
          <a:prstGeom prst="rect">
            <a:avLst/>
          </a:prstGeom>
        </p:spPr>
      </p:pic>
      <p:pic>
        <p:nvPicPr>
          <p:cNvPr id="7" name="Picture 6" descr="Lamar Co Ribcutting 007.jpg"/>
          <p:cNvPicPr>
            <a:picLocks noChangeAspect="1"/>
          </p:cNvPicPr>
          <p:nvPr/>
        </p:nvPicPr>
        <p:blipFill>
          <a:blip r:embed="rId4" cstate="print"/>
          <a:srcRect l="-32"/>
          <a:stretch>
            <a:fillRect/>
          </a:stretch>
        </p:blipFill>
        <p:spPr>
          <a:xfrm>
            <a:off x="4864607" y="367252"/>
            <a:ext cx="3607983" cy="2705131"/>
          </a:xfrm>
          <a:prstGeom prst="rect">
            <a:avLst/>
          </a:prstGeom>
        </p:spPr>
      </p:pic>
      <p:pic>
        <p:nvPicPr>
          <p:cNvPr id="8" name="Picture 7" descr="WebsiteWS8-14 006-1.jpg"/>
          <p:cNvPicPr>
            <a:picLocks noChangeAspect="1"/>
          </p:cNvPicPr>
          <p:nvPr/>
        </p:nvPicPr>
        <p:blipFill>
          <a:blip r:embed="rId5" cstate="print"/>
          <a:srcRect l="7811" r="5621"/>
          <a:stretch>
            <a:fillRect/>
          </a:stretch>
        </p:blipFill>
        <p:spPr>
          <a:xfrm>
            <a:off x="4892040" y="3209543"/>
            <a:ext cx="3520440" cy="30500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AERN  |  aern.cba.ua.edu    </a:t>
            </a:r>
            <a:fld id="{5DE00B23-D93D-48C4-BFAA-0EEDE95D88F8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5" name="Picture 4" descr="100_1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416" y="653796"/>
            <a:ext cx="3587496" cy="2690622"/>
          </a:xfrm>
          <a:prstGeom prst="rect">
            <a:avLst/>
          </a:prstGeom>
        </p:spPr>
      </p:pic>
      <p:pic>
        <p:nvPicPr>
          <p:cNvPr id="6" name="Picture 5" descr="First Lady candle signing 3-26-12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0098" y="655988"/>
            <a:ext cx="3585805" cy="2689354"/>
          </a:xfrm>
          <a:prstGeom prst="rect">
            <a:avLst/>
          </a:prstGeom>
        </p:spPr>
      </p:pic>
      <p:pic>
        <p:nvPicPr>
          <p:cNvPr id="8" name="Picture 7" descr="IMG_1729.JPG"/>
          <p:cNvPicPr>
            <a:picLocks noChangeAspect="1"/>
          </p:cNvPicPr>
          <p:nvPr/>
        </p:nvPicPr>
        <p:blipFill>
          <a:blip r:embed="rId4" cstate="print"/>
          <a:srcRect t="39200" r="1230"/>
          <a:stretch>
            <a:fillRect/>
          </a:stretch>
        </p:blipFill>
        <p:spPr>
          <a:xfrm>
            <a:off x="1043218" y="3390896"/>
            <a:ext cx="7341830" cy="3012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048" y="246888"/>
            <a:ext cx="487595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AERN:  Forging a network for success</a:t>
            </a:r>
            <a:endParaRPr lang="en-US" sz="2400" b="1" dirty="0">
              <a:ln w="50800"/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Support is vital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380744"/>
            <a:ext cx="7973568" cy="489186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We write grants to provide funding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Governmental leaders support due to economic outcomes of the program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UA administration provides encouragement and funding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Partners contribute time, enthusiasm, office space and some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AERN  |  aern.cba.ua.edu    </a:t>
            </a:r>
            <a:fld id="{5DE00B23-D93D-48C4-BFAA-0EEDE95D88F8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Collaboration is a key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4" y="1431846"/>
            <a:ext cx="8083296" cy="4749327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Intra-campus divisions share ideas and work together to deliver the program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Faculty/staff share their expertise in community seminars and workshops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Library staff extend business research to the rural communities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University research teams use this program as an avenue to the community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AERN  |  aern.cba.ua.edu    </a:t>
            </a:r>
            <a:fld id="{5DE00B23-D93D-48C4-BFAA-0EEDE95D88F8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Education is enhanced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1532430"/>
            <a:ext cx="7845552" cy="4749327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UA faculty become better scholars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UA students receive hands-on learning experiences in the community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Local entrepreneurs are educated on how to start, expand and be successful in business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Community leaders and chamber directors receive education on economic development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AERN  |  aern.cba.ua.edu    </a:t>
            </a:r>
            <a:fld id="{5DE00B23-D93D-48C4-BFAA-0EEDE95D88F8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513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Alabama Entrepreneurial Research Network</vt:lpstr>
      <vt:lpstr>Inspiring Social And Economic Change through Engaged Community Partners</vt:lpstr>
      <vt:lpstr>AERN is a very replicable program</vt:lpstr>
      <vt:lpstr>AERN:  How it started and what we do</vt:lpstr>
      <vt:lpstr>PowerPoint Presentation</vt:lpstr>
      <vt:lpstr>PowerPoint Presentation</vt:lpstr>
      <vt:lpstr>Support is vital</vt:lpstr>
      <vt:lpstr>Collaboration is a key component</vt:lpstr>
      <vt:lpstr>Education is enhanced</vt:lpstr>
      <vt:lpstr>Engagement is an output</vt:lpstr>
      <vt:lpstr>Partnership</vt:lpstr>
      <vt:lpstr>Benefits to UA</vt:lpstr>
      <vt:lpstr>Benefits to rural communities</vt:lpstr>
      <vt:lpstr>Keys to sustainability</vt:lpstr>
    </vt:vector>
  </TitlesOfParts>
  <Company>The University of Alabama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Sherry Lynn Lang</dc:creator>
  <cp:lastModifiedBy>Patterson, Mary</cp:lastModifiedBy>
  <cp:revision>32</cp:revision>
  <dcterms:created xsi:type="dcterms:W3CDTF">2012-09-25T21:58:15Z</dcterms:created>
  <dcterms:modified xsi:type="dcterms:W3CDTF">2012-09-26T21:42:01Z</dcterms:modified>
</cp:coreProperties>
</file>