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79" r:id="rId2"/>
    <p:sldId id="280" r:id="rId3"/>
    <p:sldId id="350" r:id="rId4"/>
    <p:sldId id="257" r:id="rId5"/>
    <p:sldId id="259" r:id="rId6"/>
    <p:sldId id="287" r:id="rId7"/>
    <p:sldId id="286" r:id="rId8"/>
    <p:sldId id="345" r:id="rId9"/>
    <p:sldId id="341" r:id="rId10"/>
    <p:sldId id="264" r:id="rId11"/>
    <p:sldId id="354" r:id="rId12"/>
    <p:sldId id="335" r:id="rId13"/>
    <p:sldId id="330" r:id="rId14"/>
    <p:sldId id="340" r:id="rId15"/>
    <p:sldId id="338" r:id="rId16"/>
    <p:sldId id="372" r:id="rId17"/>
    <p:sldId id="373" r:id="rId18"/>
    <p:sldId id="359" r:id="rId19"/>
    <p:sldId id="364" r:id="rId20"/>
    <p:sldId id="369" r:id="rId21"/>
    <p:sldId id="371" r:id="rId22"/>
    <p:sldId id="370" r:id="rId23"/>
    <p:sldId id="35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A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0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Campuses that have the Carnegie Community Engagement Classification by Basic Classification as a percentage of total number of campuses in the Basic Classification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28725968548803199"/>
          <c:y val="0.13778743174344601"/>
          <c:w val="0.70419330596495788"/>
          <c:h val="0.79329486831387819"/>
        </c:manualLayout>
      </c:layout>
      <c:bar3DChart>
        <c:barDir val="bar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4216524216524201E-2"/>
                  <c:y val="-3.8314176245210704E-3"/>
                </c:manualLayout>
              </c:layout>
              <c:showVal val="1"/>
            </c:dLbl>
            <c:dLbl>
              <c:idx val="1"/>
              <c:layout>
                <c:manualLayout>
                  <c:x val="2.1367521367521399E-2"/>
                  <c:y val="-1.1494252873563199E-2"/>
                </c:manualLayout>
              </c:layout>
              <c:showVal val="1"/>
            </c:dLbl>
            <c:dLbl>
              <c:idx val="2"/>
              <c:layout>
                <c:manualLayout>
                  <c:x val="3.1339031339031299E-2"/>
                  <c:y val="-9.5785440613027229E-3"/>
                </c:manualLayout>
              </c:layout>
              <c:showVal val="1"/>
            </c:dLbl>
            <c:dLbl>
              <c:idx val="3"/>
              <c:layout>
                <c:manualLayout>
                  <c:x val="1.7094017094017106E-2"/>
                  <c:y val="-5.747126436781650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Sheet2!$A$3:$A$6</c:f>
              <c:strCache>
                <c:ptCount val="4"/>
                <c:pt idx="0">
                  <c:v>R: DRU/H/VH</c:v>
                </c:pt>
                <c:pt idx="1">
                  <c:v>M: S/M/L</c:v>
                </c:pt>
                <c:pt idx="2">
                  <c:v>BAC/A&amp;S</c:v>
                </c:pt>
                <c:pt idx="3">
                  <c:v>ASSOC/PUB:
R-M/R-L/S-SC/
S-MC/U-MC/2in4</c:v>
                </c:pt>
              </c:strCache>
            </c:strRef>
          </c:cat>
          <c:val>
            <c:numRef>
              <c:f>Sheet2!$B$3:$B$6</c:f>
              <c:numCache>
                <c:formatCode>0.0%</c:formatCode>
                <c:ptCount val="4"/>
                <c:pt idx="0">
                  <c:v>0.35500000000000004</c:v>
                </c:pt>
                <c:pt idx="1">
                  <c:v>0.15700000000000003</c:v>
                </c:pt>
                <c:pt idx="2">
                  <c:v>0.15000000000000002</c:v>
                </c:pt>
                <c:pt idx="3">
                  <c:v>2.0000000000000004E-2</c:v>
                </c:pt>
              </c:numCache>
            </c:numRef>
          </c:val>
        </c:ser>
        <c:dLbls>
          <c:showVal val="1"/>
        </c:dLbls>
        <c:shape val="box"/>
        <c:axId val="47321856"/>
        <c:axId val="47323776"/>
        <c:axId val="0"/>
      </c:bar3DChart>
      <c:catAx>
        <c:axId val="47321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 i="0" baseline="0" dirty="0" smtClean="0">
                    <a:effectLst/>
                  </a:rPr>
                  <a:t>Institutional Type (Basic Classification) 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303407586872157E-2"/>
              <c:y val="0.19855145262014662"/>
            </c:manualLayout>
          </c:layout>
        </c:title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7323776"/>
        <c:crosses val="autoZero"/>
        <c:auto val="1"/>
        <c:lblAlgn val="ctr"/>
        <c:lblOffset val="100"/>
      </c:catAx>
      <c:valAx>
        <c:axId val="4732377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 smtClean="0">
                    <a:effectLst/>
                  </a:rPr>
                  <a:t>Percentage of Campuses in Basic Classification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410738721762361"/>
              <c:y val="0.94229975563399415"/>
            </c:manualLayout>
          </c:layout>
        </c:title>
        <c:numFmt formatCode="0.0%" sourceLinked="1"/>
        <c:tickLblPos val="none"/>
        <c:crossAx val="47321856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74654-641A-4DDD-93D7-1D0CDBEE18B4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AF44-7EB3-4A63-B8A6-56495768A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33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60FCA-05BC-42A8-90F1-0F0DB32CB110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060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428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604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596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646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880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376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7617-F7A7-4FD6-B3AC-BC05CDDA55B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7617-F7A7-4FD6-B3AC-BC05CDDA55B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B09E4-9F62-4AF7-B117-2D1D6587DE36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7617-F7A7-4FD6-B3AC-BC05CDDA55B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7617-F7A7-4FD6-B3AC-BC05CDDA55B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 AFTER THIS SLIDE TO MAGGIE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7617-F7A7-4FD6-B3AC-BC05CDDA55B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634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52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DEF22-9C96-4A1F-A5D0-36E4F6A7E3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6B2CB-157E-4B0D-864B-AEFFEE0C5D8B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64DD41-5E98-40F5-B610-DB8AA2A03F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38% success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B4CAE-DD84-4ADF-BB14-7DEA72DA40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7645" indent="-279864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9454" indent="-22389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7236" indent="-22389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5018" indent="-22389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2799" indent="-2238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0581" indent="-2238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8363" indent="-2238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6144" indent="-2238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89DFC2-0DC9-3643-BA28-62EE1B4DBFA1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4AF44-7EB3-4A63-B8A6-56495768AA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0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86B370-38FC-454B-BF76-022A6D181DEA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B43BFF-9CF7-435A-897E-BFC10A42E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ct.org/campus-compact-engaged-campus-webinar-serie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2"/>
            <a:ext cx="82296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Carnegie </a:t>
            </a:r>
            <a:r>
              <a:rPr lang="en-US" dirty="0">
                <a:effectLst/>
              </a:rPr>
              <a:t>2015 Community Engagement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Classification/Reclassification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What </a:t>
            </a:r>
            <a:r>
              <a:rPr lang="en-US" dirty="0">
                <a:effectLst/>
              </a:rPr>
              <a:t>Does It Mean Now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Lorilee Sandmann &amp; Amy Driscoll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Oct. 1, 2012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2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Monotype Sorts"/>
              <a:buNone/>
            </a:pPr>
            <a:endParaRPr lang="en-US" sz="2800" dirty="0" smtClean="0"/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Foundational Indicators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Institutional Commitment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Institutional Identity and Culture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Curricular Engagement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Outreach and Partnerships</a:t>
            </a:r>
          </a:p>
          <a:p>
            <a:pPr>
              <a:buFont typeface="Monotype Sorts"/>
              <a:buNone/>
            </a:pPr>
            <a:r>
              <a:rPr lang="en-US" sz="1400" dirty="0" smtClean="0"/>
              <a:t>                                                                         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1524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Community Engagement Classification Application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Assessment and </a:t>
            </a:r>
            <a:r>
              <a:rPr lang="en-US" dirty="0" smtClean="0"/>
              <a:t>Documentation</a:t>
            </a:r>
          </a:p>
          <a:p>
            <a:endParaRPr lang="en-US" dirty="0"/>
          </a:p>
          <a:p>
            <a:r>
              <a:rPr lang="en-US" dirty="0" smtClean="0"/>
              <a:t>Reciprocity</a:t>
            </a:r>
          </a:p>
          <a:p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/>
              <a:t>Support and Rewards</a:t>
            </a:r>
          </a:p>
          <a:p>
            <a:endParaRPr lang="en-US" dirty="0"/>
          </a:p>
          <a:p>
            <a:r>
              <a:rPr lang="en-US" dirty="0" smtClean="0"/>
              <a:t>Integration and Alignment with Other Institutional Initiatives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882" y="1447800"/>
            <a:ext cx="355777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01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 smtClean="0">
              <a:solidFill>
                <a:srgbClr val="AF9738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>
                <a:solidFill>
                  <a:srgbClr val="AF9738"/>
                </a:solidFill>
              </a:rPr>
              <a:t>A</a:t>
            </a:r>
            <a:r>
              <a:rPr lang="en-US" sz="4000" b="1" dirty="0" smtClean="0">
                <a:solidFill>
                  <a:srgbClr val="AF9738"/>
                </a:solidFill>
              </a:rPr>
              <a:t>pplication processes for 2015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4000" b="1" dirty="0" smtClean="0">
              <a:solidFill>
                <a:srgbClr val="AF9738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AF9738"/>
                </a:solidFill>
              </a:rPr>
              <a:t>Application guide available 2014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4000" b="1" dirty="0" smtClean="0">
              <a:solidFill>
                <a:srgbClr val="AF9738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AF9738"/>
                </a:solidFill>
              </a:rPr>
              <a:t>Potential for international applications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Look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31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the 2015 classification, campuses that have not </a:t>
            </a:r>
            <a:r>
              <a:rPr lang="en-US" dirty="0" smtClean="0"/>
              <a:t>received </a:t>
            </a:r>
            <a:r>
              <a:rPr lang="en-US" dirty="0"/>
              <a:t>the classification will need to submit a </a:t>
            </a:r>
            <a:r>
              <a:rPr lang="en-US" i="1" dirty="0" smtClean="0"/>
              <a:t>complete</a:t>
            </a:r>
            <a:r>
              <a:rPr lang="en-US" dirty="0" smtClean="0"/>
              <a:t> </a:t>
            </a:r>
            <a:r>
              <a:rPr lang="en-US" dirty="0"/>
              <a:t>application. 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Additional </a:t>
            </a:r>
            <a:r>
              <a:rPr lang="en-US" dirty="0"/>
              <a:t>questions </a:t>
            </a:r>
            <a:r>
              <a:rPr lang="en-US" dirty="0" smtClean="0"/>
              <a:t>added </a:t>
            </a:r>
            <a:r>
              <a:rPr lang="en-US" dirty="0"/>
              <a:t>to the </a:t>
            </a:r>
            <a:r>
              <a:rPr lang="en-US" dirty="0" smtClean="0"/>
              <a:t>application  </a:t>
            </a:r>
          </a:p>
          <a:p>
            <a:pPr marL="514350" indent="-514350">
              <a:buAutoNum type="arabicPeriod"/>
            </a:pPr>
            <a:r>
              <a:rPr lang="en-US" dirty="0" smtClean="0"/>
              <a:t>Campuses preparing </a:t>
            </a:r>
            <a:r>
              <a:rPr lang="en-US" dirty="0"/>
              <a:t>to apply for the classification should </a:t>
            </a:r>
            <a:r>
              <a:rPr lang="en-US" dirty="0" smtClean="0"/>
              <a:t>use the </a:t>
            </a:r>
            <a:r>
              <a:rPr lang="en-US" dirty="0"/>
              <a:t>2010 documentation framework to guide their </a:t>
            </a:r>
            <a:r>
              <a:rPr lang="en-US" dirty="0" smtClean="0"/>
              <a:t>efforts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Check the website January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2013 for application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Application Processes for 2015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58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questions on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faculty rewards and changes in promotion guidelines </a:t>
            </a:r>
            <a:r>
              <a:rPr lang="en-US" dirty="0" smtClean="0"/>
              <a:t>will be moved out of the “supplemental questions” into the standard questions in the framework </a:t>
            </a:r>
          </a:p>
          <a:p>
            <a:endParaRPr lang="en-US" dirty="0"/>
          </a:p>
          <a:p>
            <a:r>
              <a:rPr lang="en-US" dirty="0" smtClean="0"/>
              <a:t>(It will be considered as more significant!)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Changes in the Documentation Framework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1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AutoNum type="arabicPeriod" startAt="5"/>
            </a:pPr>
            <a:r>
              <a:rPr lang="en-US" sz="9600" dirty="0" smtClean="0"/>
              <a:t>All campuses that received the classification in </a:t>
            </a:r>
            <a:r>
              <a:rPr lang="en-US" sz="9600" b="1" dirty="0" smtClean="0"/>
              <a:t>2006 and 2008 </a:t>
            </a:r>
            <a:r>
              <a:rPr lang="en-US" sz="9600" dirty="0" smtClean="0"/>
              <a:t>will have the opportunity to re-apply through an abbreviated application process</a:t>
            </a:r>
          </a:p>
          <a:p>
            <a:pPr marL="514350" indent="-514350">
              <a:buAutoNum type="arabicPeriod" startAt="5"/>
            </a:pPr>
            <a:endParaRPr lang="en-US" sz="9600" dirty="0" smtClean="0"/>
          </a:p>
          <a:p>
            <a:pPr marL="1636776" lvl="2" indent="-1143000">
              <a:buFont typeface="Wingdings" pitchFamily="2" charset="2"/>
              <a:buChar char="v"/>
            </a:pPr>
            <a:r>
              <a:rPr lang="en-US" sz="9600" dirty="0" smtClean="0"/>
              <a:t>The abbreviated application will not be available until January 2013--will not answer questions until then</a:t>
            </a:r>
          </a:p>
          <a:p>
            <a:pPr marL="1636776" lvl="2" indent="-1143000">
              <a:buFont typeface="Wingdings" pitchFamily="2" charset="2"/>
              <a:buChar char="v"/>
            </a:pPr>
            <a:endParaRPr lang="en-US" sz="9600" dirty="0" smtClean="0"/>
          </a:p>
          <a:p>
            <a:pPr marL="514350" indent="-514350">
              <a:buAutoNum type="arabicPeriod" startAt="5"/>
            </a:pPr>
            <a:endParaRPr lang="en-US" sz="7000" dirty="0"/>
          </a:p>
          <a:p>
            <a:pPr marL="514350" indent="-514350">
              <a:buAutoNum type="arabicPeriod" startAt="5"/>
            </a:pPr>
            <a:endParaRPr lang="en-US" sz="7000" dirty="0" smtClean="0"/>
          </a:p>
          <a:p>
            <a:pPr marL="514350" indent="-514350">
              <a:buAutoNum type="arabicPeriod" startAt="5"/>
            </a:pPr>
            <a:endParaRPr lang="en-US" sz="7000" dirty="0"/>
          </a:p>
          <a:p>
            <a:endParaRPr lang="en-US" sz="7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Reapplication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305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Reapplication Intent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838200"/>
            <a:ext cx="4040188" cy="4572000"/>
          </a:xfrm>
        </p:spPr>
        <p:txBody>
          <a:bodyPr>
            <a:noAutofit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/>
              <a:t>The application will ask for evidence of changes that have taken place on campus (practices, structures, policies) to deepen community engagement and make it more pervasive across the </a:t>
            </a:r>
            <a:r>
              <a:rPr lang="en-US" sz="2000" dirty="0" smtClean="0"/>
              <a:t>institution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/>
              <a:t>The </a:t>
            </a:r>
            <a:r>
              <a:rPr lang="en-US" sz="2000" dirty="0"/>
              <a:t>reclassification application </a:t>
            </a:r>
            <a:r>
              <a:rPr lang="en-US" sz="2000" dirty="0" smtClean="0"/>
              <a:t>will include </a:t>
            </a:r>
            <a:r>
              <a:rPr lang="en-US" sz="2000" dirty="0"/>
              <a:t>narrative sections allowing for explanation of changes that have occurred since the previous </a:t>
            </a:r>
            <a:r>
              <a:rPr lang="en-US" sz="2000" dirty="0" smtClean="0"/>
              <a:t>classification </a:t>
            </a:r>
            <a:endParaRPr lang="en-US" sz="20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838201"/>
            <a:ext cx="3886201" cy="45478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Narratives address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currently exists (based on the most recent AY 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has changed since the last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/>
              <a:t>links to supporting evidence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Example:  “Briefly </a:t>
            </a:r>
            <a:r>
              <a:rPr lang="en-US" dirty="0"/>
              <a:t>discuss any significant changes in mission, planning, etc., since the last classification, particularly focusing on evidence of encouraging deeper, more authentic collaboration and reciprocity in community </a:t>
            </a:r>
            <a:r>
              <a:rPr lang="en-US" dirty="0" smtClean="0"/>
              <a:t>partnerships.”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5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412" y="156146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6.</a:t>
            </a:r>
            <a:r>
              <a:rPr lang="en-US" sz="2800" dirty="0" smtClean="0"/>
              <a:t> Campuses </a:t>
            </a:r>
            <a:r>
              <a:rPr lang="en-US" sz="2800" dirty="0"/>
              <a:t>classified in 2010 will </a:t>
            </a:r>
            <a:r>
              <a:rPr lang="en-US" sz="2800" b="1" i="1" dirty="0"/>
              <a:t>not</a:t>
            </a:r>
            <a:r>
              <a:rPr lang="en-US" sz="2800" dirty="0"/>
              <a:t> need </a:t>
            </a:r>
            <a:r>
              <a:rPr lang="en-US" sz="2800" dirty="0" smtClean="0"/>
              <a:t>	to </a:t>
            </a:r>
            <a:r>
              <a:rPr lang="en-US" sz="2800" dirty="0"/>
              <a:t>make any applications until 2020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2406824" cy="144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32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7587595" cy="12909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smtClean="0"/>
              <a:t>Preparing </a:t>
            </a:r>
            <a:r>
              <a:rPr lang="en-US" b="1" dirty="0"/>
              <a:t>for the </a:t>
            </a:r>
            <a:r>
              <a:rPr lang="en-US" b="1" dirty="0" smtClean="0"/>
              <a:t>Application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Identify appropriate </a:t>
            </a:r>
            <a:r>
              <a:rPr lang="en-US" dirty="0" smtClean="0"/>
              <a:t>key people</a:t>
            </a:r>
            <a:endParaRPr lang="en-US" dirty="0"/>
          </a:p>
          <a:p>
            <a:pPr lvl="0"/>
            <a:r>
              <a:rPr lang="en-US" dirty="0" smtClean="0"/>
              <a:t>Form </a:t>
            </a:r>
            <a:r>
              <a:rPr lang="en-US" dirty="0"/>
              <a:t>a </a:t>
            </a:r>
            <a:r>
              <a:rPr lang="en-US" dirty="0" smtClean="0"/>
              <a:t>committee</a:t>
            </a:r>
          </a:p>
          <a:p>
            <a:pPr lvl="0"/>
            <a:r>
              <a:rPr lang="en-US" dirty="0" smtClean="0"/>
              <a:t>Set timelines and schedules</a:t>
            </a:r>
            <a:endParaRPr lang="en-US" dirty="0"/>
          </a:p>
          <a:p>
            <a:pPr lvl="0"/>
            <a:r>
              <a:rPr lang="en-US" dirty="0" smtClean="0"/>
              <a:t>Set an inquiry agenda</a:t>
            </a:r>
          </a:p>
          <a:p>
            <a:pPr lvl="0"/>
            <a:r>
              <a:rPr lang="en-US" dirty="0" smtClean="0"/>
              <a:t>Scan available data</a:t>
            </a:r>
            <a:endParaRPr lang="en-US" dirty="0"/>
          </a:p>
          <a:p>
            <a:pPr lvl="0"/>
            <a:r>
              <a:rPr lang="en-US" dirty="0" smtClean="0"/>
              <a:t>Seek executive support</a:t>
            </a:r>
            <a:r>
              <a:rPr lang="en-US" sz="2800" dirty="0">
                <a:latin typeface="Georgia" charset="0"/>
              </a:rPr>
              <a:t> </a:t>
            </a:r>
            <a:endParaRPr lang="en-US" sz="2800" dirty="0" smtClean="0">
              <a:latin typeface="Georgia" charset="0"/>
            </a:endParaRPr>
          </a:p>
          <a:p>
            <a:pPr lvl="0"/>
            <a:r>
              <a:rPr lang="en-US" sz="2800" i="1" dirty="0" smtClean="0"/>
              <a:t>If </a:t>
            </a:r>
            <a:r>
              <a:rPr lang="en-US" sz="2800" i="1" dirty="0"/>
              <a:t>you can</a:t>
            </a:r>
            <a:r>
              <a:rPr lang="ja-JP" altLang="en-US" sz="2800" i="1" dirty="0"/>
              <a:t>’</a:t>
            </a:r>
            <a:r>
              <a:rPr lang="en-US" altLang="ja-JP" sz="2800" i="1" dirty="0"/>
              <a:t>t get past the initial sections, don</a:t>
            </a:r>
            <a:r>
              <a:rPr lang="ja-JP" altLang="en-US" sz="2800" i="1" dirty="0"/>
              <a:t>’</a:t>
            </a:r>
            <a:r>
              <a:rPr lang="en-US" altLang="ja-JP" sz="2800" i="1" dirty="0"/>
              <a:t>t apply now, </a:t>
            </a:r>
            <a:r>
              <a:rPr lang="en-US" altLang="ja-JP" sz="2800" i="1" dirty="0" smtClean="0"/>
              <a:t>use </a:t>
            </a:r>
            <a:r>
              <a:rPr lang="en-US" altLang="ja-JP" sz="2800" i="1" dirty="0"/>
              <a:t>the application to </a:t>
            </a:r>
            <a:r>
              <a:rPr lang="en-US" altLang="ja-JP" sz="2800" i="1" dirty="0" smtClean="0"/>
              <a:t>expand your engagement campus agenda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847214342"/>
      </p:ext>
    </p:extLst>
  </p:cSld>
  <p:clrMapOvr>
    <a:masterClrMapping/>
  </p:clrMapOvr>
  <p:transition advTm="43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8610600" cy="46482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Clarify community engagement agenda on campus (town hall meetings, convocations, symposia)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Inform others about community engagement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Connect discussions/work to executive leadership, deans, and chairs (and what they care about)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Build connections across campus (other units, strategic initiatives)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Building connections with community partners, new and old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ways to develop new leaders, new advocates, new allies &amp; augmented understanding of CE activities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Do </a:t>
            </a:r>
            <a:r>
              <a:rPr lang="en-US" sz="3600" b="1" u="sng" dirty="0" smtClean="0"/>
              <a:t>NOT</a:t>
            </a:r>
            <a:r>
              <a:rPr lang="en-US" sz="3600" b="1" dirty="0" smtClean="0"/>
              <a:t> do it for Carnegie; </a:t>
            </a:r>
            <a:br>
              <a:rPr lang="en-US" sz="3600" b="1" dirty="0" smtClean="0"/>
            </a:br>
            <a:r>
              <a:rPr lang="en-US" sz="3600" dirty="0" smtClean="0"/>
              <a:t>D</a:t>
            </a:r>
            <a:r>
              <a:rPr lang="en-US" sz="3600" b="1" dirty="0" smtClean="0"/>
              <a:t>o it for your own self-interests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778494145"/>
      </p:ext>
    </p:extLst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dirty="0" smtClean="0">
                <a:solidFill>
                  <a:schemeClr val="tx1"/>
                </a:solidFill>
              </a:rPr>
              <a:t>   “Community Engagement  describes the collaboration between higher education institutions and their larger communities (local, regional/state, national, global) for the mutually beneficial exchange of knowledge and resources in a context of partnership and reciprocity.”</a:t>
            </a:r>
          </a:p>
          <a:p>
            <a:pPr>
              <a:buFont typeface="Monotype Sorts"/>
              <a:buNone/>
            </a:pPr>
            <a:endParaRPr lang="en-US" dirty="0"/>
          </a:p>
          <a:p>
            <a:endParaRPr lang="en-US" sz="36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Carnegie Elective Classification – </a:t>
            </a:r>
            <a:br>
              <a:rPr lang="en-US" sz="3200" dirty="0" smtClean="0"/>
            </a:br>
            <a:r>
              <a:rPr lang="en-US" sz="3200" b="1" dirty="0" smtClean="0"/>
              <a:t>Community Engagement Central Definition</a:t>
            </a:r>
          </a:p>
        </p:txBody>
      </p:sp>
      <p:pic>
        <p:nvPicPr>
          <p:cNvPr id="4" name="Picture 4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929" y="4572000"/>
            <a:ext cx="1066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03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Classification Timeline</a:t>
            </a:r>
            <a:endParaRPr lang="en-US" dirty="0"/>
          </a:p>
        </p:txBody>
      </p:sp>
      <p:pic>
        <p:nvPicPr>
          <p:cNvPr id="4" name="Content Placeholder 3" descr="Screen shot 2012-04-04 at 9.31.55 AM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2122" b="-22122"/>
          <a:stretch>
            <a:fillRect/>
          </a:stretch>
        </p:blipFill>
        <p:spPr>
          <a:xfrm>
            <a:off x="457200" y="1066800"/>
            <a:ext cx="8534400" cy="4711892"/>
          </a:xfrm>
        </p:spPr>
      </p:pic>
    </p:spTree>
    <p:extLst>
      <p:ext uri="{BB962C8B-B14F-4D97-AF65-F5344CB8AC3E}">
        <p14:creationId xmlns:p14="http://schemas.microsoft.com/office/powerpoint/2010/main" xmlns="" val="262540231"/>
      </p:ext>
    </p:extLst>
  </p:cSld>
  <p:clrMapOvr>
    <a:masterClrMapping/>
  </p:clrMapOvr>
  <p:transition advTm="35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27241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7771461"/>
      </p:ext>
    </p:extLst>
  </p:cSld>
  <p:clrMapOvr>
    <a:masterClrMapping/>
  </p:clrMapOvr>
  <p:transition advTm="31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Carnegie Foundation for the Advancement of Teaching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D2A000"/>
                </a:solidFill>
              </a:rPr>
              <a:t>http://classifications.carnegiefoundation.org/descriptions/</a:t>
            </a:r>
            <a:r>
              <a:rPr lang="en-US" b="1" dirty="0" smtClean="0">
                <a:solidFill>
                  <a:srgbClr val="D2A000"/>
                </a:solidFill>
              </a:rPr>
              <a:t>community_engagement.php</a:t>
            </a:r>
          </a:p>
          <a:p>
            <a:pPr marL="0" indent="0">
              <a:buNone/>
            </a:pPr>
            <a:endParaRPr lang="en-US" b="1" dirty="0" smtClean="0">
              <a:solidFill>
                <a:srgbClr val="D2A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D2A000"/>
                </a:solidFill>
              </a:rPr>
              <a:t>NERCHE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2A000"/>
                </a:solidFill>
              </a:rPr>
              <a:t>www.nerche.org</a:t>
            </a:r>
          </a:p>
          <a:p>
            <a:endParaRPr lang="en-US" b="1" dirty="0">
              <a:solidFill>
                <a:srgbClr val="D2A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391565"/>
      </p:ext>
    </p:extLst>
  </p:cSld>
  <p:clrMapOvr>
    <a:masterClrMapping/>
  </p:clrMapOvr>
  <p:transition advTm="343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934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Engaged Campus: Preparing for the 2015 Carnegie Community Engagement Classification (PRE-RECORDED)</a:t>
            </a:r>
            <a:br>
              <a:rPr lang="en-US" sz="2400" b="1" dirty="0"/>
            </a:br>
            <a:endParaRPr lang="en-US" sz="2400" dirty="0"/>
          </a:p>
          <a:p>
            <a:r>
              <a:rPr lang="en-US" sz="2400" dirty="0"/>
              <a:t>This is part of the </a:t>
            </a:r>
            <a:r>
              <a:rPr lang="en-US" sz="2400" b="1" dirty="0"/>
              <a:t>Campus Compact Engaged Campus Webinar Series</a:t>
            </a:r>
            <a:r>
              <a:rPr lang="en-US" sz="2400" dirty="0"/>
              <a:t>. </a:t>
            </a:r>
            <a:r>
              <a:rPr lang="en-US" sz="2400" dirty="0" smtClean="0"/>
              <a:t>Available for </a:t>
            </a:r>
            <a:r>
              <a:rPr lang="en-US" sz="2400" dirty="0"/>
              <a:t>$50. Please visit </a:t>
            </a:r>
            <a:r>
              <a:rPr lang="en-US" sz="2400" dirty="0" smtClean="0"/>
              <a:t> </a:t>
            </a:r>
            <a:r>
              <a:rPr lang="en-US" sz="2400" dirty="0"/>
              <a:t>website </a:t>
            </a:r>
            <a:r>
              <a:rPr lang="en-US" sz="2400" dirty="0" smtClean="0">
                <a:solidFill>
                  <a:srgbClr val="D2A000"/>
                </a:solidFill>
              </a:rPr>
              <a:t>&lt;</a:t>
            </a:r>
            <a:r>
              <a:rPr lang="en-US" sz="2400" u="sng" dirty="0" smtClean="0">
                <a:solidFill>
                  <a:srgbClr val="D2A000"/>
                </a:solidFill>
                <a:hlinkClick r:id="rId3"/>
              </a:rPr>
              <a:t>http</a:t>
            </a:r>
            <a:r>
              <a:rPr lang="en-US" sz="2400" u="sng" dirty="0">
                <a:solidFill>
                  <a:srgbClr val="D2A000"/>
                </a:solidFill>
                <a:hlinkClick r:id="rId3"/>
              </a:rPr>
              <a:t>://www.compact.org/campus-compact-engaged-campus-webinar-series/</a:t>
            </a:r>
            <a:r>
              <a:rPr lang="en-US" sz="2400" dirty="0">
                <a:solidFill>
                  <a:srgbClr val="D2A000"/>
                </a:solidFill>
              </a:rPr>
              <a:t>&gt; </a:t>
            </a:r>
            <a:r>
              <a:rPr lang="en-US" sz="2400" dirty="0"/>
              <a:t> for more information on the series and to </a:t>
            </a:r>
            <a:r>
              <a:rPr lang="en-US" sz="2400" dirty="0" smtClean="0"/>
              <a:t>register.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Available Friday, October 12, 2012 - December 21, 2012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37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Acknowledge and celebrate the good work of many campuses</a:t>
            </a:r>
          </a:p>
          <a:p>
            <a:r>
              <a:rPr lang="en-US" dirty="0" smtClean="0"/>
              <a:t>Respect the diversity of approaches</a:t>
            </a:r>
          </a:p>
          <a:p>
            <a:r>
              <a:rPr lang="en-US" dirty="0" smtClean="0"/>
              <a:t>Utilize existing assessments and data</a:t>
            </a:r>
          </a:p>
          <a:p>
            <a:r>
              <a:rPr lang="en-US" dirty="0" smtClean="0"/>
              <a:t>Encourage an inquiry process</a:t>
            </a:r>
          </a:p>
          <a:p>
            <a:r>
              <a:rPr lang="en-US" dirty="0" smtClean="0"/>
              <a:t>Provide useful data for other purposes</a:t>
            </a:r>
          </a:p>
          <a:p>
            <a:r>
              <a:rPr lang="en-US" dirty="0" smtClean="0"/>
              <a:t>Promote improvement and best practices in engagement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Intentions that Directed Development of the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8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Mainly descriptive</a:t>
            </a:r>
          </a:p>
          <a:p>
            <a:r>
              <a:rPr lang="en-US" sz="2800" dirty="0" smtClean="0"/>
              <a:t>Self-reported data/information</a:t>
            </a:r>
          </a:p>
          <a:p>
            <a:r>
              <a:rPr lang="en-US" sz="2800" dirty="0" smtClean="0"/>
              <a:t>Institutions evaluate various aspects of their processes in relationship to standards of best practice and provide supportive evidence </a:t>
            </a:r>
          </a:p>
          <a:p>
            <a:r>
              <a:rPr lang="en-US" sz="2800" dirty="0" smtClean="0"/>
              <a:t>Not a ranking tool – no hierarchy or levels of classification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Classification: B</a:t>
            </a:r>
            <a:r>
              <a:rPr lang="en-US" sz="3600" dirty="0" smtClean="0"/>
              <a:t>enchmarking Tool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Documents and Settings\sandmann.CX413HOMELSANDM\Local Settings\Temporary Internet Files\Content.IE5\UPRARETC\MC9000709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3744912" cy="202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Institutional Self-assessment &amp; Self-study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Brings disparate parts of the campus together to advance a unified agenda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Allows for identification of promising practices that can be shared across the institution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Legitimacy --</a:t>
            </a:r>
            <a:r>
              <a:rPr lang="en-US" sz="2400" dirty="0" smtClean="0">
                <a:solidFill>
                  <a:schemeClr val="tx1"/>
                </a:solidFill>
              </a:rPr>
              <a:t>Enhances legitimacy, public recognition, visibility for CE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Accountability --</a:t>
            </a:r>
            <a:r>
              <a:rPr lang="en-US" sz="2400" dirty="0" smtClean="0">
                <a:solidFill>
                  <a:schemeClr val="tx1"/>
                </a:solidFill>
              </a:rPr>
              <a:t>Demonstrates institution is fulfilling its mission to serve the public good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Catalyst for Change--</a:t>
            </a:r>
            <a:r>
              <a:rPr lang="en-US" sz="2400" dirty="0" smtClean="0">
                <a:solidFill>
                  <a:schemeClr val="tx1"/>
                </a:solidFill>
              </a:rPr>
              <a:t>Fosters institutional alignment for community-based teaching, learning &amp; scholarship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Institutional Identity --C</a:t>
            </a:r>
            <a:r>
              <a:rPr lang="en-US" sz="2400" dirty="0" smtClean="0">
                <a:solidFill>
                  <a:schemeClr val="tx1"/>
                </a:solidFill>
              </a:rPr>
              <a:t>larifies institutional identity &amp; mission distinguishing it from peers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Institutional Motivation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311</a:t>
            </a:r>
            <a:r>
              <a:rPr lang="en-US" sz="3200" dirty="0" smtClean="0">
                <a:solidFill>
                  <a:schemeClr val="tx1"/>
                </a:solidFill>
              </a:rPr>
              <a:t> /389 applicants classified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173 public/138 private institutions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111 research universities</a:t>
            </a:r>
          </a:p>
          <a:p>
            <a:pPr lvl="1"/>
            <a:r>
              <a:rPr lang="en-US" sz="2400" dirty="0" smtClean="0"/>
              <a:t>103</a:t>
            </a:r>
            <a:r>
              <a:rPr lang="en-US" sz="2400" dirty="0" smtClean="0">
                <a:solidFill>
                  <a:schemeClr val="tx1"/>
                </a:solidFill>
              </a:rPr>
              <a:t> master’s colleges/universities</a:t>
            </a:r>
          </a:p>
          <a:p>
            <a:pPr lvl="1"/>
            <a:r>
              <a:rPr lang="en-US" sz="2400" dirty="0" smtClean="0"/>
              <a:t> 59</a:t>
            </a:r>
            <a:r>
              <a:rPr lang="en-US" sz="2400" dirty="0" smtClean="0">
                <a:solidFill>
                  <a:schemeClr val="tx1"/>
                </a:solidFill>
              </a:rPr>
              <a:t> baccalaureate colleges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 20 community colleges</a:t>
            </a:r>
          </a:p>
          <a:p>
            <a:pPr lvl="1"/>
            <a:r>
              <a:rPr lang="en-US" sz="2400" dirty="0" smtClean="0"/>
              <a:t>   8 </a:t>
            </a:r>
            <a:r>
              <a:rPr lang="en-US" sz="2400" dirty="0" smtClean="0">
                <a:solidFill>
                  <a:schemeClr val="tx1"/>
                </a:solidFill>
              </a:rPr>
              <a:t> specialized (arts, medicine, technology)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/>
              <a:t>Classified Campuses </a:t>
            </a:r>
            <a:br>
              <a:rPr lang="en-US" sz="3600" b="1" dirty="0" smtClean="0"/>
            </a:br>
            <a:r>
              <a:rPr lang="en-US" sz="3600" b="1" dirty="0" smtClean="0"/>
              <a:t>2006, 2008, &amp; 2010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743354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305 campuses expressed an intent to apply/  received the application</a:t>
            </a:r>
          </a:p>
          <a:p>
            <a:r>
              <a:rPr lang="en-US" dirty="0" smtClean="0"/>
              <a:t>154 campuses submitted an application</a:t>
            </a:r>
          </a:p>
          <a:p>
            <a:pPr lvl="1"/>
            <a:r>
              <a:rPr lang="en-US" dirty="0" smtClean="0"/>
              <a:t>151 campuses withdrew without applying</a:t>
            </a:r>
          </a:p>
          <a:p>
            <a:r>
              <a:rPr lang="en-US" dirty="0" smtClean="0"/>
              <a:t>115 received the classification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2010 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85125" y="3635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67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3942884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39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4-04 at 9.25.50 AM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8811" y="1481138"/>
            <a:ext cx="5086377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Documentation Framework</a:t>
            </a:r>
            <a:br>
              <a:rPr lang="en-US" dirty="0" smtClean="0"/>
            </a:br>
            <a:r>
              <a:rPr lang="en-US" sz="2000" dirty="0" smtClean="0"/>
              <a:t>(can be </a:t>
            </a:r>
            <a:r>
              <a:rPr lang="en-US" sz="2000" dirty="0"/>
              <a:t>downloaded at http://</a:t>
            </a:r>
            <a:r>
              <a:rPr lang="en-US" sz="2000" dirty="0" err="1"/>
              <a:t>classifications.carnegiefoundation.org</a:t>
            </a:r>
            <a:r>
              <a:rPr lang="en-US" sz="2000" dirty="0"/>
              <a:t>/descriptions/</a:t>
            </a:r>
            <a:r>
              <a:rPr lang="en-US" sz="2000" dirty="0" err="1" smtClean="0"/>
              <a:t>community_engagement.php</a:t>
            </a:r>
            <a:r>
              <a:rPr lang="en-US" sz="2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1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S030008546-1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16059</TotalTime>
  <Words>826</Words>
  <Application>Microsoft Office PowerPoint</Application>
  <PresentationFormat>On-screen Show (4:3)</PresentationFormat>
  <Paragraphs>158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TS030008546-1</vt:lpstr>
      <vt:lpstr>      Carnegie 2015 Community Engagement  Classification/Reclassification  What Does It Mean Now?</vt:lpstr>
      <vt:lpstr>Carnegie Elective Classification –  Community Engagement Central Definition</vt:lpstr>
      <vt:lpstr>Intentions that Directed Development of the Classification</vt:lpstr>
      <vt:lpstr> Classification: Benchmarking Tool </vt:lpstr>
      <vt:lpstr>Institutional Motivation </vt:lpstr>
      <vt:lpstr>Classified Campuses  2006, 2008, &amp; 2010</vt:lpstr>
      <vt:lpstr>2010 Classification</vt:lpstr>
      <vt:lpstr>Slide 8</vt:lpstr>
      <vt:lpstr>Documentation Framework (can be downloaded at http://classifications.carnegiefoundation.org/descriptions/community_engagement.php)</vt:lpstr>
      <vt:lpstr>Community Engagement Classification Application  </vt:lpstr>
      <vt:lpstr>Slide 11</vt:lpstr>
      <vt:lpstr> Look for…</vt:lpstr>
      <vt:lpstr>Application Processes for 2015 </vt:lpstr>
      <vt:lpstr>Changes in the Documentation Framework for 2015</vt:lpstr>
      <vt:lpstr>Reapplication</vt:lpstr>
      <vt:lpstr>Slide 16</vt:lpstr>
      <vt:lpstr>Slide 17</vt:lpstr>
      <vt:lpstr>  Preparing for the Application  </vt:lpstr>
      <vt:lpstr>Do NOT do it for Carnegie;  Do it for your own self-interests</vt:lpstr>
      <vt:lpstr>2015 Classification Timeline</vt:lpstr>
      <vt:lpstr>Slide 21</vt:lpstr>
      <vt:lpstr>Resources</vt:lpstr>
      <vt:lpstr>Slide 23</vt:lpstr>
    </vt:vector>
  </TitlesOfParts>
  <Company>Umass/Boston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Saltmarsh</dc:creator>
  <cp:lastModifiedBy>Grace</cp:lastModifiedBy>
  <cp:revision>71</cp:revision>
  <dcterms:created xsi:type="dcterms:W3CDTF">2010-09-23T12:41:08Z</dcterms:created>
  <dcterms:modified xsi:type="dcterms:W3CDTF">2012-10-31T00:12:07Z</dcterms:modified>
</cp:coreProperties>
</file>