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6" r:id="rId8"/>
    <p:sldId id="267" r:id="rId9"/>
    <p:sldId id="268" r:id="rId10"/>
    <p:sldId id="269" r:id="rId11"/>
    <p:sldId id="270" r:id="rId12"/>
    <p:sldId id="273" r:id="rId13"/>
    <p:sldId id="272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D415-5935-4351-8139-D9283BD8159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B76A-8C23-4D34-9215-683AFF0A0C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D415-5935-4351-8139-D9283BD8159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B76A-8C23-4D34-9215-683AFF0A0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D415-5935-4351-8139-D9283BD8159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B76A-8C23-4D34-9215-683AFF0A0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D415-5935-4351-8139-D9283BD8159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B76A-8C23-4D34-9215-683AFF0A0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D415-5935-4351-8139-D9283BD8159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B76A-8C23-4D34-9215-683AFF0A0C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D415-5935-4351-8139-D9283BD8159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B76A-8C23-4D34-9215-683AFF0A0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D415-5935-4351-8139-D9283BD8159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B76A-8C23-4D34-9215-683AFF0A0C6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D415-5935-4351-8139-D9283BD8159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B76A-8C23-4D34-9215-683AFF0A0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D415-5935-4351-8139-D9283BD8159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B76A-8C23-4D34-9215-683AFF0A0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D415-5935-4351-8139-D9283BD8159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B76A-8C23-4D34-9215-683AFF0A0C6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D415-5935-4351-8139-D9283BD8159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B76A-8C23-4D34-9215-683AFF0A0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C46D415-5935-4351-8139-D9283BD8159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AB86B76A-8C23-4D34-9215-683AFF0A0C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5" r:id="rId1"/>
    <p:sldLayoutId id="2147484586" r:id="rId2"/>
    <p:sldLayoutId id="2147484587" r:id="rId3"/>
    <p:sldLayoutId id="2147484588" r:id="rId4"/>
    <p:sldLayoutId id="2147484589" r:id="rId5"/>
    <p:sldLayoutId id="2147484590" r:id="rId6"/>
    <p:sldLayoutId id="2147484591" r:id="rId7"/>
    <p:sldLayoutId id="2147484592" r:id="rId8"/>
    <p:sldLayoutId id="2147484593" r:id="rId9"/>
    <p:sldLayoutId id="2147484594" r:id="rId10"/>
    <p:sldLayoutId id="21474845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1"/>
            <a:ext cx="7543800" cy="1981199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  <a:latin typeface="Arial Black" pitchFamily="34" charset="0"/>
              </a:rPr>
              <a:t>Dramatically Increasing Impact: University Program Co-location</a:t>
            </a:r>
            <a:br>
              <a:rPr lang="en-US" sz="30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3000" dirty="0" smtClean="0">
                <a:solidFill>
                  <a:schemeClr val="bg1"/>
                </a:solidFill>
                <a:latin typeface="Arial Black" pitchFamily="34" charset="0"/>
              </a:rPr>
              <a:t>with Community Partners</a:t>
            </a:r>
            <a:endParaRPr lang="en-US" sz="3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124200"/>
            <a:ext cx="7543800" cy="1219200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Connie Edwards - Business Consultant</a:t>
            </a: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The University of Georgia</a:t>
            </a: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Small Business Development Center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495800"/>
            <a:ext cx="2886364" cy="1519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245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568039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latin typeface="Arial Black" pitchFamily="34" charset="0"/>
              </a:rPr>
              <a:t>Impact</a:t>
            </a:r>
            <a:br>
              <a:rPr lang="en-US" sz="6000" dirty="0" smtClean="0">
                <a:latin typeface="Arial Black" pitchFamily="34" charset="0"/>
              </a:rPr>
            </a:br>
            <a:r>
              <a:rPr lang="en-US" sz="3100" dirty="0" smtClean="0">
                <a:latin typeface="Arial Black" pitchFamily="34" charset="0"/>
              </a:rPr>
              <a:t>(continued)</a:t>
            </a:r>
            <a:br>
              <a:rPr lang="en-US" sz="3100" dirty="0" smtClean="0">
                <a:latin typeface="Arial Black" pitchFamily="34" charset="0"/>
              </a:rPr>
            </a:br>
            <a:endParaRPr lang="en-US" sz="31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239" y="2286000"/>
            <a:ext cx="7543800" cy="395049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Improved </a:t>
            </a:r>
            <a:r>
              <a:rPr lang="en-US" dirty="0">
                <a:latin typeface="Arial" pitchFamily="34" charset="0"/>
                <a:cs typeface="Arial" pitchFamily="34" charset="0"/>
              </a:rPr>
              <a:t>export consulting due to collaboration of Georgia SBDC Network International Trade Division with Export Assistance Center</a:t>
            </a:r>
          </a:p>
          <a:p>
            <a:pPr>
              <a:spcBef>
                <a:spcPts val="18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Increased number of export related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loans</a:t>
            </a:r>
          </a:p>
          <a:p>
            <a:pPr>
              <a:spcBef>
                <a:spcPts val="18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Increased university’s visibility in the community</a:t>
            </a:r>
          </a:p>
          <a:p>
            <a:pPr>
              <a:spcBef>
                <a:spcPts val="18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Increased continuing education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attendees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800"/>
              </a:spcBef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436" y="6236492"/>
            <a:ext cx="1132603" cy="596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845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568039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latin typeface="Arial Black" pitchFamily="34" charset="0"/>
              </a:rPr>
              <a:t>Impact</a:t>
            </a:r>
            <a:br>
              <a:rPr lang="en-US" sz="6000" dirty="0" smtClean="0">
                <a:latin typeface="Arial Black" pitchFamily="34" charset="0"/>
              </a:rPr>
            </a:br>
            <a:r>
              <a:rPr lang="en-US" sz="3100" dirty="0" smtClean="0">
                <a:latin typeface="Arial Black" pitchFamily="34" charset="0"/>
              </a:rPr>
              <a:t>(continued)</a:t>
            </a:r>
            <a:br>
              <a:rPr lang="en-US" sz="3100" dirty="0" smtClean="0">
                <a:latin typeface="Arial Black" pitchFamily="34" charset="0"/>
              </a:rPr>
            </a:br>
            <a:endParaRPr lang="en-US" sz="31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239" y="2117074"/>
            <a:ext cx="7543800" cy="41148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Link small businesses with other university resources</a:t>
            </a:r>
          </a:p>
          <a:p>
            <a:pPr>
              <a:spcBef>
                <a:spcPts val="18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Sharing of resources to better serve small businesses</a:t>
            </a:r>
          </a:p>
          <a:p>
            <a:pPr>
              <a:spcBef>
                <a:spcPts val="18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Increased performance levels</a:t>
            </a:r>
          </a:p>
          <a:p>
            <a:pPr>
              <a:spcBef>
                <a:spcPts val="18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Improved client base for more impact from consulting</a:t>
            </a:r>
          </a:p>
          <a:p>
            <a:pPr marL="0" indent="0">
              <a:spcBef>
                <a:spcPts val="1800"/>
              </a:spcBef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436" y="6236492"/>
            <a:ext cx="1132603" cy="596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436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568039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latin typeface="Arial Black" pitchFamily="34" charset="0"/>
              </a:rPr>
              <a:t>Impact</a:t>
            </a:r>
            <a:br>
              <a:rPr lang="en-US" sz="6000" dirty="0" smtClean="0">
                <a:latin typeface="Arial Black" pitchFamily="34" charset="0"/>
              </a:rPr>
            </a:br>
            <a:r>
              <a:rPr lang="en-US" sz="3100" dirty="0" smtClean="0">
                <a:latin typeface="Arial Black" pitchFamily="34" charset="0"/>
              </a:rPr>
              <a:t>(continued)</a:t>
            </a:r>
            <a:br>
              <a:rPr lang="en-US" sz="3100" dirty="0" smtClean="0">
                <a:latin typeface="Arial Black" pitchFamily="34" charset="0"/>
              </a:rPr>
            </a:br>
            <a:endParaRPr lang="en-US" sz="31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239" y="1981200"/>
            <a:ext cx="7543800" cy="4114800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1800"/>
              </a:spcBef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Representatives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from other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communities visit and tour the facility to learn about the model</a:t>
            </a:r>
            <a:endParaRPr lang="en-US" sz="4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4400" dirty="0">
                <a:latin typeface="Arial" pitchFamily="34" charset="0"/>
                <a:cs typeface="Arial" pitchFamily="34" charset="0"/>
              </a:rPr>
              <a:t>Co-location of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UGA SBDC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and Coastal Area District Development Authority (CADDA) in Brunswick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4400" dirty="0">
                <a:latin typeface="Arial" pitchFamily="34" charset="0"/>
                <a:cs typeface="Arial" pitchFamily="34" charset="0"/>
              </a:rPr>
              <a:t>Co-location of Georgia SBDC Network International Trade Division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with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U.S. Export Assistance Center in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Atlanta</a:t>
            </a:r>
            <a:endParaRPr lang="en-US" sz="44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800"/>
              </a:spcBef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436" y="6236492"/>
            <a:ext cx="1132603" cy="596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139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7543800" cy="5257800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To receive by email the following:</a:t>
            </a:r>
          </a:p>
          <a:p>
            <a:pPr lvl="1">
              <a:spcBef>
                <a:spcPts val="18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“Lessons Learned”</a:t>
            </a:r>
          </a:p>
          <a:p>
            <a:pPr lvl="1">
              <a:spcBef>
                <a:spcPts val="18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Presentation 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lides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18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Contact information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for Organization Directors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800"/>
              </a:spcBef>
              <a:buNone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Leave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your business card with me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email:   </a:t>
            </a:r>
            <a:r>
              <a:rPr lang="en-US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cedwards@georgiasbdc.org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call:  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912-651-3200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436" y="6236492"/>
            <a:ext cx="1132603" cy="596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28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145" y="685800"/>
            <a:ext cx="7568039" cy="990600"/>
          </a:xfrm>
        </p:spPr>
        <p:txBody>
          <a:bodyPr/>
          <a:lstStyle/>
          <a:p>
            <a:pPr algn="ctr"/>
            <a:r>
              <a:rPr lang="en-US" dirty="0" smtClean="0">
                <a:latin typeface="Arial Black" pitchFamily="34" charset="0"/>
              </a:rPr>
              <a:t>Background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239" y="2209800"/>
            <a:ext cx="7543800" cy="38862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Small Business Assistance Resources in Savannah (SBARS)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Loose collaboration of organizations that each worked to provide services to small businesses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Small Business Assistance Corporation, Savannah Chamber, SBDC, Savannah Tech, Georgia Tech, Georgia Department of Community Affairs, Small Business Chamber, City of Savannah</a:t>
            </a:r>
          </a:p>
          <a:p>
            <a:pPr>
              <a:spcBef>
                <a:spcPts val="1200"/>
              </a:spcBef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436" y="6236492"/>
            <a:ext cx="1132603" cy="596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727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568039" cy="990600"/>
          </a:xfrm>
        </p:spPr>
        <p:txBody>
          <a:bodyPr/>
          <a:lstStyle/>
          <a:p>
            <a:pPr algn="ctr"/>
            <a:r>
              <a:rPr lang="en-US" dirty="0" smtClean="0">
                <a:latin typeface="Arial Black" pitchFamily="34" charset="0"/>
              </a:rPr>
              <a:t>SBARS Activities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239" y="1524000"/>
            <a:ext cx="7543800" cy="4636292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Directors of these organizations met quarterly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Discuss missions, goals, services, activities calendars of events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Understand each other’s abilities, territories, strengths, weaknesses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Avoid competing and duplication of services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Look for ways to collaborate – workshops, expos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436" y="6236492"/>
            <a:ext cx="1132603" cy="596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321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533400"/>
            <a:ext cx="7568039" cy="990600"/>
          </a:xfrm>
        </p:spPr>
        <p:txBody>
          <a:bodyPr/>
          <a:lstStyle/>
          <a:p>
            <a:pPr algn="ctr"/>
            <a:r>
              <a:rPr lang="en-US" dirty="0" smtClean="0">
                <a:latin typeface="Arial Black" pitchFamily="34" charset="0"/>
              </a:rPr>
              <a:t>Beginnings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239" y="1905000"/>
            <a:ext cx="7543800" cy="40386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SBARS members began to discuss and explore what they could do together strategically for the small business community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Co-locate to form a resource center for small businesses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Small Business Assistance Corporation’s Director began to explore purchasing a building in the Savannah Historic District</a:t>
            </a:r>
          </a:p>
          <a:p>
            <a:pPr>
              <a:spcBef>
                <a:spcPts val="1800"/>
              </a:spcBef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436" y="6236492"/>
            <a:ext cx="1132603" cy="596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67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533400"/>
            <a:ext cx="7568039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Opportunity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239" y="1600200"/>
            <a:ext cx="7543800" cy="43434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Before purchasing building, SBAC offered tenancy to organizations in SBARS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Asked for commitments to lease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Savannah UGA SBDC Director worked with The University of Georgia and SBAC to get commitment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Took some persuading</a:t>
            </a:r>
          </a:p>
          <a:p>
            <a:pPr>
              <a:spcBef>
                <a:spcPts val="1200"/>
              </a:spcBef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436" y="6236492"/>
            <a:ext cx="1132603" cy="596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865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533400"/>
            <a:ext cx="7568039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Participants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239" y="1752600"/>
            <a:ext cx="7543800" cy="41910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Small Business Assistance Corporation (SBAC)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University of Georgia Small Business Development Center (UGA SBDC)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Service Corps of Retired Executives (SCORE)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Georgia Department of Community Affairs (DCA)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until 2005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U.S. Department of Commerce Export Assistance Center – beginning 2005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436" y="6236492"/>
            <a:ext cx="1132603" cy="596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354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68039" cy="1524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Activities</a:t>
            </a:r>
            <a:br>
              <a:rPr lang="en-US" dirty="0" smtClean="0">
                <a:latin typeface="Arial Black" pitchFamily="34" charset="0"/>
              </a:rPr>
            </a:br>
            <a:endParaRPr lang="en-US" sz="2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239" y="2133600"/>
            <a:ext cx="7543800" cy="3810000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Referrals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Co-consulting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Co-sponsored workshops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Cooperative research such as needs assessment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Cooperative marketing efforts 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Shared booths/tables at business expos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Small Business Resource Center events</a:t>
            </a:r>
          </a:p>
          <a:p>
            <a:pPr>
              <a:spcBef>
                <a:spcPts val="1800"/>
              </a:spcBef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436" y="6236492"/>
            <a:ext cx="1132603" cy="596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524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533400"/>
            <a:ext cx="7568039" cy="1524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Impact</a:t>
            </a:r>
            <a:br>
              <a:rPr lang="en-US" dirty="0" smtClean="0">
                <a:latin typeface="Arial Black" pitchFamily="34" charset="0"/>
              </a:rPr>
            </a:br>
            <a:endParaRPr lang="en-US" sz="2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239" y="1981200"/>
            <a:ext cx="7543800" cy="41148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Availability of needed capital is a critical factor in small business success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UGA SBDC assisted small businesses with acquiring $1.6 million in funding in 1997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Since co-location funding has averaged $5.6 million per year for a total of $78.6 million since 1997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Average is 3.5 times more than amount in 1997</a:t>
            </a:r>
          </a:p>
          <a:p>
            <a:pPr>
              <a:spcBef>
                <a:spcPts val="1800"/>
              </a:spcBef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436" y="6236492"/>
            <a:ext cx="1132603" cy="596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291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568039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latin typeface="Arial Black" pitchFamily="34" charset="0"/>
              </a:rPr>
              <a:t>Impact</a:t>
            </a:r>
            <a:br>
              <a:rPr lang="en-US" sz="6000" dirty="0" smtClean="0">
                <a:latin typeface="Arial Black" pitchFamily="34" charset="0"/>
              </a:rPr>
            </a:br>
            <a:r>
              <a:rPr lang="en-US" sz="3100" dirty="0" smtClean="0">
                <a:latin typeface="Arial Black" pitchFamily="34" charset="0"/>
              </a:rPr>
              <a:t>(continued)</a:t>
            </a:r>
            <a:br>
              <a:rPr lang="en-US" sz="3100" dirty="0" smtClean="0">
                <a:latin typeface="Arial Black" pitchFamily="34" charset="0"/>
              </a:rPr>
            </a:br>
            <a:endParaRPr lang="en-US" sz="31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239" y="2209800"/>
            <a:ext cx="7543800" cy="37338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Small Business Administration (SBA) Vision 2000 Award as a National Model for Excellence – Access to Capital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Savannah - Fourth in the nation for business startup for small metropolitan areas</a:t>
            </a:r>
          </a:p>
          <a:p>
            <a:pPr>
              <a:spcBef>
                <a:spcPts val="18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Added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accessibility </a:t>
            </a:r>
            <a:r>
              <a:rPr lang="en-US" dirty="0">
                <a:latin typeface="Arial" pitchFamily="34" charset="0"/>
                <a:cs typeface="Arial" pitchFamily="34" charset="0"/>
              </a:rPr>
              <a:t>for small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businesses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Added value for small businesses</a:t>
            </a:r>
          </a:p>
          <a:p>
            <a:pPr>
              <a:spcBef>
                <a:spcPts val="1800"/>
              </a:spcBef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436" y="6236492"/>
            <a:ext cx="1132603" cy="596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796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799</TotalTime>
  <Words>507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NewsPrint</vt:lpstr>
      <vt:lpstr>Dramatically Increasing Impact: University Program Co-location with Community Partners</vt:lpstr>
      <vt:lpstr>Background</vt:lpstr>
      <vt:lpstr>SBARS Activities</vt:lpstr>
      <vt:lpstr>Beginnings</vt:lpstr>
      <vt:lpstr>Opportunity</vt:lpstr>
      <vt:lpstr>Participants</vt:lpstr>
      <vt:lpstr>Activities </vt:lpstr>
      <vt:lpstr>Impact </vt:lpstr>
      <vt:lpstr>Impact (continued) </vt:lpstr>
      <vt:lpstr>Impact (continued) </vt:lpstr>
      <vt:lpstr>Impact (continued) </vt:lpstr>
      <vt:lpstr>Impact (continued) </vt:lpstr>
      <vt:lpstr>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Connie Edwards</dc:creator>
  <cp:lastModifiedBy>Connie Edwards</cp:lastModifiedBy>
  <cp:revision>63</cp:revision>
  <cp:lastPrinted>2012-09-28T03:16:42Z</cp:lastPrinted>
  <dcterms:created xsi:type="dcterms:W3CDTF">2012-09-24T14:02:58Z</dcterms:created>
  <dcterms:modified xsi:type="dcterms:W3CDTF">2012-11-14T18:25:20Z</dcterms:modified>
</cp:coreProperties>
</file>