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9" r:id="rId1"/>
  </p:sldMasterIdLst>
  <p:notesMasterIdLst>
    <p:notesMasterId r:id="rId20"/>
  </p:notesMasterIdLst>
  <p:handoutMasterIdLst>
    <p:handoutMasterId r:id="rId21"/>
  </p:handoutMasterIdLst>
  <p:sldIdLst>
    <p:sldId id="256" r:id="rId2"/>
    <p:sldId id="259" r:id="rId3"/>
    <p:sldId id="260" r:id="rId4"/>
    <p:sldId id="261" r:id="rId5"/>
    <p:sldId id="264" r:id="rId6"/>
    <p:sldId id="262" r:id="rId7"/>
    <p:sldId id="263" r:id="rId8"/>
    <p:sldId id="265" r:id="rId9"/>
    <p:sldId id="267" r:id="rId10"/>
    <p:sldId id="266" r:id="rId11"/>
    <p:sldId id="271" r:id="rId12"/>
    <p:sldId id="268" r:id="rId13"/>
    <p:sldId id="270" r:id="rId14"/>
    <p:sldId id="269" r:id="rId15"/>
    <p:sldId id="272" r:id="rId16"/>
    <p:sldId id="273" r:id="rId17"/>
    <p:sldId id="274" r:id="rId18"/>
    <p:sldId id="258" r:id="rId19"/>
  </p:sldIdLst>
  <p:sldSz cx="9144000" cy="6858000" type="screen4x3"/>
  <p:notesSz cx="7010400" cy="9296400"/>
  <p:embeddedFontLst>
    <p:embeddedFont>
      <p:font typeface="Calibri" pitchFamily="34" charset="0"/>
      <p:regular r:id="rId22"/>
      <p:bold r:id="rId23"/>
      <p:italic r:id="rId24"/>
      <p:boldItalic r:id="rId25"/>
    </p:embeddedFont>
    <p:embeddedFont>
      <p:font typeface="ZapfHumnst BT"/>
      <p:regular r:id="rId26"/>
      <p:bold r:id="rId27"/>
      <p:italic r:id="rId28"/>
    </p:embeddedFont>
  </p:embeddedFont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0000"/>
    <a:srgbClr val="B82928"/>
    <a:srgbClr val="FFFF99"/>
    <a:srgbClr val="202062"/>
    <a:srgbClr val="FFFF66"/>
    <a:srgbClr val="333399"/>
    <a:srgbClr val="FF9797"/>
    <a:srgbClr val="CC0000"/>
    <a:srgbClr val="6363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9" autoAdjust="0"/>
    <p:restoredTop sz="66161" autoAdjust="0"/>
  </p:normalViewPr>
  <p:slideViewPr>
    <p:cSldViewPr showGuides="1">
      <p:cViewPr>
        <p:scale>
          <a:sx n="100" d="100"/>
          <a:sy n="100" d="100"/>
        </p:scale>
        <p:origin x="-1518" y="-42"/>
      </p:cViewPr>
      <p:guideLst>
        <p:guide orient="horz" pos="768"/>
        <p:guide orient="horz" pos="2016"/>
        <p:guide orient="horz" pos="3744"/>
        <p:guide orient="horz" pos="2304"/>
        <p:guide orient="horz" pos="4176"/>
        <p:guide orient="horz" pos="1584"/>
        <p:guide orient="horz" pos="864"/>
        <p:guide orient="horz" pos="3360"/>
        <p:guide orient="horz" pos="144"/>
        <p:guide orient="horz" pos="1056"/>
        <p:guide orient="horz" pos="2160"/>
        <p:guide pos="2880"/>
        <p:guide pos="144"/>
        <p:guide pos="5616"/>
        <p:guide pos="960"/>
        <p:guide pos="4800"/>
        <p:guide pos="1824"/>
        <p:guide pos="576"/>
        <p:guide pos="5184"/>
        <p:guide pos="1152"/>
        <p:guide pos="3936"/>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726">
              <a:defRPr sz="1200" b="0"/>
            </a:lvl1pPr>
          </a:lstStyle>
          <a:p>
            <a:pPr>
              <a:defRPr/>
            </a:pPr>
            <a:endParaRPr lang="en-US"/>
          </a:p>
        </p:txBody>
      </p:sp>
      <p:sp>
        <p:nvSpPr>
          <p:cNvPr id="153603"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726">
              <a:defRPr sz="1200" b="0"/>
            </a:lvl1pPr>
          </a:lstStyle>
          <a:p>
            <a:pPr>
              <a:defRPr/>
            </a:pPr>
            <a:endParaRPr lang="en-US"/>
          </a:p>
        </p:txBody>
      </p:sp>
      <p:sp>
        <p:nvSpPr>
          <p:cNvPr id="153604"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726">
              <a:defRPr sz="1200" b="0"/>
            </a:lvl1pPr>
          </a:lstStyle>
          <a:p>
            <a:pPr>
              <a:defRPr/>
            </a:pPr>
            <a:endParaRPr lang="en-US"/>
          </a:p>
        </p:txBody>
      </p:sp>
      <p:sp>
        <p:nvSpPr>
          <p:cNvPr id="153605"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726">
              <a:defRPr sz="1200" b="0"/>
            </a:lvl1pPr>
          </a:lstStyle>
          <a:p>
            <a:pPr>
              <a:defRPr/>
            </a:pPr>
            <a:fld id="{010DAE4A-EB65-4168-99C7-7086F5849379}" type="slidenum">
              <a:rPr lang="en-US"/>
              <a:pPr>
                <a:defRPr/>
              </a:pPr>
              <a:t>‹#›</a:t>
            </a:fld>
            <a:endParaRPr lang="en-US"/>
          </a:p>
        </p:txBody>
      </p:sp>
    </p:spTree>
    <p:extLst>
      <p:ext uri="{BB962C8B-B14F-4D97-AF65-F5344CB8AC3E}">
        <p14:creationId xmlns:p14="http://schemas.microsoft.com/office/powerpoint/2010/main" val="141865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b="0"/>
            </a:lvl1pPr>
          </a:lstStyle>
          <a:p>
            <a:pPr>
              <a:defRPr/>
            </a:pPr>
            <a:endParaRPr lang="en-US" dirty="0"/>
          </a:p>
        </p:txBody>
      </p:sp>
      <p:sp>
        <p:nvSpPr>
          <p:cNvPr id="290819"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b="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290821" name="Rectangle 5"/>
          <p:cNvSpPr>
            <a:spLocks noGrp="1" noChangeArrowheads="1"/>
          </p:cNvSpPr>
          <p:nvPr>
            <p:ph type="body" sz="quarter" idx="3"/>
          </p:nvPr>
        </p:nvSpPr>
        <p:spPr bwMode="auto">
          <a:xfrm>
            <a:off x="701675" y="4416426"/>
            <a:ext cx="5608638" cy="4183063"/>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0822"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b="0"/>
            </a:lvl1pPr>
          </a:lstStyle>
          <a:p>
            <a:pPr>
              <a:defRPr/>
            </a:pPr>
            <a:endParaRPr lang="en-US"/>
          </a:p>
        </p:txBody>
      </p:sp>
      <p:sp>
        <p:nvSpPr>
          <p:cNvPr id="290823"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b="0"/>
            </a:lvl1pPr>
          </a:lstStyle>
          <a:p>
            <a:pPr>
              <a:defRPr/>
            </a:pPr>
            <a:fld id="{254BF062-F906-4E46-9588-DEEE17057832}" type="slidenum">
              <a:rPr lang="en-US"/>
              <a:pPr>
                <a:defRPr/>
              </a:pPr>
              <a:t>‹#›</a:t>
            </a:fld>
            <a:endParaRPr lang="en-US"/>
          </a:p>
        </p:txBody>
      </p:sp>
    </p:spTree>
    <p:extLst>
      <p:ext uri="{BB962C8B-B14F-4D97-AF65-F5344CB8AC3E}">
        <p14:creationId xmlns:p14="http://schemas.microsoft.com/office/powerpoint/2010/main" val="4040853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1</a:t>
            </a:fld>
            <a:endParaRPr lang="en-US"/>
          </a:p>
        </p:txBody>
      </p:sp>
    </p:spTree>
    <p:extLst>
      <p:ext uri="{BB962C8B-B14F-4D97-AF65-F5344CB8AC3E}">
        <p14:creationId xmlns:p14="http://schemas.microsoft.com/office/powerpoint/2010/main" val="1301784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OHPW and the </a:t>
            </a:r>
            <a:r>
              <a:rPr lang="en-US" sz="1200" kern="1200" dirty="0" smtClean="0">
                <a:solidFill>
                  <a:schemeClr val="tx1"/>
                </a:solidFill>
                <a:effectLst/>
                <a:latin typeface="Arial" charset="0"/>
                <a:ea typeface="+mn-ea"/>
                <a:cs typeface="+mn-cs"/>
              </a:rPr>
              <a:t>UA </a:t>
            </a:r>
            <a:r>
              <a:rPr lang="en-US" sz="1200" kern="1200" dirty="0" smtClean="0">
                <a:solidFill>
                  <a:schemeClr val="tx1"/>
                </a:solidFill>
                <a:effectLst/>
                <a:latin typeface="Arial" charset="0"/>
                <a:ea typeface="+mn-ea"/>
                <a:cs typeface="+mn-cs"/>
              </a:rPr>
              <a:t>College of Nursing (XXCN) collaborate closely to implement </a:t>
            </a: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XXCN mission is to enhance the health and well-being of the people of </a:t>
            </a:r>
            <a:r>
              <a:rPr lang="en-US" sz="1200" kern="1200" dirty="0" smtClean="0">
                <a:solidFill>
                  <a:schemeClr val="tx1"/>
                </a:solidFill>
                <a:effectLst/>
                <a:latin typeface="Arial" charset="0"/>
                <a:ea typeface="+mn-ea"/>
                <a:cs typeface="+mn-cs"/>
              </a:rPr>
              <a:t>Alabama </a:t>
            </a:r>
            <a:r>
              <a:rPr lang="en-US" sz="1200" kern="1200" dirty="0" smtClean="0">
                <a:solidFill>
                  <a:schemeClr val="tx1"/>
                </a:solidFill>
                <a:effectLst/>
                <a:latin typeface="Arial" charset="0"/>
                <a:ea typeface="+mn-ea"/>
                <a:cs typeface="+mn-cs"/>
              </a:rPr>
              <a:t>by advancing the profession of nursing through education, scholarship, and service.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 nursing faculty member serves as the Assistant Director (AD) for the Office. The nurse faculty member has advanced degrees in both adult health and community mental health. The AD works with deans or department chairs to set schedules for onsite screenings, communicates with community health nursing faculty to coordinate clinical schedules for nursing students, and provides intensive student training.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Faculty and students from the community health, nursing course assist with screening, health advising, and follow-up.  The nurse faculty train the nursing students to use health promotion techniques including determining risk categories, how to recognize metabolic syndrome risks, and strategies for improving health behavior and biometric risk factors.</a:t>
            </a:r>
            <a:endParaRPr lang="en-US" dirty="0"/>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10</a:t>
            </a:fld>
            <a:endParaRPr lang="en-US"/>
          </a:p>
        </p:txBody>
      </p:sp>
    </p:spTree>
    <p:extLst>
      <p:ext uri="{BB962C8B-B14F-4D97-AF65-F5344CB8AC3E}">
        <p14:creationId xmlns:p14="http://schemas.microsoft.com/office/powerpoint/2010/main" val="235261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four- hour training for the </a:t>
            </a: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health screening and health advising event occurs in the community health clinical orientation.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training session includes a one- hour PowerPoint presentation providing an overview of the </a:t>
            </a: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program combined with a 30- minute </a:t>
            </a:r>
            <a:r>
              <a:rPr lang="en-US" sz="1200" kern="1200" dirty="0" err="1" smtClean="0">
                <a:solidFill>
                  <a:schemeClr val="tx1"/>
                </a:solidFill>
                <a:effectLst/>
                <a:latin typeface="Arial" charset="0"/>
                <a:ea typeface="+mn-ea"/>
                <a:cs typeface="+mn-cs"/>
              </a:rPr>
              <a:t>Camtasia</a:t>
            </a:r>
            <a:r>
              <a:rPr lang="en-US" sz="1200" kern="1200" dirty="0" smtClean="0">
                <a:solidFill>
                  <a:schemeClr val="tx1"/>
                </a:solidFill>
                <a:effectLst/>
                <a:latin typeface="Arial" charset="0"/>
                <a:ea typeface="+mn-ea"/>
                <a:cs typeface="+mn-cs"/>
              </a:rPr>
              <a:t> training </a:t>
            </a:r>
            <a:r>
              <a:rPr lang="en-US" sz="1200" kern="1200" dirty="0" smtClean="0">
                <a:solidFill>
                  <a:schemeClr val="tx1"/>
                </a:solidFill>
                <a:effectLst/>
                <a:latin typeface="Arial" charset="0"/>
                <a:ea typeface="+mn-ea"/>
                <a:cs typeface="+mn-cs"/>
              </a:rPr>
              <a:t>module.  </a:t>
            </a: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Additional time is spent in discussion and review of the </a:t>
            </a: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event guide, the overview of the research projects, and the students’ role in data collection and data entry.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final hour is devoted to a lecture and discussion period on strategies for goal setting to improve health risks.  These health risks include elevated blood pressure, abnormal cholesterol triglycerides and blood glucose levels, as well as elevated body mass index (BMI), increased waist circumference, lack of exercise and tobacco use.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Since the students are delivering the health advising sessions, they review tip sheets for each health risk the employee has on the score sheet.  The students do an in depth review of the tip sheets, created by the Office of Health Promotion and Wellness staff, before attending the screenings.  These tip sheets were developed by OHPW staff utilizing guidelines from the National Cholesterol Education Council, the American Blood, Heart and Lung Institute, the American Diabetes Association and the CDC.</a:t>
            </a:r>
          </a:p>
          <a:p>
            <a:endParaRPr lang="en-US" dirty="0"/>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11</a:t>
            </a:fld>
            <a:endParaRPr lang="en-US"/>
          </a:p>
        </p:txBody>
      </p:sp>
    </p:spTree>
    <p:extLst>
      <p:ext uri="{BB962C8B-B14F-4D97-AF65-F5344CB8AC3E}">
        <p14:creationId xmlns:p14="http://schemas.microsoft.com/office/powerpoint/2010/main" val="2635708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First, employees complete written forms that consent to share health- related details and to participate in the physical and laboratory collections.  Screening forms include program and research informed consents and a health risk appraisal.</a:t>
            </a:r>
            <a:endParaRPr lang="en-US" dirty="0"/>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12</a:t>
            </a:fld>
            <a:endParaRPr lang="en-US"/>
          </a:p>
        </p:txBody>
      </p:sp>
    </p:spTree>
    <p:extLst>
      <p:ext uri="{BB962C8B-B14F-4D97-AF65-F5344CB8AC3E}">
        <p14:creationId xmlns:p14="http://schemas.microsoft.com/office/powerpoint/2010/main" val="434054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13</a:t>
            </a:fld>
            <a:endParaRPr lang="en-US"/>
          </a:p>
        </p:txBody>
      </p:sp>
    </p:spTree>
    <p:extLst>
      <p:ext uri="{BB962C8B-B14F-4D97-AF65-F5344CB8AC3E}">
        <p14:creationId xmlns:p14="http://schemas.microsoft.com/office/powerpoint/2010/main" val="2894746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Nursing students place employees into health status categories depending on their biometric data, lab values and assessment data.  The categories for developing health problems include: crimson (very low risk), gold (low risk), silver (moderate risk) and bronze (high risk).</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health advising involves a review of the health assessment forms, the </a:t>
            </a:r>
            <a:r>
              <a:rPr lang="en-US" sz="1200" kern="1200" dirty="0" smtClean="0">
                <a:solidFill>
                  <a:schemeClr val="tx1"/>
                </a:solidFill>
                <a:effectLst/>
                <a:latin typeface="Arial" charset="0"/>
                <a:ea typeface="+mn-ea"/>
                <a:cs typeface="+mn-cs"/>
              </a:rPr>
              <a:t>score </a:t>
            </a:r>
            <a:r>
              <a:rPr lang="en-US" sz="1200" kern="1200" dirty="0" smtClean="0">
                <a:solidFill>
                  <a:schemeClr val="tx1"/>
                </a:solidFill>
                <a:effectLst/>
                <a:latin typeface="Arial" charset="0"/>
                <a:ea typeface="+mn-ea"/>
                <a:cs typeface="+mn-cs"/>
              </a:rPr>
              <a:t>sheet, and biometric and lab data.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Nursing students conduct the health advising sessions under faculty supervision.  During the health advising sessions, the nursing student provides counseling to assist the participant with setting appropriate health improvement goals.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Reinforcement of goal-setting is completed through health information sheets. Nursing students provide referrals to other University health programs to aid in accomplishing identified goals.  For example, to increase exercise, the student will refer the employee to a complimentary three month membership to the University’s Aquatic/Recreation Center, or suggest a campus or community 5K Walk/Run training program or other wellness program. </a:t>
            </a:r>
          </a:p>
          <a:p>
            <a:endParaRPr lang="en-US" dirty="0"/>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14</a:t>
            </a:fld>
            <a:endParaRPr lang="en-US"/>
          </a:p>
        </p:txBody>
      </p:sp>
    </p:spTree>
    <p:extLst>
      <p:ext uri="{BB962C8B-B14F-4D97-AF65-F5344CB8AC3E}">
        <p14:creationId xmlns:p14="http://schemas.microsoft.com/office/powerpoint/2010/main" val="73427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 </a:t>
            </a: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research project is approved by the Institutional Review Board for the University of XXXX and is currently being conducted.  </a:t>
            </a:r>
            <a:r>
              <a:rPr lang="en-US" sz="1200" i="1" kern="1200" dirty="0" smtClean="0">
                <a:solidFill>
                  <a:schemeClr val="tx1"/>
                </a:solidFill>
                <a:effectLst/>
                <a:latin typeface="Arial" charset="0"/>
                <a:ea typeface="+mn-ea"/>
                <a:cs typeface="+mn-cs"/>
              </a:rPr>
              <a:t>A</a:t>
            </a:r>
            <a:r>
              <a:rPr lang="en-US" sz="1200" kern="1200" dirty="0" smtClean="0">
                <a:solidFill>
                  <a:schemeClr val="tx1"/>
                </a:solidFill>
                <a:effectLst/>
                <a:latin typeface="Arial" charset="0"/>
                <a:ea typeface="+mn-ea"/>
                <a:cs typeface="+mn-cs"/>
              </a:rPr>
              <a:t> </a:t>
            </a:r>
            <a:r>
              <a:rPr lang="en-US" sz="1200" i="1" kern="1200" dirty="0" smtClean="0">
                <a:solidFill>
                  <a:schemeClr val="tx1"/>
                </a:solidFill>
                <a:effectLst/>
                <a:latin typeface="Arial" charset="0"/>
                <a:ea typeface="+mn-ea"/>
                <a:cs typeface="+mn-cs"/>
              </a:rPr>
              <a:t>Baseline Description of the University of </a:t>
            </a:r>
            <a:r>
              <a:rPr lang="en-US" sz="1200" i="1" kern="1200" dirty="0" smtClean="0">
                <a:solidFill>
                  <a:schemeClr val="tx1"/>
                </a:solidFill>
                <a:effectLst/>
                <a:latin typeface="Arial" charset="0"/>
                <a:ea typeface="+mn-ea"/>
                <a:cs typeface="+mn-cs"/>
              </a:rPr>
              <a:t>UA Employees</a:t>
            </a:r>
            <a:r>
              <a:rPr lang="en-US" sz="1200" i="1" kern="1200" dirty="0" smtClean="0">
                <a:solidFill>
                  <a:schemeClr val="tx1"/>
                </a:solidFill>
                <a:effectLst/>
                <a:latin typeface="Arial" charset="0"/>
                <a:ea typeface="+mn-ea"/>
                <a:cs typeface="+mn-cs"/>
              </a:rPr>
              <a:t>’ Health Status and Interests </a:t>
            </a:r>
            <a:r>
              <a:rPr lang="en-US" sz="1200" kern="1200" dirty="0" smtClean="0">
                <a:solidFill>
                  <a:schemeClr val="tx1"/>
                </a:solidFill>
                <a:effectLst/>
                <a:latin typeface="Arial" charset="0"/>
                <a:ea typeface="+mn-ea"/>
                <a:cs typeface="+mn-cs"/>
              </a:rPr>
              <a:t>will assess the effectiveness of ongoing screening and health advising in improving health status and will be used to develop health promotion programs that are identified as needed and of interest to employees. Nursing students are involved in data collection and data entry, and an OHPW graduate assistant performs data analysis. Pilot study findings are shared with the nursing students during their community health orientation. </a:t>
            </a:r>
            <a:endParaRPr lang="en-US" dirty="0"/>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15</a:t>
            </a:fld>
            <a:endParaRPr lang="en-US"/>
          </a:p>
        </p:txBody>
      </p:sp>
    </p:spTree>
    <p:extLst>
      <p:ext uri="{BB962C8B-B14F-4D97-AF65-F5344CB8AC3E}">
        <p14:creationId xmlns:p14="http://schemas.microsoft.com/office/powerpoint/2010/main" val="1795873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For many undergraduate nursing students, this is their first, and maybe only, opportunity to assist with a research project, and they gain an understanding of how the results can be utilized to improve the health of the university community.  In addition, engaging students in the research has been shown to increase their knowledge of the research process and improves their research skills (</a:t>
            </a:r>
            <a:r>
              <a:rPr lang="en-US" sz="1200" kern="1200" dirty="0" err="1" smtClean="0">
                <a:solidFill>
                  <a:schemeClr val="tx1"/>
                </a:solidFill>
                <a:effectLst/>
                <a:latin typeface="Arial" charset="0"/>
                <a:ea typeface="+mn-ea"/>
                <a:cs typeface="+mn-cs"/>
              </a:rPr>
              <a:t>Kardash</a:t>
            </a:r>
            <a:r>
              <a:rPr lang="en-US" sz="1200" kern="1200" dirty="0" smtClean="0">
                <a:solidFill>
                  <a:schemeClr val="tx1"/>
                </a:solidFill>
                <a:effectLst/>
                <a:latin typeface="Arial" charset="0"/>
                <a:ea typeface="+mn-ea"/>
                <a:cs typeface="+mn-cs"/>
              </a:rPr>
              <a:t>, 2002, Ryder, 1999, Seymour, 2004).</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literature supports health promotion experiences that help students learn positive health habits and demonstrates model approaches to promoting health and wellness (</a:t>
            </a:r>
            <a:r>
              <a:rPr lang="en-US" sz="1200" kern="1200" dirty="0" err="1" smtClean="0">
                <a:solidFill>
                  <a:schemeClr val="tx1"/>
                </a:solidFill>
                <a:effectLst/>
                <a:latin typeface="Arial" charset="0"/>
                <a:ea typeface="+mn-ea"/>
                <a:cs typeface="+mn-cs"/>
              </a:rPr>
              <a:t>Kupchella</a:t>
            </a:r>
            <a:r>
              <a:rPr lang="en-US" sz="1200" kern="1200" dirty="0" smtClean="0">
                <a:solidFill>
                  <a:schemeClr val="tx1"/>
                </a:solidFill>
                <a:effectLst/>
                <a:latin typeface="Arial" charset="0"/>
                <a:ea typeface="+mn-ea"/>
                <a:cs typeface="+mn-cs"/>
              </a:rPr>
              <a:t>, 2009). Kantor (2010) states that the shift toward community, population health, and health promotion has provided a stimulus for nurse educators to reexamine curricula and provide opportunities to meet transformations in health care.</a:t>
            </a:r>
          </a:p>
          <a:p>
            <a:endParaRPr lang="en-US" dirty="0" smtClean="0"/>
          </a:p>
          <a:p>
            <a:r>
              <a:rPr lang="en-US" sz="1200" kern="1200" dirty="0" smtClean="0">
                <a:solidFill>
                  <a:schemeClr val="tx1"/>
                </a:solidFill>
                <a:effectLst/>
                <a:latin typeface="Arial" charset="0"/>
                <a:ea typeface="+mn-ea"/>
                <a:cs typeface="+mn-cs"/>
              </a:rPr>
              <a:t>Over 300 senior community health, nursing students and 20 graduate students have experienced health promotion through the clinical rotation in </a:t>
            </a: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The clinical rotation with </a:t>
            </a: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has contributed to positive educational outcomes in nursing with a 23% improvement in NCLEX scores in health promotion over a two-year period.  In fact, health promotion has been the highest content area on the NCLEX exam for the past several semesters including spring and fall semesters of 2010 and 2011. This improvement could be reflective of changes in teaching strategies; however, students indicate that </a:t>
            </a: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made the difference.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Additionally, the program provides an innovative opportunity for undergraduate and graduate nursing students to experience structured health promotion while improving clinical, communication, and professional collaborative skills applicable to other health care settings.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16</a:t>
            </a:fld>
            <a:endParaRPr lang="en-US"/>
          </a:p>
        </p:txBody>
      </p:sp>
    </p:spTree>
    <p:extLst>
      <p:ext uri="{BB962C8B-B14F-4D97-AF65-F5344CB8AC3E}">
        <p14:creationId xmlns:p14="http://schemas.microsoft.com/office/powerpoint/2010/main" val="1136602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18</a:t>
            </a:fld>
            <a:endParaRPr lang="en-US"/>
          </a:p>
        </p:txBody>
      </p:sp>
    </p:spTree>
    <p:extLst>
      <p:ext uri="{BB962C8B-B14F-4D97-AF65-F5344CB8AC3E}">
        <p14:creationId xmlns:p14="http://schemas.microsoft.com/office/powerpoint/2010/main" val="236913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Epidemiologic studies show that lifestyle, environmental, and genetic factors are major determinants of population health in areas of health, illness, disease, disability, and mortality.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As the health of the population shifts towards chronic illnesses and long-term disability, acute care and disease-based episodic interventions alone are inadequate for improving health (Allan et al., 2004; Allan, Stanley, Crabtree, Werner, &amp; Swenson, 2005).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Nurses must be adequately prepared to engage in activities that focus on health promotion and disease and injury prevention throughout the lifespan, and, therefore, it is essential that undergraduate nursing programs provide their students with health promotion clinical experiences. </a:t>
            </a:r>
            <a:endParaRPr lang="en-US" dirty="0"/>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2</a:t>
            </a:fld>
            <a:endParaRPr lang="en-US"/>
          </a:p>
        </p:txBody>
      </p:sp>
    </p:spTree>
    <p:extLst>
      <p:ext uri="{BB962C8B-B14F-4D97-AF65-F5344CB8AC3E}">
        <p14:creationId xmlns:p14="http://schemas.microsoft.com/office/powerpoint/2010/main" val="135712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Association of Community Health Nurse Educators’ (2010) recent report suggests that it is time to focus on practice where there is a community level population focus and where support is available to develop essential nursing practice competencies including partnership skills.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Additionally, new federal legislation enacted in early 2010 positions health promotion as an integral part of health care reform. The Affordable Care Act includes 37 separate provisions to enhance health through healthy lifestyles. Collectively, these provisions have the potential to make health promotion programs available to the majority of the American public.</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Furthermore, health promotion serves as critical content in nursing education comprising between 6-12% of the National Council Licensure (NCLEX-RN) Examination.  The health promotion category of this exam requires nursing graduates to have the knowledge to incorporate prevention and/or early detection of health problems and strategies, which will help clients and their family/significant others to achieve optimal health.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In addition, the AACN includes an essential about health promotion which states, “Health promotion, disease, and injury prevention across the lifespan are essential elements of baccalaureate nursing practice at the individual and population levels. These concepts are necessary to improve population health (AACN, 2008).” The inclusion of health promotion on the NCLEX-RN examination and as an essential for nursing curriculum according to the AACN reinforces the concept of health promotion as a core component of the nursing profession.</a:t>
            </a:r>
            <a:endParaRPr lang="en-US" dirty="0"/>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3</a:t>
            </a:fld>
            <a:endParaRPr lang="en-US"/>
          </a:p>
        </p:txBody>
      </p:sp>
    </p:spTree>
    <p:extLst>
      <p:ext uri="{BB962C8B-B14F-4D97-AF65-F5344CB8AC3E}">
        <p14:creationId xmlns:p14="http://schemas.microsoft.com/office/powerpoint/2010/main" val="296734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4</a:t>
            </a:fld>
            <a:endParaRPr lang="en-US"/>
          </a:p>
        </p:txBody>
      </p:sp>
    </p:spTree>
    <p:extLst>
      <p:ext uri="{BB962C8B-B14F-4D97-AF65-F5344CB8AC3E}">
        <p14:creationId xmlns:p14="http://schemas.microsoft.com/office/powerpoint/2010/main" val="10513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Recent research indicates that health promotion programs provided by university nursing students can be effective (Carter &amp; Gaskins, 2005; Hall-Barrow, Hodges &amp; Brown, 2001).  One study on employee health promotion found that screening and health coaching provided by nursing students in a small industry setting increased employee knowledge, positive health behavior changes, and morale (Carter &amp; Gaskins, 2005). </a:t>
            </a:r>
          </a:p>
          <a:p>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To prepare baccalaureate nursing students, the </a:t>
            </a:r>
            <a:r>
              <a:rPr lang="en-US" sz="1200" kern="1200" dirty="0" smtClean="0">
                <a:solidFill>
                  <a:schemeClr val="tx1"/>
                </a:solidFill>
                <a:effectLst/>
                <a:latin typeface="Arial" charset="0"/>
                <a:ea typeface="+mn-ea"/>
                <a:cs typeface="+mn-cs"/>
              </a:rPr>
              <a:t>UA </a:t>
            </a:r>
            <a:r>
              <a:rPr lang="en-US" sz="1200" kern="1200" dirty="0" smtClean="0">
                <a:solidFill>
                  <a:schemeClr val="tx1"/>
                </a:solidFill>
                <a:effectLst/>
                <a:latin typeface="Arial" charset="0"/>
                <a:ea typeface="+mn-ea"/>
                <a:cs typeface="+mn-cs"/>
              </a:rPr>
              <a:t>College of Nursing </a:t>
            </a:r>
            <a:r>
              <a:rPr lang="en-US" sz="1200" kern="1200" dirty="0" smtClean="0">
                <a:solidFill>
                  <a:schemeClr val="tx1"/>
                </a:solidFill>
                <a:effectLst/>
                <a:latin typeface="Arial" charset="0"/>
                <a:ea typeface="+mn-ea"/>
                <a:cs typeface="+mn-cs"/>
              </a:rPr>
              <a:t>(UACN</a:t>
            </a:r>
            <a:r>
              <a:rPr lang="en-US" sz="1200" kern="1200" dirty="0" smtClean="0">
                <a:solidFill>
                  <a:schemeClr val="tx1"/>
                </a:solidFill>
                <a:effectLst/>
                <a:latin typeface="Arial" charset="0"/>
                <a:ea typeface="+mn-ea"/>
                <a:cs typeface="+mn-cs"/>
              </a:rPr>
              <a:t>) provides an intensive health promotion focus at the senior level in the community health nursing (rotation/experience/course).  The </a:t>
            </a:r>
            <a:r>
              <a:rPr lang="en-US" sz="1200" kern="1200" dirty="0" smtClean="0">
                <a:solidFill>
                  <a:schemeClr val="tx1"/>
                </a:solidFill>
                <a:effectLst/>
                <a:latin typeface="Arial" charset="0"/>
                <a:ea typeface="+mn-ea"/>
                <a:cs typeface="+mn-cs"/>
              </a:rPr>
              <a:t>UACN </a:t>
            </a:r>
            <a:r>
              <a:rPr lang="en-US" sz="1200" kern="1200" dirty="0" smtClean="0">
                <a:solidFill>
                  <a:schemeClr val="tx1"/>
                </a:solidFill>
                <a:effectLst/>
                <a:latin typeface="Arial" charset="0"/>
                <a:ea typeface="+mn-ea"/>
                <a:cs typeface="+mn-cs"/>
              </a:rPr>
              <a:t>students engage in health promotion activities through the training and delivery of health screenings with accompanying health advising sessions for The University of </a:t>
            </a:r>
            <a:r>
              <a:rPr lang="en-US" sz="1200" kern="1200" dirty="0" smtClean="0">
                <a:solidFill>
                  <a:schemeClr val="tx1"/>
                </a:solidFill>
                <a:effectLst/>
                <a:latin typeface="Arial" charset="0"/>
                <a:ea typeface="+mn-ea"/>
                <a:cs typeface="+mn-cs"/>
              </a:rPr>
              <a:t>Alabama </a:t>
            </a:r>
            <a:r>
              <a:rPr lang="en-US" sz="1200" kern="1200" dirty="0" smtClean="0">
                <a:solidFill>
                  <a:schemeClr val="tx1"/>
                </a:solidFill>
                <a:effectLst/>
                <a:latin typeface="Arial" charset="0"/>
                <a:ea typeface="+mn-ea"/>
                <a:cs typeface="+mn-cs"/>
              </a:rPr>
              <a:t>faculty and staff in the University’s signature health and wellness program, entitled </a:t>
            </a: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a:t>
            </a: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5</a:t>
            </a:fld>
            <a:endParaRPr lang="en-US"/>
          </a:p>
        </p:txBody>
      </p:sp>
    </p:spTree>
    <p:extLst>
      <p:ext uri="{BB962C8B-B14F-4D97-AF65-F5344CB8AC3E}">
        <p14:creationId xmlns:p14="http://schemas.microsoft.com/office/powerpoint/2010/main" val="250398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Under the direction of the Office of Academic Affairs and with support and direction from the Provost and Executive Vice President, the OHPW was established at </a:t>
            </a:r>
            <a:r>
              <a:rPr lang="en-US" sz="1200" kern="1200" dirty="0" smtClean="0">
                <a:solidFill>
                  <a:schemeClr val="tx1"/>
                </a:solidFill>
                <a:effectLst/>
                <a:latin typeface="Arial" charset="0"/>
                <a:ea typeface="+mn-ea"/>
                <a:cs typeface="+mn-cs"/>
              </a:rPr>
              <a:t>UA </a:t>
            </a:r>
            <a:r>
              <a:rPr lang="en-US" sz="1200" kern="1200" dirty="0" smtClean="0">
                <a:solidFill>
                  <a:schemeClr val="tx1"/>
                </a:solidFill>
                <a:effectLst/>
                <a:latin typeface="Arial" charset="0"/>
                <a:ea typeface="+mn-ea"/>
                <a:cs typeface="+mn-cs"/>
              </a:rPr>
              <a:t>in January 2007 with the hiring of a full time Director.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OHPW mission is to advance the health and well being of </a:t>
            </a:r>
            <a:r>
              <a:rPr lang="en-US" sz="1200" kern="1200" dirty="0" smtClean="0">
                <a:solidFill>
                  <a:schemeClr val="tx1"/>
                </a:solidFill>
                <a:effectLst/>
                <a:latin typeface="Arial" charset="0"/>
                <a:ea typeface="+mn-ea"/>
                <a:cs typeface="+mn-cs"/>
              </a:rPr>
              <a:t>UA </a:t>
            </a:r>
            <a:r>
              <a:rPr lang="en-US" sz="1200" kern="1200" dirty="0" smtClean="0">
                <a:solidFill>
                  <a:schemeClr val="tx1"/>
                </a:solidFill>
                <a:effectLst/>
                <a:latin typeface="Arial" charset="0"/>
                <a:ea typeface="+mn-ea"/>
                <a:cs typeface="+mn-cs"/>
              </a:rPr>
              <a:t>employees and their families through innovative, educational, and strategic wellness programs and services.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Providing a customized approach for individual health and well-being is a primary goal.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Office oversees, coordinates and evaluates </a:t>
            </a: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In addition, the Director is a registered dietitian, certified diabetes educator, has advanced degrees in both physical education and health promotion/health education, and provides the undergraduate nursing students with nutritional training on their </a:t>
            </a: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clinical day prior to the event.</a:t>
            </a:r>
            <a:endParaRPr lang="en-US" dirty="0"/>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6</a:t>
            </a:fld>
            <a:endParaRPr lang="en-US"/>
          </a:p>
        </p:txBody>
      </p:sp>
    </p:spTree>
    <p:extLst>
      <p:ext uri="{BB962C8B-B14F-4D97-AF65-F5344CB8AC3E}">
        <p14:creationId xmlns:p14="http://schemas.microsoft.com/office/powerpoint/2010/main" val="166321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7</a:t>
            </a:fld>
            <a:endParaRPr lang="en-US"/>
          </a:p>
        </p:txBody>
      </p:sp>
    </p:spTree>
    <p:extLst>
      <p:ext uri="{BB962C8B-B14F-4D97-AF65-F5344CB8AC3E}">
        <p14:creationId xmlns:p14="http://schemas.microsoft.com/office/powerpoint/2010/main" val="179308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operates in a collaborative model, utilizing partnerships with the Office of Health Promotion and Wellness (OHPW) and the </a:t>
            </a:r>
            <a:r>
              <a:rPr lang="en-US" sz="1200" kern="1200" dirty="0" smtClean="0">
                <a:solidFill>
                  <a:schemeClr val="tx1"/>
                </a:solidFill>
                <a:effectLst/>
                <a:latin typeface="Arial" charset="0"/>
                <a:ea typeface="+mn-ea"/>
                <a:cs typeface="+mn-cs"/>
              </a:rPr>
              <a:t>UA </a:t>
            </a:r>
            <a:r>
              <a:rPr lang="en-US" sz="1200" kern="1200" dirty="0" smtClean="0">
                <a:solidFill>
                  <a:schemeClr val="tx1"/>
                </a:solidFill>
                <a:effectLst/>
                <a:latin typeface="Arial" charset="0"/>
                <a:ea typeface="+mn-ea"/>
                <a:cs typeface="+mn-cs"/>
              </a:rPr>
              <a:t>College of Nursing </a:t>
            </a:r>
            <a:r>
              <a:rPr lang="en-US" sz="1200" kern="1200" dirty="0" smtClean="0">
                <a:solidFill>
                  <a:schemeClr val="tx1"/>
                </a:solidFill>
                <a:effectLst/>
                <a:latin typeface="Arial" charset="0"/>
                <a:ea typeface="+mn-ea"/>
                <a:cs typeface="+mn-cs"/>
              </a:rPr>
              <a:t>(UACN</a:t>
            </a:r>
            <a:r>
              <a:rPr lang="en-US" sz="1200" kern="1200" dirty="0" smtClean="0">
                <a:solidFill>
                  <a:schemeClr val="tx1"/>
                </a:solidFill>
                <a:effectLst/>
                <a:latin typeface="Arial" charset="0"/>
                <a:ea typeface="+mn-ea"/>
                <a:cs typeface="+mn-cs"/>
              </a:rPr>
              <a:t>) to develop strategies to encourage employees to make and sustain healthy behaviors.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It utilizes health care professionals, undergraduate nursing students, and graduate students from nursing, dietetics, psychology and kinesiology to design, deliver, and evaluate the program.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program provides onsite health screening and assessments, timely health advising sessions, and assistance in setting and monitoring individual health goals to promote improved health. Additionally, the program provides an innovative opportunity for nursing students to provide health promotion within an </a:t>
            </a:r>
            <a:r>
              <a:rPr lang="en-US" sz="1200" kern="1200" dirty="0" err="1" smtClean="0">
                <a:solidFill>
                  <a:schemeClr val="tx1"/>
                </a:solidFill>
                <a:effectLst/>
                <a:latin typeface="Arial" charset="0"/>
                <a:ea typeface="+mn-ea"/>
                <a:cs typeface="+mn-cs"/>
              </a:rPr>
              <a:t>interprofessional</a:t>
            </a:r>
            <a:r>
              <a:rPr lang="en-US" sz="1200" kern="1200" dirty="0" smtClean="0">
                <a:solidFill>
                  <a:schemeClr val="tx1"/>
                </a:solidFill>
                <a:effectLst/>
                <a:latin typeface="Arial" charset="0"/>
                <a:ea typeface="+mn-ea"/>
                <a:cs typeface="+mn-cs"/>
              </a:rPr>
              <a:t> framework while improving their clinical and communication skills.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was introduced to employees through a campus wide outreach in 2009.  To date, the outreach has been delivered to all 17 colleges or divisions and over 1,500 employees have participated.  Participants were recruited through multiple vehicles of communication, such as promotional flyers and memorandums.  Additionally, nursing students visited the buildings prior to </a:t>
            </a:r>
            <a:r>
              <a:rPr lang="en-US" sz="1200" kern="1200" dirty="0" err="1" smtClean="0">
                <a:solidFill>
                  <a:schemeClr val="tx1"/>
                </a:solidFill>
                <a:effectLst/>
                <a:latin typeface="Arial" charset="0"/>
                <a:ea typeface="+mn-ea"/>
                <a:cs typeface="+mn-cs"/>
              </a:rPr>
              <a:t>WellBama</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events and handed out promotional postcards to faculty and staff.</a:t>
            </a:r>
          </a:p>
          <a:p>
            <a:endParaRPr lang="en-US" dirty="0"/>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8</a:t>
            </a:fld>
            <a:endParaRPr lang="en-US"/>
          </a:p>
        </p:txBody>
      </p:sp>
    </p:spTree>
    <p:extLst>
      <p:ext uri="{BB962C8B-B14F-4D97-AF65-F5344CB8AC3E}">
        <p14:creationId xmlns:p14="http://schemas.microsoft.com/office/powerpoint/2010/main" val="294272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4BF062-F906-4E46-9588-DEEE17057832}" type="slidenum">
              <a:rPr lang="en-US" smtClean="0"/>
              <a:pPr>
                <a:defRPr/>
              </a:pPr>
              <a:t>9</a:t>
            </a:fld>
            <a:endParaRPr lang="en-US"/>
          </a:p>
        </p:txBody>
      </p:sp>
    </p:spTree>
    <p:extLst>
      <p:ext uri="{BB962C8B-B14F-4D97-AF65-F5344CB8AC3E}">
        <p14:creationId xmlns:p14="http://schemas.microsoft.com/office/powerpoint/2010/main" val="1790494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 Undergrad">
    <p:spTree>
      <p:nvGrpSpPr>
        <p:cNvPr id="1" name=""/>
        <p:cNvGrpSpPr/>
        <p:nvPr/>
      </p:nvGrpSpPr>
      <p:grpSpPr>
        <a:xfrm>
          <a:off x="0" y="0"/>
          <a:ext cx="0" cy="0"/>
          <a:chOff x="0" y="0"/>
          <a:chExt cx="0" cy="0"/>
        </a:xfrm>
      </p:grpSpPr>
      <p:sp>
        <p:nvSpPr>
          <p:cNvPr id="7" name="Rectangle 6"/>
          <p:cNvSpPr/>
          <p:nvPr/>
        </p:nvSpPr>
        <p:spPr>
          <a:xfrm>
            <a:off x="-11139" y="0"/>
            <a:ext cx="1832513" cy="6858000"/>
          </a:xfrm>
          <a:prstGeom prst="rect">
            <a:avLst/>
          </a:prstGeom>
          <a:solidFill>
            <a:srgbClr val="E6D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139" y="3429000"/>
            <a:ext cx="1839939" cy="3429000"/>
          </a:xfrm>
          <a:prstGeom prst="rect">
            <a:avLst/>
          </a:prstGeom>
          <a:solidFill>
            <a:srgbClr val="B8B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I:\FACSTAFF\Photos\Building\ccn-building-front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33400"/>
            <a:ext cx="182137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I:\FACSTAFF\Viewbook Photos\NURSING 2011 BUILDING BROCHURE\NURSING-11-3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139" y="457201"/>
            <a:ext cx="1832513" cy="299948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457200"/>
            <a:ext cx="1821374" cy="1"/>
          </a:xfrm>
          <a:prstGeom prst="line">
            <a:avLst/>
          </a:prstGeom>
          <a:ln w="114300">
            <a:solidFill>
              <a:srgbClr val="B308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39" y="457200"/>
            <a:ext cx="468339" cy="1"/>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I:\FACSTAFF\Viewbook Photos\NURSING 2011 BUILDING BROCHURE\NURSING-11-92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497" b="6275"/>
          <a:stretch/>
        </p:blipFill>
        <p:spPr bwMode="auto">
          <a:xfrm>
            <a:off x="-11139" y="5410776"/>
            <a:ext cx="1832998" cy="990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I:\FACSTAFF\Viewbook Photos\NURSING 2011 BUILDING BROCHURE\NURSING-11-72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286"/>
          <a:stretch/>
        </p:blipFill>
        <p:spPr bwMode="auto">
          <a:xfrm>
            <a:off x="-11139" y="4408617"/>
            <a:ext cx="1839939" cy="9698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FACSTAFF\Viewbook Photos\NURSING 2011 BUILDING BROCHURE\NURSING-11-81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8254"/>
          <a:stretch/>
        </p:blipFill>
        <p:spPr bwMode="auto">
          <a:xfrm>
            <a:off x="-11139" y="3410816"/>
            <a:ext cx="1832513" cy="99780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5327" y="3429000"/>
            <a:ext cx="1826701" cy="0"/>
          </a:xfrm>
          <a:prstGeom prst="line">
            <a:avLst/>
          </a:prstGeom>
          <a:ln w="114300">
            <a:solidFill>
              <a:srgbClr val="B3083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139" y="3429000"/>
            <a:ext cx="468339"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99" y="5409441"/>
            <a:ext cx="1826701" cy="759"/>
          </a:xfrm>
          <a:prstGeom prst="line">
            <a:avLst/>
          </a:prstGeom>
          <a:ln w="114300">
            <a:solidFill>
              <a:srgbClr val="B3083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139" y="5409441"/>
            <a:ext cx="468339" cy="1335"/>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99" y="6400042"/>
            <a:ext cx="1826701" cy="1334"/>
          </a:xfrm>
          <a:prstGeom prst="line">
            <a:avLst/>
          </a:prstGeom>
          <a:ln w="114300">
            <a:solidFill>
              <a:srgbClr val="B3083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139" y="6400042"/>
            <a:ext cx="468339" cy="133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12" y="4419600"/>
            <a:ext cx="1822988" cy="0"/>
          </a:xfrm>
          <a:prstGeom prst="line">
            <a:avLst/>
          </a:prstGeom>
          <a:ln w="114300">
            <a:solidFill>
              <a:srgbClr val="B3083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139" y="4419600"/>
            <a:ext cx="468339"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21374" y="0"/>
            <a:ext cx="732262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38400" y="460076"/>
            <a:ext cx="6096000" cy="1470025"/>
          </a:xfrm>
        </p:spPr>
        <p:txBody>
          <a:bodyPr/>
          <a:lstStyle>
            <a:lvl1pPr>
              <a:defRPr>
                <a:latin typeface="ZapfHumnst B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438400" y="2215851"/>
            <a:ext cx="6096000" cy="1752600"/>
          </a:xfrm>
        </p:spPr>
        <p:txBody>
          <a:bodyPr/>
          <a:lstStyle>
            <a:lvl1pPr marL="0" indent="0" algn="ctr">
              <a:buNone/>
              <a:defRPr>
                <a:solidFill>
                  <a:schemeClr val="tx1">
                    <a:tint val="75000"/>
                  </a:schemeClr>
                </a:solidFill>
                <a:latin typeface="ZapfHumnst B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142226" y="6399951"/>
            <a:ext cx="1828800" cy="365125"/>
          </a:xfrm>
        </p:spPr>
        <p:txBody>
          <a:bodyPr/>
          <a:lstStyle>
            <a:lvl1pPr>
              <a:defRPr>
                <a:solidFill>
                  <a:schemeClr val="bg2">
                    <a:lumMod val="50000"/>
                  </a:schemeClr>
                </a:solidFill>
              </a:defRPr>
            </a:lvl1pPr>
          </a:lstStyle>
          <a:p>
            <a:pPr>
              <a:defRPr/>
            </a:pPr>
            <a:endParaRPr lang="en-US"/>
          </a:p>
        </p:txBody>
      </p:sp>
      <p:sp>
        <p:nvSpPr>
          <p:cNvPr id="5" name="Footer Placeholder 4"/>
          <p:cNvSpPr>
            <a:spLocks noGrp="1"/>
          </p:cNvSpPr>
          <p:nvPr>
            <p:ph type="ftr" sz="quarter" idx="11"/>
          </p:nvPr>
        </p:nvSpPr>
        <p:spPr>
          <a:xfrm>
            <a:off x="4038600" y="6407910"/>
            <a:ext cx="2481943" cy="365125"/>
          </a:xfrm>
        </p:spPr>
        <p:txBody>
          <a:bodyPr/>
          <a:lstStyle>
            <a:lvl1pPr>
              <a:defRPr>
                <a:solidFill>
                  <a:schemeClr val="bg2">
                    <a:lumMod val="50000"/>
                  </a:schemeClr>
                </a:solidFill>
              </a:defRPr>
            </a:lvl1pPr>
          </a:lstStyle>
          <a:p>
            <a:pPr>
              <a:defRPr/>
            </a:pPr>
            <a:endParaRPr lang="en-US" dirty="0"/>
          </a:p>
        </p:txBody>
      </p:sp>
      <p:pic>
        <p:nvPicPr>
          <p:cNvPr id="26" name="Picture 3" descr="slides"/>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66016" t="77038" r="4055" b="1507"/>
          <a:stretch/>
        </p:blipFill>
        <p:spPr bwMode="auto">
          <a:xfrm>
            <a:off x="7310438" y="5872162"/>
            <a:ext cx="18335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userDrawn="1"/>
        </p:nvSpPr>
        <p:spPr>
          <a:xfrm>
            <a:off x="2516909" y="4993942"/>
            <a:ext cx="5943600" cy="892552"/>
          </a:xfrm>
          <a:prstGeom prst="rect">
            <a:avLst/>
          </a:prstGeom>
          <a:noFill/>
        </p:spPr>
        <p:txBody>
          <a:bodyPr wrap="square" rtlCol="0">
            <a:spAutoFit/>
          </a:bodyPr>
          <a:lstStyle/>
          <a:p>
            <a:pPr algn="ctr"/>
            <a:r>
              <a:rPr lang="en-US" sz="2800" b="0" dirty="0" smtClean="0">
                <a:solidFill>
                  <a:srgbClr val="B30838"/>
                </a:solidFill>
                <a:latin typeface="ZapfHumnst BT" pitchFamily="34" charset="0"/>
              </a:rPr>
              <a:t>CAPSTONE COLLEGE OF NURSING</a:t>
            </a:r>
          </a:p>
          <a:p>
            <a:pPr algn="ctr"/>
            <a:r>
              <a:rPr lang="en-US" sz="2400" b="0" spc="180" dirty="0" smtClean="0">
                <a:solidFill>
                  <a:srgbClr val="B30838"/>
                </a:solidFill>
                <a:latin typeface="ZapfHumnst BT" pitchFamily="34" charset="0"/>
              </a:rPr>
              <a:t>THE UNIVERSITY OF ALABAMA</a:t>
            </a:r>
            <a:endParaRPr lang="en-US" sz="2400" b="0" spc="180" dirty="0">
              <a:solidFill>
                <a:srgbClr val="B30838"/>
              </a:solidFill>
              <a:latin typeface="ZapfHumnst BT" pitchFamily="34" charset="0"/>
            </a:endParaRPr>
          </a:p>
        </p:txBody>
      </p:sp>
      <p:sp>
        <p:nvSpPr>
          <p:cNvPr id="6" name="Slide Number Placeholder 5"/>
          <p:cNvSpPr>
            <a:spLocks noGrp="1"/>
          </p:cNvSpPr>
          <p:nvPr>
            <p:ph type="sldNum" sz="quarter" idx="12"/>
          </p:nvPr>
        </p:nvSpPr>
        <p:spPr>
          <a:xfrm>
            <a:off x="6629400" y="6401376"/>
            <a:ext cx="1447800" cy="365125"/>
          </a:xfrm>
        </p:spPr>
        <p:txBody>
          <a:bodyPr/>
          <a:lstStyle>
            <a:lvl1pPr>
              <a:defRPr>
                <a:solidFill>
                  <a:schemeClr val="bg2">
                    <a:lumMod val="50000"/>
                  </a:schemeClr>
                </a:solidFill>
              </a:defRPr>
            </a:lvl1pPr>
          </a:lstStyle>
          <a:p>
            <a:pPr>
              <a:defRPr/>
            </a:pPr>
            <a:fld id="{0BF656D2-BF69-426F-83FD-54EA0B7CA271}" type="slidenum">
              <a:rPr lang="en-US" smtClean="0"/>
              <a:pPr>
                <a:defRPr/>
              </a:pPr>
              <a:t>‹#›</a:t>
            </a:fld>
            <a:endParaRPr lang="en-US"/>
          </a:p>
        </p:txBody>
      </p:sp>
    </p:spTree>
    <p:extLst>
      <p:ext uri="{BB962C8B-B14F-4D97-AF65-F5344CB8AC3E}">
        <p14:creationId xmlns:p14="http://schemas.microsoft.com/office/powerpoint/2010/main" val="27175135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0" y="3429000"/>
            <a:ext cx="9144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228600" y="228600"/>
            <a:ext cx="8686800" cy="5867400"/>
          </a:xfrm>
          <a:noFill/>
          <a:ln w="38100">
            <a:solidFill>
              <a:schemeClr val="bg1"/>
            </a:solidFill>
          </a:ln>
        </p:spPr>
        <p:txBody>
          <a:bodyPr anchor="ctr" anchorCtr="0"/>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489906-7402-4D1F-B2A3-B7DEDD46173D}" type="slidenum">
              <a:rPr lang="en-US" smtClean="0"/>
              <a:pPr>
                <a:defRPr/>
              </a:pPr>
              <a:t>‹#›</a:t>
            </a:fld>
            <a:endParaRPr lang="en-US"/>
          </a:p>
        </p:txBody>
      </p:sp>
      <p:sp>
        <p:nvSpPr>
          <p:cNvPr id="2" name="Title 1"/>
          <p:cNvSpPr>
            <a:spLocks noGrp="1"/>
          </p:cNvSpPr>
          <p:nvPr>
            <p:ph type="title"/>
          </p:nvPr>
        </p:nvSpPr>
        <p:spPr>
          <a:xfrm>
            <a:off x="228600" y="228600"/>
            <a:ext cx="8686800" cy="566738"/>
          </a:xfrm>
          <a:noFill/>
        </p:spPr>
        <p:txBody>
          <a:bodyPr anchor="t" anchorCtr="0">
            <a:noAutofit/>
            <a:scene3d>
              <a:camera prst="orthographicFront"/>
              <a:lightRig rig="threePt" dir="t"/>
            </a:scene3d>
            <a:sp3d extrusionH="3810" contourW="6350">
              <a:bevelT w="6350" h="6350"/>
              <a:bevelB w="6350" h="6350"/>
              <a:contourClr>
                <a:schemeClr val="tx1"/>
              </a:contourClr>
            </a:sp3d>
          </a:bodyPr>
          <a:lstStyle>
            <a:lvl1pPr algn="l">
              <a:defRPr sz="36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240102" y="5321060"/>
            <a:ext cx="5486400" cy="804862"/>
          </a:xfrm>
          <a:noFill/>
        </p:spPr>
        <p:txBody>
          <a:bodyPr anchor="b" anchorCtr="0"/>
          <a:lstStyle>
            <a:lvl1pPr marL="0" indent="0">
              <a:buNone/>
              <a:defRPr sz="1400">
                <a:solidFill>
                  <a:schemeClr val="bg1"/>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665" t="-4395" r="-1822" b="-4395"/>
          <a:stretch/>
        </p:blipFill>
        <p:spPr>
          <a:xfrm>
            <a:off x="7686675" y="6178550"/>
            <a:ext cx="1381125" cy="603250"/>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320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Fullscreen Picture with Caption">
    <p:spTree>
      <p:nvGrpSpPr>
        <p:cNvPr id="1" name=""/>
        <p:cNvGrpSpPr/>
        <p:nvPr/>
      </p:nvGrpSpPr>
      <p:grpSpPr>
        <a:xfrm>
          <a:off x="0" y="0"/>
          <a:ext cx="0" cy="0"/>
          <a:chOff x="0" y="0"/>
          <a:chExt cx="0" cy="0"/>
        </a:xfrm>
      </p:grpSpPr>
      <p:sp>
        <p:nvSpPr>
          <p:cNvPr id="9" name="Rectangle 8"/>
          <p:cNvSpPr/>
          <p:nvPr userDrawn="1"/>
        </p:nvSpPr>
        <p:spPr>
          <a:xfrm>
            <a:off x="0" y="3429000"/>
            <a:ext cx="9144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228600" y="228600"/>
            <a:ext cx="8686800" cy="6400800"/>
          </a:xfrm>
          <a:noFill/>
          <a:ln w="38100">
            <a:solidFill>
              <a:schemeClr val="bg1"/>
            </a:solidFill>
          </a:ln>
        </p:spPr>
        <p:txBody>
          <a:bodyPr anchor="ctr" anchorCtr="0"/>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Title 1"/>
          <p:cNvSpPr>
            <a:spLocks noGrp="1"/>
          </p:cNvSpPr>
          <p:nvPr>
            <p:ph type="title"/>
          </p:nvPr>
        </p:nvSpPr>
        <p:spPr>
          <a:xfrm>
            <a:off x="228600" y="228600"/>
            <a:ext cx="8686800" cy="566738"/>
          </a:xfrm>
          <a:noFill/>
        </p:spPr>
        <p:txBody>
          <a:bodyPr anchor="t" anchorCtr="0">
            <a:noAutofit/>
            <a:scene3d>
              <a:camera prst="orthographicFront"/>
              <a:lightRig rig="threePt" dir="t"/>
            </a:scene3d>
            <a:sp3d extrusionH="3810" contourW="6350">
              <a:bevelT w="6350" h="6350"/>
              <a:bevelB w="6350" h="6350"/>
              <a:contourClr>
                <a:schemeClr val="tx1"/>
              </a:contourClr>
            </a:sp3d>
          </a:bodyPr>
          <a:lstStyle>
            <a:lvl1pPr algn="l">
              <a:defRPr sz="36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228600" y="5824538"/>
            <a:ext cx="5486400" cy="804862"/>
          </a:xfrm>
          <a:noFill/>
        </p:spPr>
        <p:txBody>
          <a:bodyPr anchor="b" anchorCtr="0"/>
          <a:lstStyle>
            <a:lvl1pPr marL="0" indent="0">
              <a:buNone/>
              <a:defRPr sz="1400">
                <a:solidFill>
                  <a:schemeClr val="bg1"/>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8760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4949AC-8869-4273-90ED-B5E237AD8B52}" type="slidenum">
              <a:rPr lang="en-US" smtClean="0"/>
              <a:pPr>
                <a:defRPr/>
              </a:pPr>
              <a:t>‹#›</a:t>
            </a:fld>
            <a:endParaRPr lang="en-US"/>
          </a:p>
        </p:txBody>
      </p:sp>
    </p:spTree>
    <p:extLst>
      <p:ext uri="{BB962C8B-B14F-4D97-AF65-F5344CB8AC3E}">
        <p14:creationId xmlns:p14="http://schemas.microsoft.com/office/powerpoint/2010/main" val="136834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4E5D3F-1692-4911-9428-35434BF90F93}" type="slidenum">
              <a:rPr lang="en-US" smtClean="0"/>
              <a:pPr>
                <a:defRPr/>
              </a:pPr>
              <a:t>‹#›</a:t>
            </a:fld>
            <a:endParaRPr lang="en-US"/>
          </a:p>
        </p:txBody>
      </p:sp>
    </p:spTree>
    <p:extLst>
      <p:ext uri="{BB962C8B-B14F-4D97-AF65-F5344CB8AC3E}">
        <p14:creationId xmlns:p14="http://schemas.microsoft.com/office/powerpoint/2010/main" val="3951404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Finé">
    <p:spTree>
      <p:nvGrpSpPr>
        <p:cNvPr id="1" name=""/>
        <p:cNvGrpSpPr/>
        <p:nvPr/>
      </p:nvGrpSpPr>
      <p:grpSpPr>
        <a:xfrm>
          <a:off x="0" y="0"/>
          <a:ext cx="0" cy="0"/>
          <a:chOff x="0" y="0"/>
          <a:chExt cx="0" cy="0"/>
        </a:xfrm>
      </p:grpSpPr>
      <p:sp>
        <p:nvSpPr>
          <p:cNvPr id="5" name="Rectangle 4"/>
          <p:cNvSpPr/>
          <p:nvPr/>
        </p:nvSpPr>
        <p:spPr>
          <a:xfrm>
            <a:off x="0" y="6477000"/>
            <a:ext cx="9144000" cy="381000"/>
          </a:xfrm>
          <a:prstGeom prst="rect">
            <a:avLst/>
          </a:prstGeom>
          <a:solidFill>
            <a:srgbClr val="B8B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381000"/>
          </a:xfrm>
          <a:prstGeom prst="rect">
            <a:avLst/>
          </a:prstGeom>
          <a:solidFill>
            <a:srgbClr val="E6D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a:xfrm>
            <a:off x="3278606" y="6492875"/>
            <a:ext cx="2590800" cy="365125"/>
          </a:xfrm>
        </p:spPr>
        <p:txBody>
          <a:bodyPr/>
          <a:lstStyle/>
          <a:p>
            <a:pPr>
              <a:defRPr/>
            </a:pPr>
            <a:endParaRPr lang="en-US"/>
          </a:p>
        </p:txBody>
      </p:sp>
      <p:sp>
        <p:nvSpPr>
          <p:cNvPr id="4" name="Slide Number Placeholder 3"/>
          <p:cNvSpPr>
            <a:spLocks noGrp="1"/>
          </p:cNvSpPr>
          <p:nvPr>
            <p:ph type="sldNum" sz="quarter" idx="12"/>
          </p:nvPr>
        </p:nvSpPr>
        <p:spPr>
          <a:xfrm>
            <a:off x="7010400" y="6492875"/>
            <a:ext cx="1909011" cy="365125"/>
          </a:xfrm>
        </p:spPr>
        <p:txBody>
          <a:bodyPr/>
          <a:lstStyle/>
          <a:p>
            <a:pPr>
              <a:defRPr/>
            </a:pPr>
            <a:fld id="{FB6BD1EC-26C9-42C4-A74F-6F2EB1EC667E}" type="slidenum">
              <a:rPr lang="en-US" smtClean="0"/>
              <a:pPr>
                <a:defRPr/>
              </a:pPr>
              <a:t>‹#›</a:t>
            </a:fld>
            <a:endParaRPr lang="en-US"/>
          </a:p>
        </p:txBody>
      </p:sp>
      <p:sp>
        <p:nvSpPr>
          <p:cNvPr id="7" name="Rectangle 6"/>
          <p:cNvSpPr/>
          <p:nvPr/>
        </p:nvSpPr>
        <p:spPr>
          <a:xfrm>
            <a:off x="0" y="381000"/>
            <a:ext cx="9144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526" y="571500"/>
            <a:ext cx="3078948" cy="5829300"/>
          </a:xfrm>
          <a:prstGeom prst="rect">
            <a:avLst/>
          </a:prstGeom>
          <a:effectLst>
            <a:outerShdw blurRad="50800" dist="38100" dir="2700000" algn="tl" rotWithShape="0">
              <a:prstClr val="black">
                <a:alpha val="40000"/>
              </a:prstClr>
            </a:outerShdw>
          </a:effectLst>
        </p:spPr>
      </p:pic>
      <p:pic>
        <p:nvPicPr>
          <p:cNvPr id="9" name="Picture 3" descr="slide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6016" t="77038" r="4055" b="1507"/>
          <a:stretch/>
        </p:blipFill>
        <p:spPr bwMode="auto">
          <a:xfrm>
            <a:off x="7310438" y="5491163"/>
            <a:ext cx="18335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0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 DNP">
    <p:spTree>
      <p:nvGrpSpPr>
        <p:cNvPr id="1" name=""/>
        <p:cNvGrpSpPr/>
        <p:nvPr/>
      </p:nvGrpSpPr>
      <p:grpSpPr>
        <a:xfrm>
          <a:off x="0" y="0"/>
          <a:ext cx="0" cy="0"/>
          <a:chOff x="0" y="0"/>
          <a:chExt cx="0" cy="0"/>
        </a:xfrm>
      </p:grpSpPr>
      <p:sp>
        <p:nvSpPr>
          <p:cNvPr id="7" name="Rectangle 6"/>
          <p:cNvSpPr/>
          <p:nvPr/>
        </p:nvSpPr>
        <p:spPr>
          <a:xfrm>
            <a:off x="-11139" y="0"/>
            <a:ext cx="1832513" cy="6858000"/>
          </a:xfrm>
          <a:prstGeom prst="rect">
            <a:avLst/>
          </a:prstGeom>
          <a:solidFill>
            <a:srgbClr val="E6D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139" y="3429000"/>
            <a:ext cx="1839939" cy="3429000"/>
          </a:xfrm>
          <a:prstGeom prst="rect">
            <a:avLst/>
          </a:prstGeom>
          <a:solidFill>
            <a:srgbClr val="B8B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I:\FACSTAFF\Photos\Building\ccn-building-front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33400"/>
            <a:ext cx="182137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I:\FACSTAFF\Viewbook Photos\NURSING 2011 BUILDING BROCHURE\NURSING-11-3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139" y="457201"/>
            <a:ext cx="1832513" cy="299948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457200"/>
            <a:ext cx="1821374" cy="1"/>
          </a:xfrm>
          <a:prstGeom prst="line">
            <a:avLst/>
          </a:prstGeom>
          <a:ln w="114300">
            <a:solidFill>
              <a:srgbClr val="B308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39" y="457200"/>
            <a:ext cx="468339" cy="1"/>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3" descr="I:\FACSTAFF\Viewbook Photos\NURSING 2011 BUILDING BROCHURE\NURSING-11-72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286"/>
          <a:stretch/>
        </p:blipFill>
        <p:spPr bwMode="auto">
          <a:xfrm>
            <a:off x="-11139" y="4408617"/>
            <a:ext cx="1839939" cy="9698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FACSTAFF\Photos\dnp intensive 4-15-2011\IMG_0411.JP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227" t="10109" r="801" b="23760"/>
          <a:stretch/>
        </p:blipFill>
        <p:spPr bwMode="auto">
          <a:xfrm>
            <a:off x="-12760" y="3487641"/>
            <a:ext cx="1834134" cy="91916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a:off x="5812" y="4419600"/>
            <a:ext cx="1822988" cy="0"/>
          </a:xfrm>
          <a:prstGeom prst="line">
            <a:avLst/>
          </a:prstGeom>
          <a:ln w="114300">
            <a:solidFill>
              <a:srgbClr val="B3083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139" y="4419600"/>
            <a:ext cx="468339"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27" y="3429000"/>
            <a:ext cx="1826701" cy="0"/>
          </a:xfrm>
          <a:prstGeom prst="line">
            <a:avLst/>
          </a:prstGeom>
          <a:ln w="114300">
            <a:solidFill>
              <a:srgbClr val="B3083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139" y="3429000"/>
            <a:ext cx="468339"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I:\FACSTAFF\Photos\Graduation Reception 8-5-2011\Graduation Reception 039.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12429" b="6370"/>
          <a:stretch/>
        </p:blipFill>
        <p:spPr bwMode="auto">
          <a:xfrm>
            <a:off x="-12760" y="5409440"/>
            <a:ext cx="1832240" cy="99060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2099" y="5409441"/>
            <a:ext cx="1826701" cy="759"/>
          </a:xfrm>
          <a:prstGeom prst="line">
            <a:avLst/>
          </a:prstGeom>
          <a:ln w="114300">
            <a:solidFill>
              <a:srgbClr val="B3083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139" y="5409441"/>
            <a:ext cx="468339" cy="1335"/>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99" y="6400042"/>
            <a:ext cx="1826701" cy="1334"/>
          </a:xfrm>
          <a:prstGeom prst="line">
            <a:avLst/>
          </a:prstGeom>
          <a:ln w="114300">
            <a:solidFill>
              <a:srgbClr val="B3083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139" y="6400042"/>
            <a:ext cx="468339" cy="133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21374" y="0"/>
            <a:ext cx="732262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38400" y="460076"/>
            <a:ext cx="6096000" cy="1470025"/>
          </a:xfrm>
        </p:spPr>
        <p:txBody>
          <a:bodyPr/>
          <a:lstStyle>
            <a:lvl1pPr>
              <a:defRPr>
                <a:latin typeface="ZapfHumnst B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438400" y="2215851"/>
            <a:ext cx="6096000" cy="1752600"/>
          </a:xfrm>
        </p:spPr>
        <p:txBody>
          <a:bodyPr/>
          <a:lstStyle>
            <a:lvl1pPr marL="0" indent="0" algn="ctr">
              <a:buNone/>
              <a:defRPr>
                <a:solidFill>
                  <a:schemeClr val="tx1">
                    <a:tint val="75000"/>
                  </a:schemeClr>
                </a:solidFill>
                <a:latin typeface="ZapfHumnst B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142226" y="6399951"/>
            <a:ext cx="1828800" cy="365125"/>
          </a:xfrm>
        </p:spPr>
        <p:txBody>
          <a:bodyPr/>
          <a:lstStyle>
            <a:lvl1pPr>
              <a:defRPr>
                <a:solidFill>
                  <a:schemeClr val="bg2">
                    <a:lumMod val="50000"/>
                  </a:schemeClr>
                </a:solidFill>
              </a:defRPr>
            </a:lvl1pPr>
          </a:lstStyle>
          <a:p>
            <a:pPr>
              <a:defRPr/>
            </a:pPr>
            <a:endParaRPr lang="en-US"/>
          </a:p>
        </p:txBody>
      </p:sp>
      <p:sp>
        <p:nvSpPr>
          <p:cNvPr id="5" name="Footer Placeholder 4"/>
          <p:cNvSpPr>
            <a:spLocks noGrp="1"/>
          </p:cNvSpPr>
          <p:nvPr>
            <p:ph type="ftr" sz="quarter" idx="11"/>
          </p:nvPr>
        </p:nvSpPr>
        <p:spPr>
          <a:xfrm>
            <a:off x="4038600" y="6407910"/>
            <a:ext cx="2481943" cy="365125"/>
          </a:xfrm>
        </p:spPr>
        <p:txBody>
          <a:bodyPr/>
          <a:lstStyle>
            <a:lvl1pPr>
              <a:defRPr>
                <a:solidFill>
                  <a:schemeClr val="bg2">
                    <a:lumMod val="50000"/>
                  </a:schemeClr>
                </a:solidFill>
              </a:defRPr>
            </a:lvl1pPr>
          </a:lstStyle>
          <a:p>
            <a:pPr>
              <a:defRPr/>
            </a:pPr>
            <a:endParaRPr lang="en-US" dirty="0"/>
          </a:p>
        </p:txBody>
      </p:sp>
      <p:pic>
        <p:nvPicPr>
          <p:cNvPr id="26" name="Picture 3" descr="slides"/>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66016" t="77038" r="4055" b="1507"/>
          <a:stretch/>
        </p:blipFill>
        <p:spPr bwMode="auto">
          <a:xfrm>
            <a:off x="7310438" y="5872162"/>
            <a:ext cx="18335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userDrawn="1"/>
        </p:nvSpPr>
        <p:spPr>
          <a:xfrm>
            <a:off x="2516909" y="4993942"/>
            <a:ext cx="5943600" cy="892552"/>
          </a:xfrm>
          <a:prstGeom prst="rect">
            <a:avLst/>
          </a:prstGeom>
          <a:noFill/>
        </p:spPr>
        <p:txBody>
          <a:bodyPr wrap="square" rtlCol="0">
            <a:spAutoFit/>
          </a:bodyPr>
          <a:lstStyle/>
          <a:p>
            <a:pPr algn="ctr"/>
            <a:r>
              <a:rPr lang="en-US" sz="2800" b="0" dirty="0" smtClean="0">
                <a:solidFill>
                  <a:srgbClr val="B30838"/>
                </a:solidFill>
                <a:latin typeface="ZapfHumnst BT" pitchFamily="34" charset="0"/>
              </a:rPr>
              <a:t>CAPSTONE COLLEGE OF NURSING</a:t>
            </a:r>
          </a:p>
          <a:p>
            <a:pPr algn="ctr"/>
            <a:r>
              <a:rPr lang="en-US" sz="2400" b="0" spc="180" dirty="0" smtClean="0">
                <a:solidFill>
                  <a:srgbClr val="B30838"/>
                </a:solidFill>
                <a:latin typeface="ZapfHumnst BT" pitchFamily="34" charset="0"/>
              </a:rPr>
              <a:t>THE UNIVERSITY OF ALABAMA</a:t>
            </a:r>
            <a:endParaRPr lang="en-US" sz="2400" b="0" spc="180" dirty="0">
              <a:solidFill>
                <a:srgbClr val="B30838"/>
              </a:solidFill>
              <a:latin typeface="ZapfHumnst BT" pitchFamily="34" charset="0"/>
            </a:endParaRPr>
          </a:p>
        </p:txBody>
      </p:sp>
      <p:sp>
        <p:nvSpPr>
          <p:cNvPr id="6" name="Slide Number Placeholder 5"/>
          <p:cNvSpPr>
            <a:spLocks noGrp="1"/>
          </p:cNvSpPr>
          <p:nvPr>
            <p:ph type="sldNum" sz="quarter" idx="12"/>
          </p:nvPr>
        </p:nvSpPr>
        <p:spPr>
          <a:xfrm>
            <a:off x="6629400" y="6401376"/>
            <a:ext cx="1447800" cy="365125"/>
          </a:xfrm>
        </p:spPr>
        <p:txBody>
          <a:bodyPr/>
          <a:lstStyle>
            <a:lvl1pPr>
              <a:defRPr>
                <a:solidFill>
                  <a:schemeClr val="bg2">
                    <a:lumMod val="50000"/>
                  </a:schemeClr>
                </a:solidFill>
              </a:defRPr>
            </a:lvl1pPr>
          </a:lstStyle>
          <a:p>
            <a:pPr>
              <a:defRPr/>
            </a:pPr>
            <a:fld id="{0BF656D2-BF69-426F-83FD-54EA0B7CA271}" type="slidenum">
              <a:rPr lang="en-US" smtClean="0"/>
              <a:pPr>
                <a:defRPr/>
              </a:pPr>
              <a:t>‹#›</a:t>
            </a:fld>
            <a:endParaRPr lang="en-US"/>
          </a:p>
        </p:txBody>
      </p:sp>
    </p:spTree>
    <p:extLst>
      <p:ext uri="{BB962C8B-B14F-4D97-AF65-F5344CB8AC3E}">
        <p14:creationId xmlns:p14="http://schemas.microsoft.com/office/powerpoint/2010/main" val="36886253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pc="-100" baseline="0"/>
            </a:lvl1pPr>
            <a:lvl2pPr>
              <a:defRPr spc="-100" baseline="0"/>
            </a:lvl2pPr>
            <a:lvl3pPr>
              <a:defRPr spc="-100" baseline="0"/>
            </a:lvl3pPr>
            <a:lvl4pPr>
              <a:defRPr spc="-100" baseline="0"/>
            </a:lvl4pPr>
            <a:lvl5pPr>
              <a:defRPr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8081E7-485F-4E2C-85A6-65501E3DAC37}" type="slidenum">
              <a:rPr lang="en-US" smtClean="0"/>
              <a:pPr>
                <a:defRPr/>
              </a:pPr>
              <a:t>‹#›</a:t>
            </a:fld>
            <a:endParaRPr lang="en-US"/>
          </a:p>
        </p:txBody>
      </p:sp>
    </p:spTree>
    <p:extLst>
      <p:ext uri="{BB962C8B-B14F-4D97-AF65-F5344CB8AC3E}">
        <p14:creationId xmlns:p14="http://schemas.microsoft.com/office/powerpoint/2010/main" val="12569045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66925"/>
            <a:ext cx="7772400" cy="1362075"/>
          </a:xfrm>
        </p:spPr>
        <p:txBody>
          <a:bodyPr anchor="b" anchorCtr="0"/>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3429000"/>
            <a:ext cx="7772400"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EE9D0D-8FB5-41C5-A04A-B7309005C78D}" type="slidenum">
              <a:rPr lang="en-US" smtClean="0"/>
              <a:pPr>
                <a:defRPr/>
              </a:pPr>
              <a:t>‹#›</a:t>
            </a:fld>
            <a:endParaRPr lang="en-US"/>
          </a:p>
        </p:txBody>
      </p:sp>
    </p:spTree>
    <p:extLst>
      <p:ext uri="{BB962C8B-B14F-4D97-AF65-F5344CB8AC3E}">
        <p14:creationId xmlns:p14="http://schemas.microsoft.com/office/powerpoint/2010/main" val="350192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C7F0076-4DFD-4A9C-8EB9-92F1E2413204}" type="slidenum">
              <a:rPr lang="en-US" smtClean="0"/>
              <a:pPr>
                <a:defRPr/>
              </a:pPr>
              <a:t>‹#›</a:t>
            </a:fld>
            <a:endParaRPr lang="en-US"/>
          </a:p>
        </p:txBody>
      </p:sp>
    </p:spTree>
    <p:extLst>
      <p:ext uri="{BB962C8B-B14F-4D97-AF65-F5344CB8AC3E}">
        <p14:creationId xmlns:p14="http://schemas.microsoft.com/office/powerpoint/2010/main" val="103312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B308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B308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6ABBF12-E91A-47C4-BF66-AF2F0FC69103}" type="slidenum">
              <a:rPr lang="en-US" smtClean="0"/>
              <a:pPr>
                <a:defRPr/>
              </a:pPr>
              <a:t>‹#›</a:t>
            </a:fld>
            <a:endParaRPr lang="en-US"/>
          </a:p>
        </p:txBody>
      </p:sp>
    </p:spTree>
    <p:extLst>
      <p:ext uri="{BB962C8B-B14F-4D97-AF65-F5344CB8AC3E}">
        <p14:creationId xmlns:p14="http://schemas.microsoft.com/office/powerpoint/2010/main" val="276370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C6B1E7F-2CC2-4F8C-9EA8-9D9C229D25EA}" type="slidenum">
              <a:rPr lang="en-US" smtClean="0"/>
              <a:pPr>
                <a:defRPr/>
              </a:pPr>
              <a:t>‹#›</a:t>
            </a:fld>
            <a:endParaRPr lang="en-US"/>
          </a:p>
        </p:txBody>
      </p:sp>
    </p:spTree>
    <p:extLst>
      <p:ext uri="{BB962C8B-B14F-4D97-AF65-F5344CB8AC3E}">
        <p14:creationId xmlns:p14="http://schemas.microsoft.com/office/powerpoint/2010/main" val="154823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B6BD1EC-26C9-42C4-A74F-6F2EB1EC667E}" type="slidenum">
              <a:rPr lang="en-US" smtClean="0"/>
              <a:pPr>
                <a:defRPr/>
              </a:pPr>
              <a:t>‹#›</a:t>
            </a:fld>
            <a:endParaRPr lang="en-US"/>
          </a:p>
        </p:txBody>
      </p:sp>
    </p:spTree>
    <p:extLst>
      <p:ext uri="{BB962C8B-B14F-4D97-AF65-F5344CB8AC3E}">
        <p14:creationId xmlns:p14="http://schemas.microsoft.com/office/powerpoint/2010/main" val="1999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DC748CD-F8EB-436E-87D1-2CA81B9476A2}" type="slidenum">
              <a:rPr lang="en-US" smtClean="0"/>
              <a:pPr>
                <a:defRPr/>
              </a:pPr>
              <a:t>‹#›</a:t>
            </a:fld>
            <a:endParaRPr lang="en-US"/>
          </a:p>
        </p:txBody>
      </p:sp>
    </p:spTree>
    <p:extLst>
      <p:ext uri="{BB962C8B-B14F-4D97-AF65-F5344CB8AC3E}">
        <p14:creationId xmlns:p14="http://schemas.microsoft.com/office/powerpoint/2010/main" val="196674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Rectangle 9"/>
          <p:cNvSpPr/>
          <p:nvPr/>
        </p:nvSpPr>
        <p:spPr>
          <a:xfrm>
            <a:off x="0" y="6477000"/>
            <a:ext cx="9144000" cy="381000"/>
          </a:xfrm>
          <a:prstGeom prst="rect">
            <a:avLst/>
          </a:prstGeom>
          <a:solidFill>
            <a:srgbClr val="B8B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1000"/>
          </a:xfrm>
          <a:prstGeom prst="rect">
            <a:avLst/>
          </a:prstGeom>
          <a:solidFill>
            <a:srgbClr val="E6D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92875"/>
            <a:ext cx="1909011" cy="365125"/>
          </a:xfrm>
          <a:prstGeom prst="rect">
            <a:avLst/>
          </a:prstGeom>
        </p:spPr>
        <p:txBody>
          <a:bodyPr vert="horz" lIns="91440" tIns="45720" rIns="91440" bIns="45720" rtlCol="0" anchor="ctr"/>
          <a:lstStyle>
            <a:lvl1pPr algn="l">
              <a:defRPr sz="1200">
                <a:solidFill>
                  <a:schemeClr val="bg2">
                    <a:lumMod val="25000"/>
                  </a:schemeClr>
                </a:solidFill>
              </a:defRPr>
            </a:lvl1pPr>
          </a:lstStyle>
          <a:p>
            <a:pPr>
              <a:defRPr/>
            </a:pPr>
            <a:endParaRPr lang="en-US"/>
          </a:p>
        </p:txBody>
      </p:sp>
      <p:sp>
        <p:nvSpPr>
          <p:cNvPr id="5" name="Footer Placeholder 4"/>
          <p:cNvSpPr>
            <a:spLocks noGrp="1"/>
          </p:cNvSpPr>
          <p:nvPr>
            <p:ph type="ftr" sz="quarter" idx="3"/>
          </p:nvPr>
        </p:nvSpPr>
        <p:spPr>
          <a:xfrm>
            <a:off x="2554705" y="6492875"/>
            <a:ext cx="2590800" cy="365125"/>
          </a:xfrm>
          <a:prstGeom prst="rect">
            <a:avLst/>
          </a:prstGeom>
        </p:spPr>
        <p:txBody>
          <a:bodyPr vert="horz" lIns="91440" tIns="45720" rIns="91440" bIns="45720" rtlCol="0" anchor="ctr"/>
          <a:lstStyle>
            <a:lvl1pPr algn="ctr">
              <a:defRPr sz="1200">
                <a:solidFill>
                  <a:schemeClr val="bg2">
                    <a:lumMod val="25000"/>
                  </a:schemeClr>
                </a:solidFill>
              </a:defRPr>
            </a:lvl1pPr>
          </a:lstStyle>
          <a:p>
            <a:pPr>
              <a:defRPr/>
            </a:pPr>
            <a:endParaRPr lang="en-US"/>
          </a:p>
        </p:txBody>
      </p:sp>
      <p:sp>
        <p:nvSpPr>
          <p:cNvPr id="6" name="Slide Number Placeholder 5"/>
          <p:cNvSpPr>
            <a:spLocks noGrp="1"/>
          </p:cNvSpPr>
          <p:nvPr>
            <p:ph type="sldNum" sz="quarter" idx="4"/>
          </p:nvPr>
        </p:nvSpPr>
        <p:spPr>
          <a:xfrm>
            <a:off x="5562600" y="6492875"/>
            <a:ext cx="1909011"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pPr>
              <a:defRPr/>
            </a:pPr>
            <a:fld id="{FB6BD1EC-26C9-42C4-A74F-6F2EB1EC667E}" type="slidenum">
              <a:rPr lang="en-US" smtClean="0"/>
              <a:pPr>
                <a:defRPr/>
              </a:pPr>
              <a:t>‹#›</a:t>
            </a:fld>
            <a:endParaRPr lang="en-US"/>
          </a:p>
        </p:txBody>
      </p:sp>
      <p:pic>
        <p:nvPicPr>
          <p:cNvPr id="14" name="Picture 13"/>
          <p:cNvPicPr>
            <a:picLocks noChangeAspect="1"/>
          </p:cNvPicPr>
          <p:nvPr/>
        </p:nvPicPr>
        <p:blipFill rotWithShape="1">
          <a:blip r:embed="rId16">
            <a:extLst>
              <a:ext uri="{28A0092B-C50C-407E-A947-70E740481C1C}">
                <a14:useLocalDpi xmlns:a14="http://schemas.microsoft.com/office/drawing/2010/main" val="0"/>
              </a:ext>
            </a:extLst>
          </a:blip>
          <a:srcRect l="-1665" t="-4395" r="-1822" b="-4395"/>
          <a:stretch/>
        </p:blipFill>
        <p:spPr>
          <a:xfrm>
            <a:off x="7686675" y="6178550"/>
            <a:ext cx="1381125" cy="603250"/>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94268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12" r:id="rId11"/>
    <p:sldLayoutId id="2147483709" r:id="rId12"/>
    <p:sldLayoutId id="2147483710" r:id="rId13"/>
    <p:sldLayoutId id="2147483711" r:id="rId14"/>
  </p:sldLayoutIdLst>
  <p:timing>
    <p:tnLst>
      <p:par>
        <p:cTn id="1" dur="indefinite" restart="never" nodeType="tmRoot"/>
      </p:par>
    </p:tnLst>
  </p:timing>
  <p:txStyles>
    <p:titleStyle>
      <a:lvl1pPr algn="ctr" defTabSz="914400" rtl="0" eaLnBrk="1" latinLnBrk="0" hangingPunct="1">
        <a:spcBef>
          <a:spcPct val="0"/>
        </a:spcBef>
        <a:buNone/>
        <a:defRPr sz="4400" b="1" kern="1200" spc="0" baseline="0">
          <a:solidFill>
            <a:srgbClr val="B30838"/>
          </a:solidFill>
          <a:latin typeface="ZapfHumnst BT" pitchFamily="34" charset="0"/>
          <a:ea typeface="+mj-ea"/>
          <a:cs typeface="+mj-cs"/>
        </a:defRPr>
      </a:lvl1pPr>
    </p:titleStyle>
    <p:bodyStyle>
      <a:lvl1pPr marL="342900" indent="-342900" algn="l" defTabSz="914400" rtl="0" eaLnBrk="1" latinLnBrk="0" hangingPunct="1">
        <a:spcBef>
          <a:spcPct val="20000"/>
        </a:spcBef>
        <a:buClr>
          <a:srgbClr val="B30838"/>
        </a:buClr>
        <a:buSzPct val="125000"/>
        <a:buFont typeface="Wingdings" pitchFamily="2" charset="2"/>
        <a:buChar char="§"/>
        <a:defRPr sz="3200" kern="1200" spc="-100" baseline="0">
          <a:solidFill>
            <a:schemeClr val="tx1"/>
          </a:solidFill>
          <a:latin typeface="ZapfHumnst BT" pitchFamily="34" charset="0"/>
          <a:ea typeface="+mn-ea"/>
          <a:cs typeface="+mn-cs"/>
        </a:defRPr>
      </a:lvl1pPr>
      <a:lvl2pPr marL="742950" indent="-285750" algn="l" defTabSz="914400" rtl="0" eaLnBrk="1" latinLnBrk="0" hangingPunct="1">
        <a:spcBef>
          <a:spcPct val="20000"/>
        </a:spcBef>
        <a:buSzPct val="125000"/>
        <a:buFont typeface="Wingdings" pitchFamily="2" charset="2"/>
        <a:buChar char="§"/>
        <a:defRPr sz="2800" kern="1200" spc="-150" baseline="0">
          <a:solidFill>
            <a:schemeClr val="tx1"/>
          </a:solidFill>
          <a:latin typeface="ZapfHumnst BT" pitchFamily="34" charset="0"/>
          <a:ea typeface="+mn-ea"/>
          <a:cs typeface="+mn-cs"/>
        </a:defRPr>
      </a:lvl2pPr>
      <a:lvl3pPr marL="1143000" indent="-228600" algn="l" defTabSz="914400" rtl="0" eaLnBrk="1" latinLnBrk="0" hangingPunct="1">
        <a:spcBef>
          <a:spcPct val="20000"/>
        </a:spcBef>
        <a:buClr>
          <a:srgbClr val="B30838"/>
        </a:buClr>
        <a:buSzPct val="125000"/>
        <a:buFont typeface="Wingdings" pitchFamily="2" charset="2"/>
        <a:buChar char="§"/>
        <a:defRPr sz="2400" kern="1200" spc="-150" baseline="0">
          <a:solidFill>
            <a:schemeClr val="tx1"/>
          </a:solidFill>
          <a:latin typeface="ZapfHumnst BT" pitchFamily="34" charset="0"/>
          <a:ea typeface="+mn-ea"/>
          <a:cs typeface="+mn-cs"/>
        </a:defRPr>
      </a:lvl3pPr>
      <a:lvl4pPr marL="1600200" indent="-228600" algn="l" defTabSz="914400" rtl="0" eaLnBrk="1" latinLnBrk="0" hangingPunct="1">
        <a:spcBef>
          <a:spcPct val="20000"/>
        </a:spcBef>
        <a:buSzPct val="125000"/>
        <a:buFont typeface="Wingdings" pitchFamily="2" charset="2"/>
        <a:buChar char="§"/>
        <a:defRPr sz="2000" kern="1200" spc="-150" baseline="0">
          <a:solidFill>
            <a:schemeClr val="tx1"/>
          </a:solidFill>
          <a:latin typeface="ZapfHumnst BT" pitchFamily="34" charset="0"/>
          <a:ea typeface="+mn-ea"/>
          <a:cs typeface="+mn-cs"/>
        </a:defRPr>
      </a:lvl4pPr>
      <a:lvl5pPr marL="2057400" indent="-228600" algn="l" defTabSz="914400" rtl="0" eaLnBrk="1" latinLnBrk="0" hangingPunct="1">
        <a:spcBef>
          <a:spcPct val="20000"/>
        </a:spcBef>
        <a:buClr>
          <a:srgbClr val="B30838"/>
        </a:buClr>
        <a:buSzPct val="125000"/>
        <a:buFont typeface="Wingdings" pitchFamily="2" charset="2"/>
        <a:buChar char="§"/>
        <a:defRPr sz="2000" kern="1200" spc="-150" baseline="0">
          <a:solidFill>
            <a:schemeClr val="tx1"/>
          </a:solidFill>
          <a:latin typeface="ZapfHumnst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362200" y="838200"/>
            <a:ext cx="6096000" cy="1470025"/>
          </a:xfrm>
        </p:spPr>
        <p:txBody>
          <a:bodyPr>
            <a:normAutofit fontScale="90000"/>
          </a:bodyPr>
          <a:lstStyle/>
          <a:p>
            <a:r>
              <a:rPr lang="en-US" dirty="0" smtClean="0"/>
              <a:t>An Innovative </a:t>
            </a:r>
            <a:r>
              <a:rPr lang="en-US" dirty="0" smtClean="0"/>
              <a:t>Approach to Health Promotion in Nursing: A Collaborative Approach</a:t>
            </a:r>
            <a:endParaRPr lang="en-US" dirty="0"/>
          </a:p>
        </p:txBody>
      </p:sp>
      <p:sp>
        <p:nvSpPr>
          <p:cNvPr id="7" name="Subtitle 6"/>
          <p:cNvSpPr>
            <a:spLocks noGrp="1"/>
          </p:cNvSpPr>
          <p:nvPr>
            <p:ph type="subTitle" idx="1"/>
          </p:nvPr>
        </p:nvSpPr>
        <p:spPr>
          <a:xfrm>
            <a:off x="2438400" y="2819400"/>
            <a:ext cx="6096000" cy="1752600"/>
          </a:xfrm>
        </p:spPr>
        <p:txBody>
          <a:bodyPr/>
          <a:lstStyle/>
          <a:p>
            <a:endParaRPr lang="en-US" dirty="0" smtClean="0"/>
          </a:p>
          <a:p>
            <a:r>
              <a:rPr lang="en-US" dirty="0" smtClean="0"/>
              <a:t>Michele Montgomery, PhD, RN</a:t>
            </a:r>
            <a:endParaRPr lang="en-US" dirty="0"/>
          </a:p>
        </p:txBody>
      </p:sp>
    </p:spTree>
    <p:extLst>
      <p:ext uri="{BB962C8B-B14F-4D97-AF65-F5344CB8AC3E}">
        <p14:creationId xmlns:p14="http://schemas.microsoft.com/office/powerpoint/2010/main" val="38871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WellBama</a:t>
            </a:r>
            <a:r>
              <a:rPr lang="en-US" dirty="0" smtClean="0"/>
              <a:t> and Nursing</a:t>
            </a:r>
            <a:endParaRPr lang="en-US" dirty="0"/>
          </a:p>
        </p:txBody>
      </p:sp>
      <p:sp>
        <p:nvSpPr>
          <p:cNvPr id="3" name="Content Placeholder 2"/>
          <p:cNvSpPr>
            <a:spLocks noGrp="1"/>
          </p:cNvSpPr>
          <p:nvPr>
            <p:ph idx="1"/>
          </p:nvPr>
        </p:nvSpPr>
        <p:spPr>
          <a:xfrm>
            <a:off x="228600" y="1143000"/>
            <a:ext cx="8610600" cy="4983163"/>
          </a:xfrm>
        </p:spPr>
        <p:txBody>
          <a:bodyPr/>
          <a:lstStyle/>
          <a:p>
            <a:r>
              <a:rPr lang="en-US" dirty="0" smtClean="0"/>
              <a:t>OHPW and CCN collaborate to implement </a:t>
            </a:r>
            <a:r>
              <a:rPr lang="en-US" dirty="0" err="1" smtClean="0"/>
              <a:t>WellBama</a:t>
            </a:r>
            <a:endParaRPr lang="en-US" dirty="0" smtClean="0"/>
          </a:p>
          <a:p>
            <a:r>
              <a:rPr lang="en-US" dirty="0" smtClean="0"/>
              <a:t>Nursing faculty member serves as Assistant Director for the OHPW</a:t>
            </a:r>
          </a:p>
          <a:p>
            <a:r>
              <a:rPr lang="en-US" dirty="0" smtClean="0"/>
              <a:t>Faculty train students to use health promotion techniques including:</a:t>
            </a:r>
          </a:p>
          <a:p>
            <a:pPr lvl="1"/>
            <a:r>
              <a:rPr lang="en-US" dirty="0" smtClean="0"/>
              <a:t>Determining risk categories</a:t>
            </a:r>
          </a:p>
          <a:p>
            <a:pPr lvl="1"/>
            <a:r>
              <a:rPr lang="en-US" dirty="0" smtClean="0"/>
              <a:t>Recognizing metabolic risks</a:t>
            </a:r>
          </a:p>
          <a:p>
            <a:pPr lvl="1"/>
            <a:r>
              <a:rPr lang="en-US" dirty="0" smtClean="0"/>
              <a:t>Strategies for improving health behavior</a:t>
            </a:r>
          </a:p>
        </p:txBody>
      </p:sp>
    </p:spTree>
    <p:extLst>
      <p:ext uri="{BB962C8B-B14F-4D97-AF65-F5344CB8AC3E}">
        <p14:creationId xmlns:p14="http://schemas.microsoft.com/office/powerpoint/2010/main" val="1992368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Nursing Students</a:t>
            </a:r>
            <a:endParaRPr lang="en-US" dirty="0"/>
          </a:p>
        </p:txBody>
      </p:sp>
      <p:sp>
        <p:nvSpPr>
          <p:cNvPr id="3" name="Content Placeholder 2"/>
          <p:cNvSpPr>
            <a:spLocks noGrp="1"/>
          </p:cNvSpPr>
          <p:nvPr>
            <p:ph idx="1"/>
          </p:nvPr>
        </p:nvSpPr>
        <p:spPr/>
        <p:txBody>
          <a:bodyPr>
            <a:normAutofit lnSpcReduction="10000"/>
          </a:bodyPr>
          <a:lstStyle/>
          <a:p>
            <a:r>
              <a:rPr lang="en-US" dirty="0" smtClean="0"/>
              <a:t>Four hour training provided by faculty/Assistant Director</a:t>
            </a:r>
          </a:p>
          <a:p>
            <a:r>
              <a:rPr lang="en-US" dirty="0" smtClean="0"/>
              <a:t>Includes:</a:t>
            </a:r>
          </a:p>
          <a:p>
            <a:pPr lvl="1"/>
            <a:r>
              <a:rPr lang="en-US" dirty="0" smtClean="0"/>
              <a:t>Overview of </a:t>
            </a:r>
            <a:r>
              <a:rPr lang="en-US" dirty="0" err="1" smtClean="0"/>
              <a:t>WellBama</a:t>
            </a:r>
            <a:endParaRPr lang="en-US" dirty="0" smtClean="0"/>
          </a:p>
          <a:p>
            <a:pPr lvl="1"/>
            <a:r>
              <a:rPr lang="en-US" dirty="0" smtClean="0"/>
              <a:t>Training module for </a:t>
            </a:r>
            <a:r>
              <a:rPr lang="en-US" dirty="0" err="1" smtClean="0"/>
              <a:t>WellBama</a:t>
            </a:r>
            <a:r>
              <a:rPr lang="en-US" dirty="0" smtClean="0"/>
              <a:t> score sheet</a:t>
            </a:r>
          </a:p>
          <a:p>
            <a:pPr lvl="1"/>
            <a:r>
              <a:rPr lang="en-US" dirty="0" smtClean="0"/>
              <a:t>Review of </a:t>
            </a:r>
            <a:r>
              <a:rPr lang="en-US" dirty="0" err="1" smtClean="0"/>
              <a:t>WellBama</a:t>
            </a:r>
            <a:r>
              <a:rPr lang="en-US" dirty="0" smtClean="0"/>
              <a:t> event guide</a:t>
            </a:r>
          </a:p>
          <a:p>
            <a:pPr lvl="1"/>
            <a:r>
              <a:rPr lang="en-US" dirty="0" smtClean="0"/>
              <a:t>Overview of research projects</a:t>
            </a:r>
          </a:p>
          <a:p>
            <a:pPr lvl="1"/>
            <a:r>
              <a:rPr lang="en-US" dirty="0" smtClean="0"/>
              <a:t>Lecture and discussion on strategies to improve health risks</a:t>
            </a:r>
            <a:endParaRPr lang="en-US" dirty="0"/>
          </a:p>
        </p:txBody>
      </p:sp>
    </p:spTree>
    <p:extLst>
      <p:ext uri="{BB962C8B-B14F-4D97-AF65-F5344CB8AC3E}">
        <p14:creationId xmlns:p14="http://schemas.microsoft.com/office/powerpoint/2010/main" val="1739945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err="1" smtClean="0"/>
              <a:t>WellBama</a:t>
            </a:r>
            <a:r>
              <a:rPr lang="en-US" dirty="0" smtClean="0"/>
              <a:t> Screening</a:t>
            </a:r>
            <a:endParaRPr lang="en-US" dirty="0"/>
          </a:p>
        </p:txBody>
      </p:sp>
      <p:sp>
        <p:nvSpPr>
          <p:cNvPr id="3" name="Content Placeholder 2"/>
          <p:cNvSpPr>
            <a:spLocks noGrp="1"/>
          </p:cNvSpPr>
          <p:nvPr>
            <p:ph idx="1"/>
          </p:nvPr>
        </p:nvSpPr>
        <p:spPr>
          <a:xfrm>
            <a:off x="228600" y="1143001"/>
            <a:ext cx="8610600" cy="4953000"/>
          </a:xfrm>
        </p:spPr>
        <p:txBody>
          <a:bodyPr>
            <a:normAutofit fontScale="92500" lnSpcReduction="20000"/>
          </a:bodyPr>
          <a:lstStyle/>
          <a:p>
            <a:r>
              <a:rPr lang="en-US" dirty="0" smtClean="0"/>
              <a:t>Employees complete written forms to consent to participate</a:t>
            </a:r>
          </a:p>
          <a:p>
            <a:r>
              <a:rPr lang="en-US" dirty="0" smtClean="0"/>
              <a:t>Fasting lab values</a:t>
            </a:r>
          </a:p>
          <a:p>
            <a:pPr lvl="1"/>
            <a:r>
              <a:rPr lang="en-US" dirty="0" smtClean="0"/>
              <a:t>Triglycerides</a:t>
            </a:r>
          </a:p>
          <a:p>
            <a:pPr lvl="1"/>
            <a:r>
              <a:rPr lang="en-US" dirty="0" smtClean="0"/>
              <a:t>Total, LDL, and HDL cholesterol</a:t>
            </a:r>
          </a:p>
          <a:p>
            <a:pPr lvl="1"/>
            <a:r>
              <a:rPr lang="en-US" dirty="0" smtClean="0"/>
              <a:t>Glucose levels</a:t>
            </a:r>
          </a:p>
          <a:p>
            <a:r>
              <a:rPr lang="en-US" dirty="0" smtClean="0"/>
              <a:t>Biometric screening</a:t>
            </a:r>
          </a:p>
          <a:p>
            <a:pPr lvl="1"/>
            <a:r>
              <a:rPr lang="en-US" dirty="0" smtClean="0"/>
              <a:t>Height</a:t>
            </a:r>
          </a:p>
          <a:p>
            <a:pPr lvl="1"/>
            <a:r>
              <a:rPr lang="en-US" dirty="0" smtClean="0"/>
              <a:t>Weight</a:t>
            </a:r>
          </a:p>
          <a:p>
            <a:pPr lvl="1"/>
            <a:r>
              <a:rPr lang="en-US" dirty="0" smtClean="0"/>
              <a:t>Body mass index (BMI)</a:t>
            </a:r>
          </a:p>
          <a:p>
            <a:pPr lvl="1"/>
            <a:r>
              <a:rPr lang="en-US" dirty="0" smtClean="0"/>
              <a:t>Waist circumference</a:t>
            </a:r>
          </a:p>
          <a:p>
            <a:pPr lvl="1"/>
            <a:r>
              <a:rPr lang="en-US" dirty="0" smtClean="0"/>
              <a:t>Blood pressure</a:t>
            </a:r>
            <a:endParaRPr lang="en-US"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304" y="2772567"/>
            <a:ext cx="1126695" cy="173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3142" y="1576563"/>
            <a:ext cx="1579374" cy="119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9563" y="1805779"/>
            <a:ext cx="1487487"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7342" y="3881437"/>
            <a:ext cx="1272221" cy="161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9438" y="4038600"/>
            <a:ext cx="1334342" cy="213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2830" y="4425305"/>
            <a:ext cx="2210725" cy="1658044"/>
          </a:xfrm>
          <a:prstGeom prst="rect">
            <a:avLst/>
          </a:prstGeom>
        </p:spPr>
      </p:pic>
    </p:spTree>
    <p:extLst>
      <p:ext uri="{BB962C8B-B14F-4D97-AF65-F5344CB8AC3E}">
        <p14:creationId xmlns:p14="http://schemas.microsoft.com/office/powerpoint/2010/main" val="337644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8328661" cy="52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56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Assessment and Advising</a:t>
            </a:r>
            <a:endParaRPr lang="en-US" dirty="0"/>
          </a:p>
        </p:txBody>
      </p:sp>
      <p:sp>
        <p:nvSpPr>
          <p:cNvPr id="3" name="Content Placeholder 2"/>
          <p:cNvSpPr>
            <a:spLocks noGrp="1"/>
          </p:cNvSpPr>
          <p:nvPr>
            <p:ph idx="1"/>
          </p:nvPr>
        </p:nvSpPr>
        <p:spPr>
          <a:xfrm>
            <a:off x="228600" y="1219200"/>
            <a:ext cx="8610600" cy="4906963"/>
          </a:xfrm>
        </p:spPr>
        <p:txBody>
          <a:bodyPr>
            <a:normAutofit/>
          </a:bodyPr>
          <a:lstStyle/>
          <a:p>
            <a:r>
              <a:rPr lang="en-US" dirty="0" smtClean="0"/>
              <a:t>Health status categories</a:t>
            </a:r>
          </a:p>
          <a:p>
            <a:pPr lvl="1"/>
            <a:r>
              <a:rPr lang="en-US" dirty="0" smtClean="0"/>
              <a:t>Crimson (very low risk)</a:t>
            </a:r>
          </a:p>
          <a:p>
            <a:pPr lvl="1"/>
            <a:r>
              <a:rPr lang="en-US" dirty="0" smtClean="0"/>
              <a:t>Gold (low risk)</a:t>
            </a:r>
          </a:p>
          <a:p>
            <a:pPr lvl="1"/>
            <a:r>
              <a:rPr lang="en-US" dirty="0" smtClean="0"/>
              <a:t>Silver (moderate risk)</a:t>
            </a:r>
          </a:p>
          <a:p>
            <a:pPr lvl="1"/>
            <a:r>
              <a:rPr lang="en-US" dirty="0" smtClean="0"/>
              <a:t>Bronze (high risk)</a:t>
            </a:r>
          </a:p>
          <a:p>
            <a:r>
              <a:rPr lang="en-US" dirty="0" smtClean="0"/>
              <a:t>Nursing student explains lab values and biometric measurements</a:t>
            </a:r>
          </a:p>
          <a:p>
            <a:r>
              <a:rPr lang="en-US" dirty="0" smtClean="0"/>
              <a:t>Assists participant with setting goals</a:t>
            </a:r>
          </a:p>
          <a:p>
            <a:r>
              <a:rPr lang="en-US" dirty="0" smtClean="0"/>
              <a:t>Provides referrals to University health programs</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276350"/>
            <a:ext cx="3276600" cy="2457450"/>
          </a:xfrm>
          <a:prstGeom prst="rect">
            <a:avLst/>
          </a:prstGeom>
        </p:spPr>
      </p:pic>
    </p:spTree>
    <p:extLst>
      <p:ext uri="{BB962C8B-B14F-4D97-AF65-F5344CB8AC3E}">
        <p14:creationId xmlns:p14="http://schemas.microsoft.com/office/powerpoint/2010/main" val="4020651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a:t>
            </a:r>
            <a:endParaRPr lang="en-US" dirty="0"/>
          </a:p>
        </p:txBody>
      </p:sp>
      <p:sp>
        <p:nvSpPr>
          <p:cNvPr id="3" name="Content Placeholder 2"/>
          <p:cNvSpPr>
            <a:spLocks noGrp="1"/>
          </p:cNvSpPr>
          <p:nvPr>
            <p:ph idx="1"/>
          </p:nvPr>
        </p:nvSpPr>
        <p:spPr>
          <a:xfrm>
            <a:off x="228600" y="1143000"/>
            <a:ext cx="8686800" cy="4983163"/>
          </a:xfrm>
        </p:spPr>
        <p:txBody>
          <a:bodyPr>
            <a:normAutofit/>
          </a:bodyPr>
          <a:lstStyle/>
          <a:p>
            <a:r>
              <a:rPr lang="en-US" dirty="0" err="1" smtClean="0"/>
              <a:t>WellBama</a:t>
            </a:r>
            <a:r>
              <a:rPr lang="en-US" dirty="0" smtClean="0"/>
              <a:t> research project currently being conducted</a:t>
            </a:r>
          </a:p>
          <a:p>
            <a:pPr lvl="1"/>
            <a:r>
              <a:rPr lang="en-US" dirty="0" smtClean="0"/>
              <a:t>Assessing the effectiveness of ongoing screening and health advising to improve health status and develop health promotion programs</a:t>
            </a:r>
          </a:p>
          <a:p>
            <a:r>
              <a:rPr lang="en-US" dirty="0" smtClean="0"/>
              <a:t>Nursing students</a:t>
            </a:r>
          </a:p>
          <a:p>
            <a:pPr lvl="1"/>
            <a:r>
              <a:rPr lang="en-US" dirty="0" smtClean="0"/>
              <a:t>Data collection</a:t>
            </a:r>
          </a:p>
          <a:p>
            <a:pPr lvl="1"/>
            <a:r>
              <a:rPr lang="en-US" dirty="0" smtClean="0"/>
              <a:t>Data entry</a:t>
            </a:r>
          </a:p>
          <a:p>
            <a:pPr lvl="1"/>
            <a:r>
              <a:rPr lang="en-US" dirty="0" smtClean="0"/>
              <a:t>Pilot study findings</a:t>
            </a:r>
          </a:p>
          <a:p>
            <a:pPr marL="0" indent="0">
              <a:buNone/>
            </a:pPr>
            <a:endParaRPr lang="en-US" dirty="0"/>
          </a:p>
        </p:txBody>
      </p:sp>
    </p:spTree>
    <p:extLst>
      <p:ext uri="{BB962C8B-B14F-4D97-AF65-F5344CB8AC3E}">
        <p14:creationId xmlns:p14="http://schemas.microsoft.com/office/powerpoint/2010/main" val="3658492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62000"/>
          </a:xfrm>
        </p:spPr>
        <p:txBody>
          <a:bodyPr>
            <a:normAutofit/>
          </a:bodyPr>
          <a:lstStyle/>
          <a:p>
            <a:r>
              <a:rPr lang="en-US" dirty="0" smtClean="0"/>
              <a:t>Benefits of </a:t>
            </a:r>
            <a:r>
              <a:rPr lang="en-US" dirty="0" err="1" smtClean="0"/>
              <a:t>WellBama</a:t>
            </a:r>
            <a:endParaRPr lang="en-US" dirty="0"/>
          </a:p>
        </p:txBody>
      </p:sp>
      <p:sp>
        <p:nvSpPr>
          <p:cNvPr id="3" name="Content Placeholder 2"/>
          <p:cNvSpPr>
            <a:spLocks noGrp="1"/>
          </p:cNvSpPr>
          <p:nvPr>
            <p:ph idx="1"/>
          </p:nvPr>
        </p:nvSpPr>
        <p:spPr>
          <a:xfrm>
            <a:off x="228600" y="1219200"/>
            <a:ext cx="8763000" cy="4953000"/>
          </a:xfrm>
        </p:spPr>
        <p:txBody>
          <a:bodyPr>
            <a:normAutofit/>
          </a:bodyPr>
          <a:lstStyle/>
          <a:p>
            <a:r>
              <a:rPr lang="en-US" dirty="0" smtClean="0"/>
              <a:t>Involvement in research</a:t>
            </a:r>
          </a:p>
          <a:p>
            <a:pPr lvl="1"/>
            <a:r>
              <a:rPr lang="en-US" dirty="0" smtClean="0"/>
              <a:t>Utilizing research results</a:t>
            </a:r>
          </a:p>
          <a:p>
            <a:pPr lvl="1"/>
            <a:r>
              <a:rPr lang="en-US" dirty="0" smtClean="0"/>
              <a:t>Increased knowledge of research process</a:t>
            </a:r>
          </a:p>
          <a:p>
            <a:r>
              <a:rPr lang="en-US" dirty="0" smtClean="0"/>
              <a:t>Positive health habits</a:t>
            </a:r>
          </a:p>
          <a:p>
            <a:r>
              <a:rPr lang="en-US" dirty="0" smtClean="0"/>
              <a:t>Improved NCLEX scores</a:t>
            </a:r>
          </a:p>
          <a:p>
            <a:pPr lvl="1"/>
            <a:r>
              <a:rPr lang="en-US" dirty="0" smtClean="0"/>
              <a:t>23% improvement in health promotion content over 2-year period</a:t>
            </a:r>
          </a:p>
          <a:p>
            <a:r>
              <a:rPr lang="en-US" dirty="0" err="1" smtClean="0"/>
              <a:t>Interprofessional</a:t>
            </a:r>
            <a:r>
              <a:rPr lang="en-US" dirty="0" smtClean="0"/>
              <a:t> collaboration</a:t>
            </a:r>
          </a:p>
          <a:p>
            <a:r>
              <a:rPr lang="en-US" dirty="0" smtClean="0"/>
              <a:t>Improved communication skills</a:t>
            </a:r>
            <a:endParaRPr lang="en-US" dirty="0"/>
          </a:p>
        </p:txBody>
      </p:sp>
    </p:spTree>
    <p:extLst>
      <p:ext uri="{BB962C8B-B14F-4D97-AF65-F5344CB8AC3E}">
        <p14:creationId xmlns:p14="http://schemas.microsoft.com/office/powerpoint/2010/main" val="227373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381000"/>
            <a:ext cx="7594600" cy="5695950"/>
          </a:xfrm>
          <a:prstGeom prst="rect">
            <a:avLst/>
          </a:prstGeom>
        </p:spPr>
      </p:pic>
    </p:spTree>
    <p:extLst>
      <p:ext uri="{BB962C8B-B14F-4D97-AF65-F5344CB8AC3E}">
        <p14:creationId xmlns:p14="http://schemas.microsoft.com/office/powerpoint/2010/main" val="2385337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864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5" name="Content Placeholder 4"/>
          <p:cNvSpPr>
            <a:spLocks noGrp="1"/>
          </p:cNvSpPr>
          <p:nvPr>
            <p:ph idx="1"/>
          </p:nvPr>
        </p:nvSpPr>
        <p:spPr>
          <a:xfrm>
            <a:off x="228600" y="1143000"/>
            <a:ext cx="8686800" cy="4983163"/>
          </a:xfrm>
        </p:spPr>
        <p:txBody>
          <a:bodyPr>
            <a:normAutofit/>
          </a:bodyPr>
          <a:lstStyle/>
          <a:p>
            <a:r>
              <a:rPr lang="en-US" dirty="0" smtClean="0"/>
              <a:t>Major determinants of population health:</a:t>
            </a:r>
          </a:p>
          <a:p>
            <a:pPr lvl="1"/>
            <a:r>
              <a:rPr lang="en-US" dirty="0" smtClean="0"/>
              <a:t>Lifestyle</a:t>
            </a:r>
          </a:p>
          <a:p>
            <a:pPr lvl="1"/>
            <a:r>
              <a:rPr lang="en-US" dirty="0" smtClean="0"/>
              <a:t>Environmental factors</a:t>
            </a:r>
          </a:p>
          <a:p>
            <a:pPr lvl="1"/>
            <a:r>
              <a:rPr lang="en-US" dirty="0" smtClean="0"/>
              <a:t>Genetic factors</a:t>
            </a:r>
          </a:p>
          <a:p>
            <a:r>
              <a:rPr lang="en-US" dirty="0" smtClean="0"/>
              <a:t>Shift towards chronic illness and long-term disability</a:t>
            </a:r>
          </a:p>
          <a:p>
            <a:r>
              <a:rPr lang="en-US" dirty="0" smtClean="0"/>
              <a:t>Nurse’s role:</a:t>
            </a:r>
          </a:p>
          <a:p>
            <a:pPr lvl="1"/>
            <a:r>
              <a:rPr lang="en-US" dirty="0" smtClean="0"/>
              <a:t>Engage in health promotion and disease and injury prevention</a:t>
            </a:r>
            <a:r>
              <a:rPr lang="en-US" dirty="0"/>
              <a:t> </a:t>
            </a:r>
            <a:r>
              <a:rPr lang="en-US" dirty="0" smtClean="0"/>
              <a:t>throughout lifespan</a:t>
            </a:r>
          </a:p>
        </p:txBody>
      </p:sp>
    </p:spTree>
    <p:extLst>
      <p:ext uri="{BB962C8B-B14F-4D97-AF65-F5344CB8AC3E}">
        <p14:creationId xmlns:p14="http://schemas.microsoft.com/office/powerpoint/2010/main" val="37412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Promotion and Nursing</a:t>
            </a:r>
            <a:endParaRPr lang="en-US" dirty="0"/>
          </a:p>
        </p:txBody>
      </p:sp>
      <p:sp>
        <p:nvSpPr>
          <p:cNvPr id="3" name="Content Placeholder 2"/>
          <p:cNvSpPr>
            <a:spLocks noGrp="1"/>
          </p:cNvSpPr>
          <p:nvPr>
            <p:ph idx="1"/>
          </p:nvPr>
        </p:nvSpPr>
        <p:spPr>
          <a:xfrm>
            <a:off x="228600" y="1219200"/>
            <a:ext cx="8763000" cy="5029200"/>
          </a:xfrm>
        </p:spPr>
        <p:txBody>
          <a:bodyPr/>
          <a:lstStyle/>
          <a:p>
            <a:r>
              <a:rPr lang="en-US" dirty="0" smtClean="0"/>
              <a:t>Association of Community Health Nurse Educators</a:t>
            </a:r>
          </a:p>
          <a:p>
            <a:pPr lvl="1"/>
            <a:r>
              <a:rPr lang="en-US" dirty="0" smtClean="0"/>
              <a:t>Focus practice at community level</a:t>
            </a:r>
          </a:p>
          <a:p>
            <a:r>
              <a:rPr lang="en-US" dirty="0" smtClean="0"/>
              <a:t>Affordable Care Act</a:t>
            </a:r>
          </a:p>
          <a:p>
            <a:pPr lvl="1"/>
            <a:r>
              <a:rPr lang="en-US" dirty="0" smtClean="0"/>
              <a:t>37 provisions to enhance health through healthy lifestyles</a:t>
            </a:r>
          </a:p>
          <a:p>
            <a:r>
              <a:rPr lang="en-US" dirty="0" smtClean="0"/>
              <a:t>National Council Licensure Examination (NCLEX-RN)</a:t>
            </a:r>
          </a:p>
          <a:p>
            <a:pPr lvl="1"/>
            <a:r>
              <a:rPr lang="en-US" dirty="0" smtClean="0"/>
              <a:t>6-12% of content focused on health promotion</a:t>
            </a:r>
          </a:p>
          <a:p>
            <a:r>
              <a:rPr lang="en-US" dirty="0" smtClean="0"/>
              <a:t>American Association of Colleges of Nursing</a:t>
            </a:r>
          </a:p>
          <a:p>
            <a:pPr lvl="1"/>
            <a:r>
              <a:rPr lang="en-US" dirty="0" smtClean="0"/>
              <a:t>Health promotion essential</a:t>
            </a:r>
            <a:endParaRPr lang="en-US" dirty="0"/>
          </a:p>
        </p:txBody>
      </p:sp>
    </p:spTree>
    <p:extLst>
      <p:ext uri="{BB962C8B-B14F-4D97-AF65-F5344CB8AC3E}">
        <p14:creationId xmlns:p14="http://schemas.microsoft.com/office/powerpoint/2010/main" val="239873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Promotion at a University</a:t>
            </a:r>
            <a:endParaRPr lang="en-US" dirty="0"/>
          </a:p>
        </p:txBody>
      </p:sp>
      <p:sp>
        <p:nvSpPr>
          <p:cNvPr id="3" name="Content Placeholder 2"/>
          <p:cNvSpPr>
            <a:spLocks noGrp="1"/>
          </p:cNvSpPr>
          <p:nvPr>
            <p:ph idx="1"/>
          </p:nvPr>
        </p:nvSpPr>
        <p:spPr>
          <a:xfrm>
            <a:off x="304800" y="1219200"/>
            <a:ext cx="8534400" cy="4906963"/>
          </a:xfrm>
        </p:spPr>
        <p:txBody>
          <a:bodyPr/>
          <a:lstStyle/>
          <a:p>
            <a:r>
              <a:rPr lang="en-US" dirty="0" smtClean="0"/>
              <a:t>Faculty and staff benefit from health promotion programs</a:t>
            </a:r>
          </a:p>
          <a:p>
            <a:r>
              <a:rPr lang="en-US" dirty="0" smtClean="0"/>
              <a:t>Unique opportunity to implement health promotion programs</a:t>
            </a:r>
          </a:p>
          <a:p>
            <a:pPr lvl="1"/>
            <a:r>
              <a:rPr lang="en-US" dirty="0" smtClean="0"/>
              <a:t>Recreation and fitness resources</a:t>
            </a:r>
          </a:p>
          <a:p>
            <a:pPr lvl="1"/>
            <a:r>
              <a:rPr lang="en-US" dirty="0" smtClean="0"/>
              <a:t>Availability of health professionals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743450"/>
            <a:ext cx="3505200" cy="110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866" y="4743450"/>
            <a:ext cx="2586334" cy="110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652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91600" cy="1143000"/>
          </a:xfrm>
        </p:spPr>
        <p:txBody>
          <a:bodyPr>
            <a:normAutofit fontScale="90000"/>
          </a:bodyPr>
          <a:lstStyle/>
          <a:p>
            <a:r>
              <a:rPr lang="en-US" dirty="0" smtClean="0"/>
              <a:t>Health Promotion and Nursing Students</a:t>
            </a:r>
            <a:endParaRPr lang="en-US" dirty="0"/>
          </a:p>
        </p:txBody>
      </p:sp>
      <p:sp>
        <p:nvSpPr>
          <p:cNvPr id="3" name="Content Placeholder 2"/>
          <p:cNvSpPr>
            <a:spLocks noGrp="1"/>
          </p:cNvSpPr>
          <p:nvPr>
            <p:ph idx="1"/>
          </p:nvPr>
        </p:nvSpPr>
        <p:spPr>
          <a:xfrm>
            <a:off x="228600" y="1676400"/>
            <a:ext cx="8763000" cy="4754563"/>
          </a:xfrm>
        </p:spPr>
        <p:txBody>
          <a:bodyPr>
            <a:normAutofit/>
          </a:bodyPr>
          <a:lstStyle/>
          <a:p>
            <a:r>
              <a:rPr lang="en-US" dirty="0" smtClean="0"/>
              <a:t>Nursing students </a:t>
            </a:r>
          </a:p>
          <a:p>
            <a:pPr lvl="1"/>
            <a:r>
              <a:rPr lang="en-US" dirty="0" smtClean="0"/>
              <a:t>effectively provide health promotion programs</a:t>
            </a:r>
          </a:p>
          <a:p>
            <a:pPr lvl="1"/>
            <a:r>
              <a:rPr lang="en-US" dirty="0" smtClean="0"/>
              <a:t>Increase employee knowledge, positive health behavior changes, and morale</a:t>
            </a:r>
            <a:endParaRPr lang="en-US" dirty="0"/>
          </a:p>
          <a:p>
            <a:r>
              <a:rPr lang="en-US" dirty="0" smtClean="0"/>
              <a:t>UA Capstone College of Nursing (CCN) Senior-level students</a:t>
            </a:r>
          </a:p>
          <a:p>
            <a:pPr lvl="1"/>
            <a:r>
              <a:rPr lang="en-US" dirty="0" smtClean="0"/>
              <a:t>Community Health Nursing Clinical Rotation</a:t>
            </a:r>
          </a:p>
          <a:p>
            <a:pPr lvl="2"/>
            <a:r>
              <a:rPr lang="en-US" dirty="0" smtClean="0"/>
              <a:t>Provide health screenings and health advising for UA employees at </a:t>
            </a:r>
            <a:r>
              <a:rPr lang="en-US" dirty="0" err="1" smtClean="0"/>
              <a:t>WellBama</a:t>
            </a:r>
            <a:r>
              <a:rPr lang="en-US" dirty="0" smtClean="0"/>
              <a:t> events.</a:t>
            </a:r>
            <a:endParaRPr lang="en-US" dirty="0"/>
          </a:p>
        </p:txBody>
      </p:sp>
    </p:spTree>
    <p:extLst>
      <p:ext uri="{BB962C8B-B14F-4D97-AF65-F5344CB8AC3E}">
        <p14:creationId xmlns:p14="http://schemas.microsoft.com/office/powerpoint/2010/main" val="395910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Promotion at UA</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r>
              <a:rPr lang="en-US" dirty="0" smtClean="0"/>
              <a:t>Office of Health Promotion and Wellness (OHPW)</a:t>
            </a:r>
          </a:p>
          <a:p>
            <a:pPr lvl="1"/>
            <a:r>
              <a:rPr lang="en-US" dirty="0" smtClean="0"/>
              <a:t>Established January, 2007</a:t>
            </a:r>
          </a:p>
          <a:p>
            <a:pPr lvl="1"/>
            <a:r>
              <a:rPr lang="en-US" dirty="0" smtClean="0"/>
              <a:t>Mission is to advance the health and well-being of UA employees and their families through innovative, educational, and strategic wellness programs and services.</a:t>
            </a:r>
          </a:p>
          <a:p>
            <a:pPr lvl="1"/>
            <a:r>
              <a:rPr lang="en-US" dirty="0" smtClean="0"/>
              <a:t>Primary goal is to provide a customized approach for individual health and well-being.</a:t>
            </a:r>
          </a:p>
          <a:p>
            <a:pPr lvl="1"/>
            <a:r>
              <a:rPr lang="en-US" dirty="0" err="1" smtClean="0"/>
              <a:t>WellBama</a:t>
            </a:r>
            <a:endParaRPr lang="en-US" dirty="0"/>
          </a:p>
        </p:txBody>
      </p:sp>
    </p:spTree>
    <p:extLst>
      <p:ext uri="{BB962C8B-B14F-4D97-AF65-F5344CB8AC3E}">
        <p14:creationId xmlns:p14="http://schemas.microsoft.com/office/powerpoint/2010/main" val="444037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838200"/>
            <a:ext cx="8488680"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034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880872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79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WellBama</a:t>
            </a:r>
            <a:endParaRPr lang="en-US" dirty="0"/>
          </a:p>
        </p:txBody>
      </p:sp>
      <p:sp>
        <p:nvSpPr>
          <p:cNvPr id="3" name="Content Placeholder 2"/>
          <p:cNvSpPr>
            <a:spLocks noGrp="1"/>
          </p:cNvSpPr>
          <p:nvPr>
            <p:ph idx="1"/>
          </p:nvPr>
        </p:nvSpPr>
        <p:spPr>
          <a:xfrm>
            <a:off x="304800" y="1295400"/>
            <a:ext cx="8534400" cy="4830763"/>
          </a:xfrm>
        </p:spPr>
        <p:txBody>
          <a:bodyPr>
            <a:normAutofit/>
          </a:bodyPr>
          <a:lstStyle/>
          <a:p>
            <a:r>
              <a:rPr lang="en-US" dirty="0" smtClean="0"/>
              <a:t>Operates in a collaborative model</a:t>
            </a:r>
          </a:p>
          <a:p>
            <a:pPr lvl="1"/>
            <a:r>
              <a:rPr lang="en-US" dirty="0" smtClean="0"/>
              <a:t>OHPW and UA Capstone College of Nursing</a:t>
            </a:r>
          </a:p>
          <a:p>
            <a:r>
              <a:rPr lang="en-US" dirty="0" smtClean="0"/>
              <a:t>Provides onsite health screenings and assessments</a:t>
            </a:r>
          </a:p>
          <a:p>
            <a:r>
              <a:rPr lang="en-US" dirty="0" err="1" smtClean="0"/>
              <a:t>Interprofessional</a:t>
            </a:r>
            <a:r>
              <a:rPr lang="en-US" dirty="0" smtClean="0"/>
              <a:t> collaboration</a:t>
            </a:r>
          </a:p>
          <a:p>
            <a:pPr lvl="1"/>
            <a:r>
              <a:rPr lang="en-US" dirty="0" smtClean="0"/>
              <a:t>Nursing, dietetics, psychology, and kinesiology</a:t>
            </a:r>
          </a:p>
          <a:p>
            <a:r>
              <a:rPr lang="en-US" dirty="0" smtClean="0"/>
              <a:t>Introduced in 2009</a:t>
            </a:r>
          </a:p>
          <a:p>
            <a:pPr lvl="1"/>
            <a:r>
              <a:rPr lang="en-US" dirty="0" smtClean="0"/>
              <a:t>Delivered to all 17 colleges or divisions</a:t>
            </a:r>
          </a:p>
          <a:p>
            <a:pPr lvl="1"/>
            <a:r>
              <a:rPr lang="en-US" dirty="0" smtClean="0"/>
              <a:t>1500 employees have participated</a:t>
            </a:r>
            <a:endParaRPr lang="en-US" dirty="0"/>
          </a:p>
        </p:txBody>
      </p:sp>
    </p:spTree>
    <p:extLst>
      <p:ext uri="{BB962C8B-B14F-4D97-AF65-F5344CB8AC3E}">
        <p14:creationId xmlns:p14="http://schemas.microsoft.com/office/powerpoint/2010/main" val="834931302"/>
      </p:ext>
    </p:extLst>
  </p:cSld>
  <p:clrMapOvr>
    <a:masterClrMapping/>
  </p:clrMapOvr>
</p:sld>
</file>

<file path=ppt/theme/theme1.xml><?xml version="1.0" encoding="utf-8"?>
<a:theme xmlns:a="http://schemas.openxmlformats.org/drawingml/2006/main" name="ccn-template-vb">
  <a:themeElements>
    <a:clrScheme name="CCN">
      <a:dk1>
        <a:sysClr val="windowText" lastClr="000000"/>
      </a:dk1>
      <a:lt1>
        <a:srgbClr val="FFFFFF"/>
      </a:lt1>
      <a:dk2>
        <a:srgbClr val="B8B485"/>
      </a:dk2>
      <a:lt2>
        <a:srgbClr val="D8D8D8"/>
      </a:lt2>
      <a:accent1>
        <a:srgbClr val="E6D09E"/>
      </a:accent1>
      <a:accent2>
        <a:srgbClr val="B30838"/>
      </a:accent2>
      <a:accent3>
        <a:srgbClr val="B8B485"/>
      </a:accent3>
      <a:accent4>
        <a:srgbClr val="60544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72606</TotalTime>
  <Words>2374</Words>
  <Application>Microsoft Office PowerPoint</Application>
  <PresentationFormat>On-screen Show (4:3)</PresentationFormat>
  <Paragraphs>177</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Wingdings</vt:lpstr>
      <vt:lpstr>Calibri</vt:lpstr>
      <vt:lpstr>ZapfHumnst BT</vt:lpstr>
      <vt:lpstr>ccn-template-vb</vt:lpstr>
      <vt:lpstr>An Innovative Approach to Health Promotion in Nursing: A Collaborative Approach</vt:lpstr>
      <vt:lpstr>Background</vt:lpstr>
      <vt:lpstr>Health Promotion and Nursing</vt:lpstr>
      <vt:lpstr>Health Promotion at a University</vt:lpstr>
      <vt:lpstr>Health Promotion and Nursing Students</vt:lpstr>
      <vt:lpstr>Health Promotion at UA</vt:lpstr>
      <vt:lpstr>PowerPoint Presentation</vt:lpstr>
      <vt:lpstr>PowerPoint Presentation</vt:lpstr>
      <vt:lpstr>WellBama</vt:lpstr>
      <vt:lpstr>WellBama and Nursing</vt:lpstr>
      <vt:lpstr>Training Nursing Students</vt:lpstr>
      <vt:lpstr>WellBama Screening</vt:lpstr>
      <vt:lpstr>PowerPoint Presentation</vt:lpstr>
      <vt:lpstr>Health Assessment and Advising</vt:lpstr>
      <vt:lpstr>Research Projects</vt:lpstr>
      <vt:lpstr>Benefits of WellBama</vt:lpstr>
      <vt:lpstr>PowerPoint Presentation</vt:lpstr>
      <vt:lpstr>PowerPoint Presentation</vt:lpstr>
    </vt:vector>
  </TitlesOfParts>
  <Company>The University of Alabama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 Edwards</dc:creator>
  <cp:lastModifiedBy>Michele Montgomery</cp:lastModifiedBy>
  <cp:revision>566</cp:revision>
  <cp:lastPrinted>2012-09-25T19:04:17Z</cp:lastPrinted>
  <dcterms:created xsi:type="dcterms:W3CDTF">2005-10-02T03:38:40Z</dcterms:created>
  <dcterms:modified xsi:type="dcterms:W3CDTF">2012-10-12T15:17:43Z</dcterms:modified>
</cp:coreProperties>
</file>