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76" r:id="rId3"/>
    <p:sldId id="271" r:id="rId4"/>
    <p:sldId id="273" r:id="rId5"/>
    <p:sldId id="272" r:id="rId6"/>
    <p:sldId id="265" r:id="rId7"/>
    <p:sldId id="268" r:id="rId8"/>
    <p:sldId id="267" r:id="rId9"/>
    <p:sldId id="260" r:id="rId10"/>
    <p:sldId id="261" r:id="rId11"/>
    <p:sldId id="264" r:id="rId12"/>
    <p:sldId id="262" r:id="rId13"/>
    <p:sldId id="275" r:id="rId14"/>
    <p:sldId id="269" r:id="rId15"/>
    <p:sldId id="266"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6A3ED4-4AA6-40AC-9E22-0EEC6334C436}" type="datetimeFigureOut">
              <a:rPr lang="en-US" smtClean="0"/>
              <a:pPr/>
              <a:t>10/2/2012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B47186-FACD-4122-9DBF-4A43836E568F}" type="slidenum">
              <a:rPr lang="en-US" smtClean="0"/>
              <a:pPr/>
              <a:t>‹#›</a:t>
            </a:fld>
            <a:endParaRPr lang="en-US"/>
          </a:p>
        </p:txBody>
      </p:sp>
    </p:spTree>
    <p:extLst>
      <p:ext uri="{BB962C8B-B14F-4D97-AF65-F5344CB8AC3E}">
        <p14:creationId xmlns="" xmlns:p14="http://schemas.microsoft.com/office/powerpoint/2010/main" val="3437503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memphis.edu/suapp"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memphis.edu/scgrants/www.uwmidsouth.org" TargetMode="External"/><Relationship Id="rId5" Type="http://schemas.openxmlformats.org/officeDocument/2006/relationships/hyperlink" Target="http://www.cfgm.org/" TargetMode="External"/><Relationship Id="rId4" Type="http://schemas.openxmlformats.org/officeDocument/2006/relationships/hyperlink" Target="http://www.memphis.edu/ipn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am relaying </a:t>
            </a:r>
            <a:r>
              <a:rPr lang="en-US" baseline="0" smtClean="0"/>
              <a:t>the rich </a:t>
            </a:r>
            <a:r>
              <a:rPr lang="en-US" baseline="0" dirty="0" smtClean="0"/>
              <a:t>voices of our </a:t>
            </a:r>
            <a:r>
              <a:rPr lang="en-US" baseline="0" smtClean="0"/>
              <a:t>community partners.</a:t>
            </a:r>
            <a:endParaRPr lang="en-US"/>
          </a:p>
        </p:txBody>
      </p:sp>
      <p:sp>
        <p:nvSpPr>
          <p:cNvPr id="4" name="Slide Number Placeholder 3"/>
          <p:cNvSpPr>
            <a:spLocks noGrp="1"/>
          </p:cNvSpPr>
          <p:nvPr>
            <p:ph type="sldNum" sz="quarter" idx="10"/>
          </p:nvPr>
        </p:nvSpPr>
        <p:spPr/>
        <p:txBody>
          <a:bodyPr/>
          <a:lstStyle/>
          <a:p>
            <a:fld id="{05B47186-FACD-4122-9DBF-4A43836E568F}"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buFont typeface="Arial" pitchFamily="34" charset="0"/>
              <a:buChar char="•"/>
            </a:pPr>
            <a:r>
              <a:rPr lang="en-US" dirty="0" smtClean="0"/>
              <a:t> WNA </a:t>
            </a:r>
          </a:p>
          <a:p>
            <a:pPr lvl="1">
              <a:buFont typeface="Arial" pitchFamily="34" charset="0"/>
              <a:buChar char="•"/>
            </a:pPr>
            <a:r>
              <a:rPr lang="en-US" dirty="0" smtClean="0"/>
              <a:t>tracks foreclosures</a:t>
            </a:r>
          </a:p>
          <a:p>
            <a:pPr lvl="1">
              <a:buFont typeface="Arial" pitchFamily="34" charset="0"/>
              <a:buChar char="•"/>
            </a:pPr>
            <a:r>
              <a:rPr lang="en-US" baseline="0" dirty="0" smtClean="0"/>
              <a:t>informed about community,</a:t>
            </a:r>
          </a:p>
          <a:p>
            <a:pPr lvl="1">
              <a:buFont typeface="Arial" pitchFamily="34" charset="0"/>
              <a:buChar char="•"/>
            </a:pPr>
            <a:r>
              <a:rPr lang="en-US" baseline="0" dirty="0" smtClean="0"/>
              <a:t> community clean-ups, </a:t>
            </a:r>
          </a:p>
          <a:p>
            <a:pPr lvl="1">
              <a:buFont typeface="Arial" pitchFamily="34" charset="0"/>
              <a:buChar char="•"/>
            </a:pPr>
            <a:r>
              <a:rPr lang="en-US" baseline="0" dirty="0" smtClean="0"/>
              <a:t>involved in city politics, </a:t>
            </a:r>
          </a:p>
          <a:p>
            <a:pPr lvl="1">
              <a:buFont typeface="Arial" pitchFamily="34" charset="0"/>
              <a:buChar char="•"/>
            </a:pPr>
            <a:r>
              <a:rPr lang="en-US" baseline="0" dirty="0" smtClean="0"/>
              <a:t>educating the younger generation, </a:t>
            </a:r>
          </a:p>
          <a:p>
            <a:pPr lvl="1">
              <a:buFont typeface="Arial" pitchFamily="34" charset="0"/>
              <a:buChar char="•"/>
            </a:pPr>
            <a:r>
              <a:rPr lang="en-US" baseline="0" dirty="0" smtClean="0"/>
              <a:t>adopted WW Elementary</a:t>
            </a:r>
          </a:p>
          <a:p>
            <a:pPr lvl="0">
              <a:buFont typeface="Arial" pitchFamily="34" charset="0"/>
              <a:buChar char="•"/>
            </a:pPr>
            <a:r>
              <a:rPr lang="en-US" baseline="0" dirty="0" smtClean="0"/>
              <a:t> President of 8 years: Mr. G. Key participant in partnership.</a:t>
            </a:r>
          </a:p>
          <a:p>
            <a:pPr>
              <a:buFont typeface="Arial" pitchFamily="34" charset="0"/>
              <a:buChar char="•"/>
            </a:pPr>
            <a:r>
              <a:rPr lang="en-US" baseline="0" dirty="0" smtClean="0"/>
              <a:t> Chucalissa</a:t>
            </a:r>
          </a:p>
          <a:p>
            <a:pPr lvl="1">
              <a:buFont typeface="Arial" pitchFamily="34" charset="0"/>
              <a:buChar char="•"/>
            </a:pPr>
            <a:r>
              <a:rPr lang="en-US" baseline="0" dirty="0" smtClean="0"/>
              <a:t> Dr. </a:t>
            </a:r>
            <a:r>
              <a:rPr lang="en-US" baseline="0" dirty="0" err="1" smtClean="0"/>
              <a:t>Conolly</a:t>
            </a:r>
            <a:r>
              <a:rPr lang="en-US" baseline="0" dirty="0" smtClean="0"/>
              <a:t> Executive Director and professor of Anthropology.</a:t>
            </a:r>
          </a:p>
          <a:p>
            <a:pPr lvl="1">
              <a:buFont typeface="Arial" pitchFamily="34" charset="0"/>
              <a:buChar char="•"/>
            </a:pPr>
            <a:r>
              <a:rPr lang="en-US" baseline="0" dirty="0" smtClean="0"/>
              <a:t> </a:t>
            </a:r>
            <a:r>
              <a:rPr lang="en-US" sz="1200" b="0" i="0" kern="1200" dirty="0" smtClean="0">
                <a:solidFill>
                  <a:schemeClr val="tx1"/>
                </a:solidFill>
                <a:latin typeface="+mn-lt"/>
                <a:ea typeface="+mn-ea"/>
                <a:cs typeface="+mn-cs"/>
              </a:rPr>
              <a:t>The </a:t>
            </a:r>
            <a:r>
              <a:rPr lang="en-US" sz="1200" b="1" i="0" kern="1200" dirty="0" smtClean="0">
                <a:solidFill>
                  <a:schemeClr val="tx1"/>
                </a:solidFill>
                <a:latin typeface="+mn-lt"/>
                <a:ea typeface="+mn-ea"/>
                <a:cs typeface="+mn-cs"/>
              </a:rPr>
              <a:t>C.H. Nash Museum</a:t>
            </a:r>
            <a:r>
              <a:rPr lang="en-US" sz="1200" b="0" i="0" kern="1200" dirty="0" smtClean="0">
                <a:solidFill>
                  <a:schemeClr val="tx1"/>
                </a:solidFill>
                <a:latin typeface="+mn-lt"/>
                <a:ea typeface="+mn-ea"/>
                <a:cs typeface="+mn-cs"/>
              </a:rPr>
              <a:t> was founded in 1956 following the 1930s rediscovery of a Mississippian (AD 1000 - 1500) mound complex by workers preparing for the Jim Crow era Shelby County Negro Park (now the T.O. Fuller State Park)</a:t>
            </a:r>
          </a:p>
          <a:p>
            <a:pPr lvl="1">
              <a:buFont typeface="Arial" pitchFamily="34" charset="0"/>
              <a:buChar char="•"/>
            </a:pPr>
            <a:r>
              <a:rPr lang="en-US" sz="1200" b="0" i="0" kern="1200" dirty="0" smtClean="0">
                <a:solidFill>
                  <a:schemeClr val="tx1"/>
                </a:solidFill>
                <a:latin typeface="+mn-lt"/>
                <a:ea typeface="+mn-ea"/>
                <a:cs typeface="+mn-cs"/>
              </a:rPr>
              <a:t> </a:t>
            </a:r>
            <a:r>
              <a:rPr lang="en-US" dirty="0" smtClean="0"/>
              <a:t>when evidence of the prehistoric occupation was encountered, the area judged to contain the rich prehistoric deposits was removed from the park project to become a tourist destination and research focus for the academicians. These revised plans did not consider the needs of the adjacent community that is 95% African-American</a:t>
            </a:r>
            <a:endParaRPr lang="en-US" sz="1200" b="0" i="0" kern="1200" dirty="0" smtClean="0">
              <a:solidFill>
                <a:schemeClr val="tx1"/>
              </a:solidFill>
              <a:latin typeface="+mn-lt"/>
              <a:ea typeface="+mn-ea"/>
              <a:cs typeface="+mn-cs"/>
            </a:endParaRPr>
          </a:p>
          <a:p>
            <a:pPr lvl="1">
              <a:buFont typeface="Arial" pitchFamily="34" charset="0"/>
              <a:buChar char="•"/>
            </a:pPr>
            <a:r>
              <a:rPr lang="en-US" sz="1200" b="0" i="0" kern="1200" dirty="0" smtClean="0">
                <a:solidFill>
                  <a:schemeClr val="tx1"/>
                </a:solidFill>
                <a:latin typeface="+mn-lt"/>
                <a:ea typeface="+mn-ea"/>
                <a:cs typeface="+mn-cs"/>
              </a:rPr>
              <a:t> Integrating the facility back into the Southwest Memphis neighborhood as a community partner and cultural asset for all</a:t>
            </a:r>
          </a:p>
          <a:p>
            <a:pPr lvl="1">
              <a:buFont typeface="Arial" pitchFamily="34" charset="0"/>
              <a:buChar char="•"/>
            </a:pPr>
            <a:r>
              <a:rPr lang="en-US" sz="1200" b="0" i="0" kern="1200" dirty="0" smtClean="0">
                <a:solidFill>
                  <a:schemeClr val="tx1"/>
                </a:solidFill>
                <a:latin typeface="+mn-lt"/>
                <a:ea typeface="+mn-ea"/>
                <a:cs typeface="+mn-cs"/>
              </a:rPr>
              <a:t> Chucalissa offers guided tours, traveling exhibits, and a variety of special events for students and the general public.</a:t>
            </a:r>
          </a:p>
          <a:p>
            <a:pPr lvl="1">
              <a:buFont typeface="Arial" pitchFamily="34" charset="0"/>
              <a:buChar char="•"/>
            </a:pPr>
            <a:r>
              <a:rPr lang="en-US" sz="1200" b="0" i="0" kern="1200" dirty="0" smtClean="0">
                <a:solidFill>
                  <a:schemeClr val="tx1"/>
                </a:solidFill>
                <a:latin typeface="+mn-lt"/>
                <a:ea typeface="+mn-ea"/>
                <a:cs typeface="+mn-cs"/>
              </a:rPr>
              <a:t> </a:t>
            </a:r>
            <a:r>
              <a:rPr lang="en-US" dirty="0" smtClean="0"/>
              <a:t>The engagement includes the co-creation of museum exhibits, consultation on museum redesign, along with hosting community events, projects and programs</a:t>
            </a:r>
            <a:r>
              <a:rPr lang="en-US" sz="1200" b="0" i="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05B47186-FACD-4122-9DBF-4A43836E568F}"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Household</a:t>
            </a:r>
            <a:r>
              <a:rPr lang="en-US" baseline="0" dirty="0" smtClean="0"/>
              <a:t> income significantly lower than U.S. average.</a:t>
            </a:r>
          </a:p>
          <a:p>
            <a:pPr>
              <a:buFont typeface="Arial" pitchFamily="34" charset="0"/>
              <a:buChar char="•"/>
            </a:pPr>
            <a:r>
              <a:rPr lang="en-US" baseline="0" dirty="0" smtClean="0"/>
              <a:t> Value of homes lower than Memphis metro area.</a:t>
            </a:r>
          </a:p>
          <a:p>
            <a:pPr>
              <a:buFont typeface="Arial" pitchFamily="34" charset="0"/>
              <a:buChar char="•"/>
            </a:pPr>
            <a:r>
              <a:rPr lang="en-US" baseline="0" dirty="0" smtClean="0"/>
              <a:t> High number of single mothers.</a:t>
            </a:r>
          </a:p>
          <a:p>
            <a:pPr>
              <a:buFont typeface="Arial" pitchFamily="34" charset="0"/>
              <a:buChar char="•"/>
            </a:pPr>
            <a:r>
              <a:rPr lang="en-US" dirty="0" smtClean="0"/>
              <a:t> Talk</a:t>
            </a:r>
            <a:r>
              <a:rPr lang="en-US" baseline="0" dirty="0" smtClean="0"/>
              <a:t> about</a:t>
            </a:r>
            <a:r>
              <a:rPr lang="en-US" dirty="0" smtClean="0"/>
              <a:t> </a:t>
            </a:r>
            <a:r>
              <a:rPr lang="en-US" dirty="0" smtClean="0"/>
              <a:t>homeownership</a:t>
            </a:r>
            <a:r>
              <a:rPr lang="en-US" baseline="0" dirty="0" smtClean="0"/>
              <a:t> rates and drive in theater story here</a:t>
            </a:r>
            <a:r>
              <a:rPr lang="en-US" baseline="0" dirty="0" smtClean="0"/>
              <a:t>. </a:t>
            </a:r>
          </a:p>
          <a:p>
            <a:pPr>
              <a:buFont typeface="Arial" pitchFamily="34" charset="0"/>
              <a:buChar char="•"/>
            </a:pPr>
            <a:r>
              <a:rPr lang="en-US" baseline="0" dirty="0" smtClean="0"/>
              <a:t> Talk about generation gap.</a:t>
            </a:r>
            <a:endParaRPr lang="en-US" dirty="0"/>
          </a:p>
        </p:txBody>
      </p:sp>
      <p:sp>
        <p:nvSpPr>
          <p:cNvPr id="4" name="Slide Number Placeholder 3"/>
          <p:cNvSpPr>
            <a:spLocks noGrp="1"/>
          </p:cNvSpPr>
          <p:nvPr>
            <p:ph type="sldNum" sz="quarter" idx="10"/>
          </p:nvPr>
        </p:nvSpPr>
        <p:spPr/>
        <p:txBody>
          <a:bodyPr/>
          <a:lstStyle/>
          <a:p>
            <a:fld id="{05B47186-FACD-4122-9DBF-4A43836E568F}"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Char char="•"/>
            </a:pPr>
            <a:r>
              <a:rPr lang="en-US" dirty="0" smtClean="0"/>
              <a:t> Five years of collaboration, even with breaks in funding.</a:t>
            </a:r>
          </a:p>
          <a:p>
            <a:pPr>
              <a:buFont typeface="Arial" pitchFamily="34" charset="0"/>
              <a:buChar char="•"/>
            </a:pPr>
            <a:r>
              <a:rPr lang="en-US" dirty="0" smtClean="0"/>
              <a:t> AmeriCorps</a:t>
            </a:r>
            <a:r>
              <a:rPr lang="en-US" baseline="0" dirty="0" smtClean="0"/>
              <a:t> Proposal</a:t>
            </a:r>
          </a:p>
          <a:p>
            <a:pPr lvl="1">
              <a:buFont typeface="Arial" pitchFamily="34" charset="0"/>
              <a:buChar char="•"/>
            </a:pPr>
            <a:r>
              <a:rPr lang="en-US" baseline="0" dirty="0" smtClean="0"/>
              <a:t> </a:t>
            </a:r>
            <a:r>
              <a:rPr lang="en-US" dirty="0" smtClean="0"/>
              <a:t>invited to submit a joint AmeriCorps proposal for an eight-week community service learning team to live and work in southwest Memphis. </a:t>
            </a:r>
          </a:p>
          <a:p>
            <a:pPr lvl="1">
              <a:buFont typeface="Arial" pitchFamily="34" charset="0"/>
              <a:buChar char="•"/>
            </a:pPr>
            <a:r>
              <a:rPr lang="en-US" dirty="0" smtClean="0"/>
              <a:t> The proposed AmeriCorps projects include collaborating with the Westwood residents to address code violations and present long-term sustainable solutions, maintenance activities at TOFSP, construction of a replica prehistoric house at Chucalissa, and archaeological testing of the grounds of TOFSP.</a:t>
            </a:r>
          </a:p>
          <a:p>
            <a:pPr lvl="1">
              <a:buFont typeface="Arial" pitchFamily="34" charset="0"/>
              <a:buNone/>
            </a:pPr>
            <a:endParaRPr lang="en-US" dirty="0" smtClean="0"/>
          </a:p>
          <a:p>
            <a:pPr lvl="0">
              <a:buFont typeface="Arial" pitchFamily="34" charset="0"/>
              <a:buChar char="•"/>
            </a:pPr>
            <a:r>
              <a:rPr lang="en-US" dirty="0" smtClean="0"/>
              <a:t> The</a:t>
            </a:r>
            <a:r>
              <a:rPr lang="en-US" baseline="0" dirty="0" smtClean="0"/>
              <a:t> Grant</a:t>
            </a:r>
          </a:p>
          <a:p>
            <a:pPr lvl="1">
              <a:buFont typeface="Arial" pitchFamily="34" charset="0"/>
              <a:buChar char="•"/>
            </a:pPr>
            <a:r>
              <a:rPr lang="en-US" baseline="0" dirty="0" smtClean="0"/>
              <a:t> </a:t>
            </a:r>
            <a:r>
              <a:rPr lang="en-US" sz="1200" b="0" i="0" kern="1200" dirty="0" smtClean="0">
                <a:solidFill>
                  <a:schemeClr val="tx1"/>
                </a:solidFill>
                <a:latin typeface="+mn-lt"/>
                <a:ea typeface="+mn-ea"/>
                <a:cs typeface="+mn-cs"/>
              </a:rPr>
              <a:t>Strengthening Communities is an initiative of the </a:t>
            </a:r>
            <a:r>
              <a:rPr lang="en-US" sz="1200" b="0" i="0" u="none" strike="noStrike" kern="1200" dirty="0" smtClean="0">
                <a:solidFill>
                  <a:schemeClr val="tx1"/>
                </a:solidFill>
                <a:latin typeface="+mn-lt"/>
                <a:ea typeface="+mn-ea"/>
                <a:cs typeface="+mn-cs"/>
                <a:hlinkClick r:id="rId3"/>
              </a:rPr>
              <a:t>School of Urban Affairs and Public Policy</a:t>
            </a:r>
            <a:r>
              <a:rPr lang="en-US" sz="1200" b="0" i="0" kern="1200" dirty="0" smtClean="0">
                <a:solidFill>
                  <a:schemeClr val="tx1"/>
                </a:solidFill>
                <a:latin typeface="+mn-lt"/>
                <a:ea typeface="+mn-ea"/>
                <a:cs typeface="+mn-cs"/>
              </a:rPr>
              <a:t> and the </a:t>
            </a:r>
            <a:r>
              <a:rPr lang="en-US" sz="1200" b="0" i="0" u="none" strike="noStrike" kern="1200" dirty="0" smtClean="0">
                <a:solidFill>
                  <a:schemeClr val="tx1"/>
                </a:solidFill>
                <a:latin typeface="+mn-lt"/>
                <a:ea typeface="+mn-ea"/>
                <a:cs typeface="+mn-cs"/>
                <a:hlinkClick r:id="rId4"/>
              </a:rPr>
              <a:t>Institute for Philanthropy and Nonprofit Leadership</a:t>
            </a:r>
            <a:r>
              <a:rPr lang="en-US" sz="1200" b="0" i="0" kern="1200" dirty="0" smtClean="0">
                <a:solidFill>
                  <a:schemeClr val="tx1"/>
                </a:solidFill>
                <a:latin typeface="+mn-lt"/>
                <a:ea typeface="+mn-ea"/>
                <a:cs typeface="+mn-cs"/>
              </a:rPr>
              <a:t> at the University of Memphis, the </a:t>
            </a:r>
            <a:r>
              <a:rPr lang="en-US" sz="1200" b="0" i="0" u="none" strike="noStrike" kern="1200" dirty="0" smtClean="0">
                <a:solidFill>
                  <a:schemeClr val="tx1"/>
                </a:solidFill>
                <a:latin typeface="+mn-lt"/>
                <a:ea typeface="+mn-ea"/>
                <a:cs typeface="+mn-cs"/>
                <a:hlinkClick r:id="rId5"/>
              </a:rPr>
              <a:t>Community Foundation of Greater Memphis</a:t>
            </a:r>
            <a:r>
              <a:rPr lang="en-US" sz="1200" b="0" i="0" kern="1200" dirty="0" smtClean="0">
                <a:solidFill>
                  <a:schemeClr val="tx1"/>
                </a:solidFill>
                <a:latin typeface="+mn-lt"/>
                <a:ea typeface="+mn-ea"/>
                <a:cs typeface="+mn-cs"/>
              </a:rPr>
              <a:t> and the </a:t>
            </a:r>
            <a:r>
              <a:rPr lang="en-US" sz="1200" b="0" i="0" u="none" strike="noStrike" kern="1200" dirty="0" smtClean="0">
                <a:solidFill>
                  <a:schemeClr val="tx1"/>
                </a:solidFill>
                <a:latin typeface="+mn-lt"/>
                <a:ea typeface="+mn-ea"/>
                <a:cs typeface="+mn-cs"/>
                <a:hlinkClick r:id="rId6"/>
              </a:rPr>
              <a:t>United Way of the </a:t>
            </a:r>
            <a:r>
              <a:rPr lang="en-US" sz="1200" b="0" i="0" u="none" strike="noStrike" kern="1200" dirty="0" err="1" smtClean="0">
                <a:solidFill>
                  <a:schemeClr val="tx1"/>
                </a:solidFill>
                <a:latin typeface="+mn-lt"/>
                <a:ea typeface="+mn-ea"/>
                <a:cs typeface="+mn-cs"/>
                <a:hlinkClick r:id="rId6"/>
              </a:rPr>
              <a:t>MidSouth</a:t>
            </a:r>
            <a:endParaRPr lang="en-US" dirty="0" smtClean="0"/>
          </a:p>
          <a:p>
            <a:pPr lvl="0">
              <a:buFont typeface="Arial" pitchFamily="34" charset="0"/>
              <a:buChar char="•"/>
            </a:pPr>
            <a:r>
              <a:rPr lang="en-US" baseline="0" dirty="0" smtClean="0"/>
              <a:t> The exhibit</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The exhibit proposal centered on a 1920s era African American farmstead excavated at the Chucalissa site in 2002.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The CHNM had </a:t>
            </a:r>
            <a:r>
              <a:rPr lang="en-US" dirty="0" err="1" smtClean="0"/>
              <a:t>curated</a:t>
            </a:r>
            <a:r>
              <a:rPr lang="en-US" dirty="0" smtClean="0"/>
              <a:t> seven cubic feet of artifacts, field notes, and plan maps from the farmstead excavation.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9 HS students</a:t>
            </a:r>
            <a:r>
              <a:rPr lang="en-US" baseline="0" dirty="0" smtClean="0"/>
              <a:t> selected out of an application pool of 35, lived in 38109</a:t>
            </a:r>
          </a:p>
          <a:p>
            <a:pPr marL="9144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Wrote essay about why important to know cultural heritage of their community</a:t>
            </a:r>
          </a:p>
          <a:p>
            <a:pPr marL="9144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Essay reviewed by members of the partnership</a:t>
            </a:r>
          </a:p>
          <a:p>
            <a:pPr marL="9144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a:t>
            </a:r>
            <a:r>
              <a:rPr lang="en-US" dirty="0" smtClean="0"/>
              <a:t>The high school students spent thirty hours per week for five weeks in the summer of 2010 creating the exhibit</a:t>
            </a:r>
          </a:p>
          <a:p>
            <a:pPr marL="9144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The first two weeks of the project were spent in team building exercises, discussing applied archeology methods, brainstorming, and visiting area museums to view collections and exhibit creation processes.</a:t>
            </a:r>
          </a:p>
          <a:p>
            <a:pPr marL="45720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First ever Black History Month Celebration</a:t>
            </a:r>
            <a:r>
              <a:rPr lang="en-US" baseline="0" dirty="0" smtClean="0"/>
              <a:t> hosted at Chucalissa </a:t>
            </a:r>
            <a:r>
              <a:rPr lang="en-US" dirty="0" smtClean="0"/>
              <a:t> </a:t>
            </a:r>
          </a:p>
          <a:p>
            <a:pPr lvl="1">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05B47186-FACD-4122-9DBF-4A43836E568F}"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Applied Research</a:t>
            </a:r>
          </a:p>
          <a:p>
            <a:pPr marL="171450" indent="-171450">
              <a:buFont typeface="Arial" pitchFamily="34" charset="0"/>
              <a:buChar char="•"/>
            </a:pPr>
            <a:r>
              <a:rPr lang="en-US" dirty="0" smtClean="0"/>
              <a:t>Human</a:t>
            </a:r>
            <a:r>
              <a:rPr lang="en-US" baseline="0" dirty="0" smtClean="0"/>
              <a:t> investment</a:t>
            </a:r>
          </a:p>
          <a:p>
            <a:pPr marL="171450" indent="-171450">
              <a:buFont typeface="Arial" pitchFamily="34" charset="0"/>
              <a:buChar char="•"/>
            </a:pPr>
            <a:r>
              <a:rPr lang="en-US" baseline="0" dirty="0" smtClean="0"/>
              <a:t>Cultural Identity</a:t>
            </a:r>
          </a:p>
          <a:p>
            <a:pPr marL="171450" indent="-171450">
              <a:buFont typeface="Arial" pitchFamily="34" charset="0"/>
              <a:buChar char="•"/>
            </a:pPr>
            <a:r>
              <a:rPr lang="en-US" baseline="0" dirty="0" smtClean="0"/>
              <a:t>Engaged scholarship has influenced the mission and strategic planning of universities</a:t>
            </a:r>
          </a:p>
          <a:p>
            <a:pPr marL="0" indent="0">
              <a:buFont typeface="Arial" pitchFamily="34" charset="0"/>
              <a:buNone/>
            </a:pPr>
            <a:endParaRPr lang="en-US" baseline="0" dirty="0" smtClean="0"/>
          </a:p>
          <a:p>
            <a:pPr marL="0" indent="0">
              <a:buFont typeface="Arial" pitchFamily="34" charset="0"/>
              <a:buNone/>
            </a:pPr>
            <a:r>
              <a:rPr lang="en-US" baseline="0" dirty="0" smtClean="0"/>
              <a:t>Answer the Question: Why Collaborate?</a:t>
            </a:r>
          </a:p>
          <a:p>
            <a:pPr marL="0" indent="0">
              <a:buFont typeface="Arial" pitchFamily="34" charset="0"/>
              <a:buNone/>
            </a:pPr>
            <a:endParaRPr lang="en-US" baseline="0" dirty="0" smtClean="0"/>
          </a:p>
          <a:p>
            <a:pPr marL="0" indent="0">
              <a:buFont typeface="Arial" pitchFamily="34" charset="0"/>
              <a:buNone/>
            </a:pPr>
            <a:r>
              <a:rPr lang="en-US" baseline="0" dirty="0" smtClean="0"/>
              <a:t>U-C Partnerships</a:t>
            </a:r>
          </a:p>
          <a:p>
            <a:pPr marL="171450" indent="-171450">
              <a:buFont typeface="Arial" pitchFamily="34" charset="0"/>
              <a:buChar char="•"/>
            </a:pPr>
            <a:r>
              <a:rPr lang="en-US" baseline="0" dirty="0" smtClean="0"/>
              <a:t>Defined: a partnership that sustains and renews neighborhoods universities and strengthens university missions</a:t>
            </a:r>
          </a:p>
          <a:p>
            <a:pPr marL="171450" indent="-171450">
              <a:buFont typeface="Arial" pitchFamily="34" charset="0"/>
              <a:buChar char="•"/>
            </a:pPr>
            <a:r>
              <a:rPr lang="en-US" baseline="0" dirty="0" smtClean="0"/>
              <a:t>Especially true of urban universities, such as u of m, that you see pictured here</a:t>
            </a:r>
            <a:endParaRPr lang="en-US" dirty="0"/>
          </a:p>
        </p:txBody>
      </p:sp>
      <p:sp>
        <p:nvSpPr>
          <p:cNvPr id="4" name="Slide Number Placeholder 3"/>
          <p:cNvSpPr>
            <a:spLocks noGrp="1"/>
          </p:cNvSpPr>
          <p:nvPr>
            <p:ph type="sldNum" sz="quarter" idx="10"/>
          </p:nvPr>
        </p:nvSpPr>
        <p:spPr/>
        <p:txBody>
          <a:bodyPr/>
          <a:lstStyle/>
          <a:p>
            <a:fld id="{05B47186-FACD-4122-9DBF-4A43836E568F}" type="slidenum">
              <a:rPr lang="en-US" smtClean="0"/>
              <a:pPr/>
              <a:t>6</a:t>
            </a:fld>
            <a:endParaRPr lang="en-US"/>
          </a:p>
        </p:txBody>
      </p:sp>
    </p:spTree>
    <p:extLst>
      <p:ext uri="{BB962C8B-B14F-4D97-AF65-F5344CB8AC3E}">
        <p14:creationId xmlns="" xmlns:p14="http://schemas.microsoft.com/office/powerpoint/2010/main" val="659235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b="0" i="0" kern="1200" dirty="0" smtClean="0">
                <a:solidFill>
                  <a:schemeClr val="tx1"/>
                </a:solidFill>
                <a:latin typeface="+mn-lt"/>
                <a:ea typeface="+mn-ea"/>
                <a:cs typeface="+mn-cs"/>
              </a:rPr>
              <a:t> Students </a:t>
            </a:r>
          </a:p>
          <a:p>
            <a:pPr lvl="1">
              <a:buFont typeface="Arial" pitchFamily="34" charset="0"/>
              <a:buChar char="•"/>
            </a:pPr>
            <a:r>
              <a:rPr lang="en-US" sz="1200" b="0" i="0" kern="1200" dirty="0" smtClean="0">
                <a:solidFill>
                  <a:schemeClr val="tx1"/>
                </a:solidFill>
                <a:latin typeface="+mn-lt"/>
                <a:ea typeface="+mn-ea"/>
                <a:cs typeface="+mn-cs"/>
              </a:rPr>
              <a:t> MA theses and </a:t>
            </a:r>
            <a:r>
              <a:rPr lang="en-US" sz="1200" b="0" i="0" kern="1200" dirty="0" err="1" smtClean="0">
                <a:solidFill>
                  <a:schemeClr val="tx1"/>
                </a:solidFill>
                <a:latin typeface="+mn-lt"/>
                <a:ea typeface="+mn-ea"/>
                <a:cs typeface="+mn-cs"/>
              </a:rPr>
              <a:t>practicums</a:t>
            </a:r>
            <a:endParaRPr lang="en-US" sz="1200" b="0" i="0" kern="1200" dirty="0" smtClean="0">
              <a:solidFill>
                <a:schemeClr val="tx1"/>
              </a:solidFill>
              <a:latin typeface="+mn-lt"/>
              <a:ea typeface="+mn-ea"/>
              <a:cs typeface="+mn-cs"/>
            </a:endParaRPr>
          </a:p>
          <a:p>
            <a:pPr lvl="1">
              <a:buFont typeface="Arial" pitchFamily="34" charset="0"/>
              <a:buChar char="•"/>
            </a:pPr>
            <a:r>
              <a:rPr lang="en-US" sz="1200" b="0" i="0" kern="1200" dirty="0" smtClean="0">
                <a:solidFill>
                  <a:schemeClr val="tx1"/>
                </a:solidFill>
                <a:latin typeface="+mn-lt"/>
                <a:ea typeface="+mn-ea"/>
                <a:cs typeface="+mn-cs"/>
              </a:rPr>
              <a:t> Se</a:t>
            </a:r>
            <a:r>
              <a:rPr lang="en-US" sz="1200" b="0" i="0" kern="1200" baseline="0" dirty="0" smtClean="0">
                <a:solidFill>
                  <a:schemeClr val="tx1"/>
                </a:solidFill>
                <a:latin typeface="+mn-lt"/>
                <a:ea typeface="+mn-ea"/>
                <a:cs typeface="+mn-cs"/>
              </a:rPr>
              <a:t>e engagement, outreach, and policy change on a practical level</a:t>
            </a:r>
          </a:p>
          <a:p>
            <a:pPr lvl="1">
              <a:buFont typeface="Arial" pitchFamily="34" charset="0"/>
              <a:buChar char="•"/>
            </a:pPr>
            <a:r>
              <a:rPr lang="en-US" sz="1200" b="0" i="0" kern="1200" baseline="0" dirty="0" smtClean="0">
                <a:solidFill>
                  <a:schemeClr val="tx1"/>
                </a:solidFill>
                <a:latin typeface="+mn-lt"/>
                <a:ea typeface="+mn-ea"/>
                <a:cs typeface="+mn-cs"/>
              </a:rPr>
              <a:t> Exposed to careers in field of interest</a:t>
            </a:r>
            <a:endParaRPr lang="en-US" sz="1200" b="0" i="0" kern="1200" dirty="0" smtClean="0">
              <a:solidFill>
                <a:schemeClr val="tx1"/>
              </a:solidFill>
              <a:latin typeface="+mn-lt"/>
              <a:ea typeface="+mn-ea"/>
              <a:cs typeface="+mn-cs"/>
            </a:endParaRPr>
          </a:p>
          <a:p>
            <a:pPr lvl="0">
              <a:buFont typeface="Arial" pitchFamily="34" charset="0"/>
              <a:buChar char="•"/>
            </a:pPr>
            <a:r>
              <a:rPr lang="en-US" sz="1200" b="0" i="0" kern="1200" dirty="0" smtClean="0">
                <a:solidFill>
                  <a:schemeClr val="tx1"/>
                </a:solidFill>
                <a:latin typeface="+mn-lt"/>
                <a:ea typeface="+mn-ea"/>
                <a:cs typeface="+mn-cs"/>
              </a:rPr>
              <a:t> Faculty</a:t>
            </a:r>
          </a:p>
          <a:p>
            <a:pPr lvl="1">
              <a:buFont typeface="Arial" pitchFamily="34" charset="0"/>
              <a:buChar char="•"/>
            </a:pPr>
            <a:r>
              <a:rPr lang="en-US" sz="1200" b="0" i="0" kern="1200" dirty="0" smtClean="0">
                <a:solidFill>
                  <a:schemeClr val="tx1"/>
                </a:solidFill>
                <a:latin typeface="+mn-lt"/>
                <a:ea typeface="+mn-ea"/>
                <a:cs typeface="+mn-cs"/>
              </a:rPr>
              <a:t> Publications</a:t>
            </a:r>
          </a:p>
          <a:p>
            <a:pPr lvl="1">
              <a:buFont typeface="Arial" pitchFamily="34" charset="0"/>
              <a:buChar char="•"/>
            </a:pPr>
            <a:r>
              <a:rPr lang="en-US" sz="1200" b="0" i="0" kern="1200" dirty="0" smtClean="0">
                <a:solidFill>
                  <a:schemeClr val="tx1"/>
                </a:solidFill>
                <a:latin typeface="+mn-lt"/>
                <a:ea typeface="+mn-ea"/>
                <a:cs typeface="+mn-cs"/>
              </a:rPr>
              <a:t> Able</a:t>
            </a:r>
            <a:r>
              <a:rPr lang="en-US" sz="1200" b="0" i="0" kern="1200" baseline="0" dirty="0" smtClean="0">
                <a:solidFill>
                  <a:schemeClr val="tx1"/>
                </a:solidFill>
                <a:latin typeface="+mn-lt"/>
                <a:ea typeface="+mn-ea"/>
                <a:cs typeface="+mn-cs"/>
              </a:rPr>
              <a:t> to identify and respond to real-world problems identified by community members</a:t>
            </a:r>
          </a:p>
          <a:p>
            <a:pPr lvl="1">
              <a:buFont typeface="Arial" pitchFamily="34" charset="0"/>
              <a:buChar char="•"/>
            </a:pPr>
            <a:r>
              <a:rPr lang="en-US" sz="1200" b="0" i="0" kern="1200" baseline="0" dirty="0" smtClean="0">
                <a:solidFill>
                  <a:schemeClr val="tx1"/>
                </a:solidFill>
                <a:latin typeface="+mn-lt"/>
                <a:ea typeface="+mn-ea"/>
                <a:cs typeface="+mn-cs"/>
              </a:rPr>
              <a:t> Able to respond to innovative thoughts, market demands, and economic at social resources</a:t>
            </a:r>
          </a:p>
          <a:p>
            <a:pPr lvl="0">
              <a:buFont typeface="Arial" pitchFamily="34" charset="0"/>
              <a:buChar char="•"/>
            </a:pPr>
            <a:r>
              <a:rPr lang="en-US" sz="1200" b="0" i="0" kern="1200" baseline="0" dirty="0" smtClean="0">
                <a:solidFill>
                  <a:schemeClr val="tx1"/>
                </a:solidFill>
                <a:latin typeface="+mn-lt"/>
                <a:ea typeface="+mn-ea"/>
                <a:cs typeface="+mn-cs"/>
              </a:rPr>
              <a:t> Communities</a:t>
            </a:r>
          </a:p>
          <a:p>
            <a:pPr lvl="1">
              <a:buFont typeface="Arial" pitchFamily="34" charset="0"/>
              <a:buChar char="•"/>
            </a:pPr>
            <a:r>
              <a:rPr lang="en-US" sz="1200" b="0" i="0" kern="1200" baseline="0" dirty="0" smtClean="0">
                <a:solidFill>
                  <a:schemeClr val="tx1"/>
                </a:solidFill>
                <a:latin typeface="+mn-lt"/>
                <a:ea typeface="+mn-ea"/>
                <a:cs typeface="+mn-cs"/>
              </a:rPr>
              <a:t> Active role players in the partnership identifying their own issues and solutions</a:t>
            </a:r>
          </a:p>
          <a:p>
            <a:pPr lvl="1">
              <a:buFont typeface="Arial" pitchFamily="34" charset="0"/>
              <a:buChar char="•"/>
            </a:pPr>
            <a:r>
              <a:rPr lang="en-US" sz="1200" b="0" i="0" kern="1200" baseline="0" dirty="0" smtClean="0">
                <a:solidFill>
                  <a:schemeClr val="tx1"/>
                </a:solidFill>
                <a:latin typeface="+mn-lt"/>
                <a:ea typeface="+mn-ea"/>
                <a:cs typeface="+mn-cs"/>
              </a:rPr>
              <a:t>Human, financial, physical resources</a:t>
            </a:r>
          </a:p>
          <a:p>
            <a:pPr lvl="1">
              <a:buFont typeface="Arial" pitchFamily="34" charset="0"/>
              <a:buChar char="•"/>
            </a:pPr>
            <a:r>
              <a:rPr lang="en-US" sz="1200" b="0" i="0" kern="1200" baseline="0" dirty="0" smtClean="0">
                <a:solidFill>
                  <a:schemeClr val="tx1"/>
                </a:solidFill>
                <a:latin typeface="+mn-lt"/>
                <a:ea typeface="+mn-ea"/>
                <a:cs typeface="+mn-cs"/>
              </a:rPr>
              <a:t> Social capital-Universities connect to politicians, etc.</a:t>
            </a:r>
          </a:p>
          <a:p>
            <a:pPr lvl="1">
              <a:buFont typeface="Arial" pitchFamily="34" charset="0"/>
              <a:buChar char="•"/>
            </a:pPr>
            <a:r>
              <a:rPr lang="en-US" sz="1200" b="0" i="0" kern="1200" baseline="0" dirty="0" smtClean="0">
                <a:solidFill>
                  <a:schemeClr val="tx1"/>
                </a:solidFill>
                <a:latin typeface="+mn-lt"/>
                <a:ea typeface="+mn-ea"/>
                <a:cs typeface="+mn-cs"/>
              </a:rPr>
              <a:t> EX in this partnership: Dr. </a:t>
            </a:r>
            <a:r>
              <a:rPr lang="en-US" sz="1200" b="0" i="0" kern="1200" baseline="0" dirty="0" err="1" smtClean="0">
                <a:solidFill>
                  <a:schemeClr val="tx1"/>
                </a:solidFill>
                <a:latin typeface="+mn-lt"/>
                <a:ea typeface="+mn-ea"/>
                <a:cs typeface="+mn-cs"/>
              </a:rPr>
              <a:t>Conolly</a:t>
            </a:r>
            <a:r>
              <a:rPr lang="en-US" sz="1200" b="0" i="0" kern="1200" baseline="0" dirty="0" smtClean="0">
                <a:solidFill>
                  <a:schemeClr val="tx1"/>
                </a:solidFill>
                <a:latin typeface="+mn-lt"/>
                <a:ea typeface="+mn-ea"/>
                <a:cs typeface="+mn-cs"/>
              </a:rPr>
              <a:t> connects to Mayor or other professionals regarding lagoon. Use facility at Chucalissa for any events.</a:t>
            </a:r>
            <a:endParaRPr lang="en-US" sz="1200" b="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5B47186-FACD-4122-9DBF-4A43836E568F}"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B47186-FACD-4122-9DBF-4A43836E568F}" type="slidenum">
              <a:rPr lang="en-US" smtClean="0"/>
              <a:pPr/>
              <a:t>9</a:t>
            </a:fld>
            <a:endParaRPr lang="en-US"/>
          </a:p>
        </p:txBody>
      </p:sp>
    </p:spTree>
    <p:extLst>
      <p:ext uri="{BB962C8B-B14F-4D97-AF65-F5344CB8AC3E}">
        <p14:creationId xmlns="" xmlns:p14="http://schemas.microsoft.com/office/powerpoint/2010/main" val="718969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I was an undergraduate neuroscience student,</a:t>
            </a:r>
            <a:r>
              <a:rPr lang="en-US" baseline="0" dirty="0" smtClean="0"/>
              <a:t> I enjoyed studying behavioral medicine and cognitive processing. I wanted to conceptualize these subjects because I wanted to know the best ways to promote health, wellness, and literacy. Many think I made a huge jump when I starting studying NP Administration, but not really.</a:t>
            </a:r>
          </a:p>
          <a:p>
            <a:r>
              <a:rPr lang="en-US" baseline="0" dirty="0" smtClean="0"/>
              <a:t>Mr. Gurley wants has similar goals for his neighborhood. Overall, this research helped me see that cultural identity and human investment from revitalizes communities.</a:t>
            </a:r>
            <a:endParaRPr lang="en-US" dirty="0"/>
          </a:p>
        </p:txBody>
      </p:sp>
      <p:sp>
        <p:nvSpPr>
          <p:cNvPr id="4" name="Slide Number Placeholder 3"/>
          <p:cNvSpPr>
            <a:spLocks noGrp="1"/>
          </p:cNvSpPr>
          <p:nvPr>
            <p:ph type="sldNum" sz="quarter" idx="10"/>
          </p:nvPr>
        </p:nvSpPr>
        <p:spPr/>
        <p:txBody>
          <a:bodyPr/>
          <a:lstStyle/>
          <a:p>
            <a:fld id="{05B47186-FACD-4122-9DBF-4A43836E568F}"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Mr. G connected</a:t>
            </a:r>
            <a:r>
              <a:rPr lang="en-US" baseline="0" dirty="0" smtClean="0"/>
              <a:t> back to U of M to present. Mr. G has been a WNA member for 8 years.</a:t>
            </a:r>
          </a:p>
          <a:p>
            <a:pPr lvl="1">
              <a:buFont typeface="Arial" pitchFamily="34" charset="0"/>
              <a:buChar char="•"/>
            </a:pPr>
            <a:r>
              <a:rPr lang="en-US" baseline="0" dirty="0" smtClean="0"/>
              <a:t> NP Administration</a:t>
            </a:r>
          </a:p>
          <a:p>
            <a:pPr lvl="1">
              <a:buFont typeface="Arial" pitchFamily="34" charset="0"/>
              <a:buChar char="•"/>
            </a:pPr>
            <a:r>
              <a:rPr lang="en-US" baseline="0" dirty="0" smtClean="0"/>
              <a:t> Student volunteers build professional development and partner with community to promote change. (Mr. G educates them on problems).</a:t>
            </a:r>
          </a:p>
          <a:p>
            <a:pPr>
              <a:buFont typeface="Arial" pitchFamily="34" charset="0"/>
              <a:buChar char="•"/>
            </a:pPr>
            <a:r>
              <a:rPr lang="en-US" baseline="0" dirty="0" smtClean="0"/>
              <a:t> More opportunities for research, such as lagoons in Westwood.</a:t>
            </a:r>
          </a:p>
          <a:p>
            <a:pPr>
              <a:buFont typeface="Arial" pitchFamily="34" charset="0"/>
              <a:buChar char="•"/>
            </a:pPr>
            <a:r>
              <a:rPr lang="en-US" baseline="0" dirty="0" smtClean="0"/>
              <a:t> Anthropology students already involved at Chucalissa.</a:t>
            </a:r>
            <a:endParaRPr lang="en-US" dirty="0"/>
          </a:p>
        </p:txBody>
      </p:sp>
      <p:sp>
        <p:nvSpPr>
          <p:cNvPr id="4" name="Slide Number Placeholder 3"/>
          <p:cNvSpPr>
            <a:spLocks noGrp="1"/>
          </p:cNvSpPr>
          <p:nvPr>
            <p:ph type="sldNum" sz="quarter" idx="10"/>
          </p:nvPr>
        </p:nvSpPr>
        <p:spPr/>
        <p:txBody>
          <a:bodyPr/>
          <a:lstStyle/>
          <a:p>
            <a:fld id="{05B47186-FACD-4122-9DBF-4A43836E568F}"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ba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10" descr="logo_whit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992938" y="6253163"/>
            <a:ext cx="1846262" cy="528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5" descr="ba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205" name="Rectangle 13"/>
          <p:cNvSpPr>
            <a:spLocks noGrp="1" noChangeArrowheads="1"/>
          </p:cNvSpPr>
          <p:nvPr>
            <p:ph type="ctrTitle"/>
          </p:nvPr>
        </p:nvSpPr>
        <p:spPr>
          <a:xfrm>
            <a:off x="914400" y="1066800"/>
            <a:ext cx="7391400" cy="2362200"/>
          </a:xfrm>
        </p:spPr>
        <p:txBody>
          <a:bodyPr lIns="91440" tIns="45720" rIns="91440" bIns="45720"/>
          <a:lstStyle>
            <a:lvl1pPr algn="ctr">
              <a:defRPr sz="4700"/>
            </a:lvl1pPr>
          </a:lstStyle>
          <a:p>
            <a:pPr lvl="0"/>
            <a:r>
              <a:rPr lang="en-US" noProof="0" smtClean="0"/>
              <a:t>Click to edit Master title style</a:t>
            </a:r>
          </a:p>
        </p:txBody>
      </p:sp>
      <p:sp>
        <p:nvSpPr>
          <p:cNvPr id="8206" name="Rectangle 14"/>
          <p:cNvSpPr>
            <a:spLocks noGrp="1" noChangeArrowheads="1"/>
          </p:cNvSpPr>
          <p:nvPr>
            <p:ph type="subTitle" idx="1"/>
          </p:nvPr>
        </p:nvSpPr>
        <p:spPr>
          <a:xfrm>
            <a:off x="914400" y="3429000"/>
            <a:ext cx="7391400" cy="2209800"/>
          </a:xfrm>
        </p:spPr>
        <p:txBody>
          <a:bodyPr/>
          <a:lstStyle>
            <a:lvl1pPr marL="0" indent="0" algn="ctr">
              <a:buFontTx/>
              <a:buNone/>
              <a:defRPr b="1"/>
            </a:lvl1pPr>
          </a:lstStyle>
          <a:p>
            <a:pPr lvl="0"/>
            <a:r>
              <a:rPr lang="en-US" noProof="0" smtClean="0"/>
              <a:t>Click to edit Master subtitle style</a:t>
            </a:r>
          </a:p>
        </p:txBody>
      </p:sp>
    </p:spTree>
    <p:extLst>
      <p:ext uri="{BB962C8B-B14F-4D97-AF65-F5344CB8AC3E}">
        <p14:creationId xmlns="" xmlns:p14="http://schemas.microsoft.com/office/powerpoint/2010/main" val="3635450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250461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304800"/>
            <a:ext cx="21717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304800"/>
            <a:ext cx="6362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004686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4171670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1816109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76400"/>
            <a:ext cx="42672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2672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624120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295221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4104467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71516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3736678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2002545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228600" y="1676400"/>
            <a:ext cx="8686800" cy="4343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2"/>
          <p:cNvSpPr>
            <a:spLocks noGrp="1" noChangeArrowheads="1"/>
          </p:cNvSpPr>
          <p:nvPr>
            <p:ph type="title"/>
          </p:nvPr>
        </p:nvSpPr>
        <p:spPr bwMode="auto">
          <a:xfrm>
            <a:off x="228600" y="304800"/>
            <a:ext cx="86868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pic>
        <p:nvPicPr>
          <p:cNvPr id="1028" name="Picture 11" descr="bar"/>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0" y="0"/>
            <a:ext cx="91440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9" name="Picture 14" descr="bar"/>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0" name="Picture 16" descr="logo_white"/>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6992938" y="6253163"/>
            <a:ext cx="1846262" cy="528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300" b="1">
          <a:solidFill>
            <a:schemeClr val="tx2"/>
          </a:solidFill>
          <a:latin typeface="+mj-lt"/>
          <a:ea typeface="+mj-ea"/>
          <a:cs typeface="+mj-cs"/>
        </a:defRPr>
      </a:lvl1pPr>
      <a:lvl2pPr algn="l" rtl="0" eaLnBrk="1" fontAlgn="base" hangingPunct="1">
        <a:spcBef>
          <a:spcPct val="0"/>
        </a:spcBef>
        <a:spcAft>
          <a:spcPct val="0"/>
        </a:spcAft>
        <a:defRPr sz="4300" b="1">
          <a:solidFill>
            <a:schemeClr val="tx2"/>
          </a:solidFill>
          <a:latin typeface="Arial" charset="0"/>
        </a:defRPr>
      </a:lvl2pPr>
      <a:lvl3pPr algn="l" rtl="0" eaLnBrk="1" fontAlgn="base" hangingPunct="1">
        <a:spcBef>
          <a:spcPct val="0"/>
        </a:spcBef>
        <a:spcAft>
          <a:spcPct val="0"/>
        </a:spcAft>
        <a:defRPr sz="4300" b="1">
          <a:solidFill>
            <a:schemeClr val="tx2"/>
          </a:solidFill>
          <a:latin typeface="Arial" charset="0"/>
        </a:defRPr>
      </a:lvl3pPr>
      <a:lvl4pPr algn="l" rtl="0" eaLnBrk="1" fontAlgn="base" hangingPunct="1">
        <a:spcBef>
          <a:spcPct val="0"/>
        </a:spcBef>
        <a:spcAft>
          <a:spcPct val="0"/>
        </a:spcAft>
        <a:defRPr sz="4300" b="1">
          <a:solidFill>
            <a:schemeClr val="tx2"/>
          </a:solidFill>
          <a:latin typeface="Arial" charset="0"/>
        </a:defRPr>
      </a:lvl4pPr>
      <a:lvl5pPr algn="l" rtl="0" eaLnBrk="1" fontAlgn="base" hangingPunct="1">
        <a:spcBef>
          <a:spcPct val="0"/>
        </a:spcBef>
        <a:spcAft>
          <a:spcPct val="0"/>
        </a:spcAft>
        <a:defRPr sz="4300" b="1">
          <a:solidFill>
            <a:schemeClr val="tx2"/>
          </a:solidFill>
          <a:latin typeface="Arial" charset="0"/>
        </a:defRPr>
      </a:lvl5pPr>
      <a:lvl6pPr marL="457200" algn="l" rtl="0" eaLnBrk="1" fontAlgn="base" hangingPunct="1">
        <a:spcBef>
          <a:spcPct val="0"/>
        </a:spcBef>
        <a:spcAft>
          <a:spcPct val="0"/>
        </a:spcAft>
        <a:defRPr sz="4300" b="1">
          <a:solidFill>
            <a:schemeClr val="tx2"/>
          </a:solidFill>
          <a:latin typeface="Arial" charset="0"/>
        </a:defRPr>
      </a:lvl6pPr>
      <a:lvl7pPr marL="914400" algn="l" rtl="0" eaLnBrk="1" fontAlgn="base" hangingPunct="1">
        <a:spcBef>
          <a:spcPct val="0"/>
        </a:spcBef>
        <a:spcAft>
          <a:spcPct val="0"/>
        </a:spcAft>
        <a:defRPr sz="4300" b="1">
          <a:solidFill>
            <a:schemeClr val="tx2"/>
          </a:solidFill>
          <a:latin typeface="Arial" charset="0"/>
        </a:defRPr>
      </a:lvl7pPr>
      <a:lvl8pPr marL="1371600" algn="l" rtl="0" eaLnBrk="1" fontAlgn="base" hangingPunct="1">
        <a:spcBef>
          <a:spcPct val="0"/>
        </a:spcBef>
        <a:spcAft>
          <a:spcPct val="0"/>
        </a:spcAft>
        <a:defRPr sz="4300" b="1">
          <a:solidFill>
            <a:schemeClr val="tx2"/>
          </a:solidFill>
          <a:latin typeface="Arial" charset="0"/>
        </a:defRPr>
      </a:lvl8pPr>
      <a:lvl9pPr marL="1828800" algn="l"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gt;"/>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2" Type="http://schemas.openxmlformats.org/officeDocument/2006/relationships/hyperlink" Target="http://depts.washington.edu/ccph/pdf_files/symposium_report.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cassian.memphis.edu/profiles/fall2012/community_outreach.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normAutofit/>
          </a:bodyPr>
          <a:lstStyle/>
          <a:p>
            <a:r>
              <a:rPr lang="en-US" sz="3600" dirty="0" smtClean="0"/>
              <a:t>Long-Term University-Community Partnership:</a:t>
            </a:r>
            <a:endParaRPr lang="en-US" sz="3600" dirty="0"/>
          </a:p>
        </p:txBody>
      </p:sp>
      <p:sp>
        <p:nvSpPr>
          <p:cNvPr id="3" name="Subtitle 2"/>
          <p:cNvSpPr>
            <a:spLocks noGrp="1"/>
          </p:cNvSpPr>
          <p:nvPr>
            <p:ph type="subTitle" idx="1"/>
          </p:nvPr>
        </p:nvSpPr>
        <p:spPr>
          <a:xfrm>
            <a:off x="0" y="1828800"/>
            <a:ext cx="9144000" cy="838200"/>
          </a:xfrm>
        </p:spPr>
        <p:txBody>
          <a:bodyPr/>
          <a:lstStyle/>
          <a:p>
            <a:r>
              <a:rPr lang="en-US" sz="2400" dirty="0" smtClean="0">
                <a:solidFill>
                  <a:schemeClr val="tx1"/>
                </a:solidFill>
              </a:rPr>
              <a:t>A Student Outreach Experience </a:t>
            </a:r>
          </a:p>
          <a:p>
            <a:r>
              <a:rPr lang="en-US" sz="2400" dirty="0" smtClean="0"/>
              <a:t>In </a:t>
            </a:r>
            <a:r>
              <a:rPr lang="en-US" sz="2400" dirty="0"/>
              <a:t>Southwest Memphis</a:t>
            </a:r>
          </a:p>
          <a:p>
            <a:pPr algn="l"/>
            <a:endParaRPr lang="en-US" dirty="0" smtClean="0">
              <a:solidFill>
                <a:schemeClr val="tx1"/>
              </a:solidFill>
            </a:endParaRPr>
          </a:p>
        </p:txBody>
      </p:sp>
      <p:sp>
        <p:nvSpPr>
          <p:cNvPr id="4" name="TextBox 3"/>
          <p:cNvSpPr txBox="1"/>
          <p:nvPr/>
        </p:nvSpPr>
        <p:spPr>
          <a:xfrm>
            <a:off x="0" y="5257800"/>
            <a:ext cx="9144000" cy="923330"/>
          </a:xfrm>
          <a:prstGeom prst="rect">
            <a:avLst/>
          </a:prstGeom>
          <a:noFill/>
        </p:spPr>
        <p:txBody>
          <a:bodyPr wrap="square" rtlCol="0">
            <a:spAutoFit/>
          </a:bodyPr>
          <a:lstStyle/>
          <a:p>
            <a:pPr algn="ctr"/>
            <a:r>
              <a:rPr lang="en-US" b="1" i="1" dirty="0" smtClean="0"/>
              <a:t>Presented at the National Outreach Scholarship Conference</a:t>
            </a:r>
          </a:p>
          <a:p>
            <a:pPr algn="ctr"/>
            <a:r>
              <a:rPr lang="en-US" b="1" dirty="0" smtClean="0"/>
              <a:t>October 3, 2012</a:t>
            </a:r>
            <a:endParaRPr lang="en-US" b="1" dirty="0" smtClean="0"/>
          </a:p>
          <a:p>
            <a:pPr algn="ctr"/>
            <a:r>
              <a:rPr lang="en-US" b="1" dirty="0" smtClean="0"/>
              <a:t>By</a:t>
            </a:r>
            <a:r>
              <a:rPr lang="en-US" b="1" dirty="0" smtClean="0"/>
              <a:t>: Genevie Aaker</a:t>
            </a:r>
            <a:endParaRPr lang="en-US" b="1" dirty="0"/>
          </a:p>
        </p:txBody>
      </p:sp>
      <p:pic>
        <p:nvPicPr>
          <p:cNvPr id="5" name="Picture 4"/>
          <p:cNvPicPr>
            <a:picLocks noChangeAspect="1"/>
          </p:cNvPicPr>
          <p:nvPr/>
        </p:nvPicPr>
        <p:blipFill rotWithShape="1">
          <a:blip r:embed="rId3" cstate="print">
            <a:extLst>
              <a:ext uri="{BEBA8EAE-BF5A-486C-A8C5-ECC9F3942E4B}">
                <a14:imgProps xmlns="" xmlns:a14="http://schemas.microsoft.com/office/drawing/2010/main">
                  <a14:imgLayer r:embed="rId4">
                    <a14:imgEffect>
                      <a14:brightnessContrast bright="20000"/>
                    </a14:imgEffect>
                  </a14:imgLayer>
                </a14:imgProps>
              </a:ext>
              <a:ext uri="{28A0092B-C50C-407E-A947-70E740481C1C}">
                <a14:useLocalDpi xmlns="" xmlns:a14="http://schemas.microsoft.com/office/drawing/2010/main" val="0"/>
              </a:ext>
            </a:extLst>
          </a:blip>
          <a:srcRect l="3409" t="10193" r="7885" b="13774"/>
          <a:stretch/>
        </p:blipFill>
        <p:spPr>
          <a:xfrm>
            <a:off x="2608831" y="2792891"/>
            <a:ext cx="3715769" cy="238870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609600"/>
          </a:xfrm>
        </p:spPr>
        <p:txBody>
          <a:bodyPr/>
          <a:lstStyle/>
          <a:p>
            <a:r>
              <a:rPr lang="en-US" dirty="0" smtClean="0"/>
              <a:t>Findings</a:t>
            </a:r>
            <a:endParaRPr lang="en-US" dirty="0"/>
          </a:p>
        </p:txBody>
      </p:sp>
      <p:sp>
        <p:nvSpPr>
          <p:cNvPr id="3" name="Content Placeholder 2"/>
          <p:cNvSpPr>
            <a:spLocks noGrp="1"/>
          </p:cNvSpPr>
          <p:nvPr>
            <p:ph idx="1"/>
          </p:nvPr>
        </p:nvSpPr>
        <p:spPr>
          <a:xfrm>
            <a:off x="228600" y="1219200"/>
            <a:ext cx="8686800" cy="4343400"/>
          </a:xfrm>
        </p:spPr>
        <p:txBody>
          <a:bodyPr/>
          <a:lstStyle/>
          <a:p>
            <a:r>
              <a:rPr lang="en-US" dirty="0" smtClean="0"/>
              <a:t>Communication</a:t>
            </a:r>
            <a:endParaRPr lang="en-US" sz="1500" dirty="0" smtClean="0"/>
          </a:p>
          <a:p>
            <a:pPr lvl="1"/>
            <a:r>
              <a:rPr lang="en-US" dirty="0" smtClean="0"/>
              <a:t>Demonstrated at public event at Chucalissa and during interviews</a:t>
            </a:r>
          </a:p>
          <a:p>
            <a:pPr lvl="1"/>
            <a:endParaRPr lang="en-US" sz="2800" dirty="0" smtClean="0"/>
          </a:p>
          <a:p>
            <a:r>
              <a:rPr lang="en-US" dirty="0" smtClean="0"/>
              <a:t>Unity</a:t>
            </a:r>
          </a:p>
          <a:p>
            <a:pPr lvl="1"/>
            <a:r>
              <a:rPr lang="en-US" dirty="0" smtClean="0"/>
              <a:t>With the university</a:t>
            </a:r>
          </a:p>
          <a:p>
            <a:pPr lvl="1"/>
            <a:r>
              <a:rPr lang="en-US" dirty="0" smtClean="0"/>
              <a:t>With the community at large</a:t>
            </a:r>
          </a:p>
          <a:p>
            <a:pPr lvl="1"/>
            <a:r>
              <a:rPr lang="en-US" dirty="0" smtClean="0"/>
              <a:t>Setbacks seen as joint issues</a:t>
            </a:r>
          </a:p>
        </p:txBody>
      </p:sp>
      <p:sp>
        <p:nvSpPr>
          <p:cNvPr id="4" name="TextBox 3"/>
          <p:cNvSpPr txBox="1"/>
          <p:nvPr/>
        </p:nvSpPr>
        <p:spPr>
          <a:xfrm>
            <a:off x="1752600" y="2754868"/>
            <a:ext cx="5791200" cy="369332"/>
          </a:xfrm>
          <a:prstGeom prst="rect">
            <a:avLst/>
          </a:prstGeom>
          <a:noFill/>
        </p:spPr>
        <p:txBody>
          <a:bodyPr wrap="square" rtlCol="0">
            <a:spAutoFit/>
          </a:bodyPr>
          <a:lstStyle/>
          <a:p>
            <a:r>
              <a:rPr lang="en-US" i="1" dirty="0"/>
              <a:t>“[The communication is] a two way communication.” </a:t>
            </a:r>
            <a:endParaRPr lang="en-US" dirty="0"/>
          </a:p>
        </p:txBody>
      </p:sp>
      <p:sp>
        <p:nvSpPr>
          <p:cNvPr id="5" name="TextBox 4"/>
          <p:cNvSpPr txBox="1"/>
          <p:nvPr/>
        </p:nvSpPr>
        <p:spPr>
          <a:xfrm>
            <a:off x="1600200" y="5373469"/>
            <a:ext cx="5943600" cy="646331"/>
          </a:xfrm>
          <a:prstGeom prst="rect">
            <a:avLst/>
          </a:prstGeom>
          <a:noFill/>
        </p:spPr>
        <p:txBody>
          <a:bodyPr wrap="square" rtlCol="0">
            <a:spAutoFit/>
          </a:bodyPr>
          <a:lstStyle/>
          <a:p>
            <a:pPr algn="ctr"/>
            <a:r>
              <a:rPr lang="en-US" i="1" dirty="0"/>
              <a:t>“[We] naturally work together. [We] work to benefit/improve the community and eventually the city.”</a:t>
            </a:r>
            <a:r>
              <a:rPr lang="en-US" dirty="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533400"/>
          </a:xfrm>
        </p:spPr>
        <p:txBody>
          <a:bodyPr/>
          <a:lstStyle/>
          <a:p>
            <a:r>
              <a:rPr lang="en-US" dirty="0" smtClean="0"/>
              <a:t>Findings</a:t>
            </a:r>
            <a:endParaRPr lang="en-US" dirty="0"/>
          </a:p>
        </p:txBody>
      </p:sp>
      <p:sp>
        <p:nvSpPr>
          <p:cNvPr id="3" name="Content Placeholder 2"/>
          <p:cNvSpPr>
            <a:spLocks noGrp="1"/>
          </p:cNvSpPr>
          <p:nvPr>
            <p:ph sz="half" idx="1"/>
          </p:nvPr>
        </p:nvSpPr>
        <p:spPr>
          <a:xfrm>
            <a:off x="228600" y="1676400"/>
            <a:ext cx="5257800" cy="4343400"/>
          </a:xfrm>
        </p:spPr>
        <p:txBody>
          <a:bodyPr/>
          <a:lstStyle/>
          <a:p>
            <a:r>
              <a:rPr lang="en-US" dirty="0" smtClean="0"/>
              <a:t>Perceived Membership Characteristics</a:t>
            </a:r>
          </a:p>
          <a:p>
            <a:endParaRPr lang="en-US" sz="1500" dirty="0" smtClean="0"/>
          </a:p>
          <a:p>
            <a:pPr lvl="1"/>
            <a:r>
              <a:rPr lang="en-US" dirty="0" smtClean="0"/>
              <a:t>Admirable</a:t>
            </a:r>
          </a:p>
          <a:p>
            <a:pPr lvl="1"/>
            <a:r>
              <a:rPr lang="en-US" dirty="0" smtClean="0"/>
              <a:t>Motivated</a:t>
            </a:r>
          </a:p>
          <a:p>
            <a:pPr lvl="1"/>
            <a:r>
              <a:rPr lang="en-US" dirty="0" smtClean="0"/>
              <a:t>Display initiative</a:t>
            </a:r>
          </a:p>
          <a:p>
            <a:pPr lvl="1"/>
            <a:endParaRPr lang="en-US" dirty="0" smtClean="0"/>
          </a:p>
          <a:p>
            <a:pPr lvl="1"/>
            <a:endParaRPr lang="en-US" dirty="0"/>
          </a:p>
        </p:txBody>
      </p:sp>
      <p:sp>
        <p:nvSpPr>
          <p:cNvPr id="4" name="Content Placeholder 3"/>
          <p:cNvSpPr>
            <a:spLocks noGrp="1"/>
          </p:cNvSpPr>
          <p:nvPr>
            <p:ph sz="half" idx="2"/>
          </p:nvPr>
        </p:nvSpPr>
        <p:spPr>
          <a:xfrm>
            <a:off x="4114800" y="3505200"/>
            <a:ext cx="4267200" cy="2362200"/>
          </a:xfrm>
          <a:ln/>
        </p:spPr>
        <p:style>
          <a:lnRef idx="2">
            <a:schemeClr val="accent1"/>
          </a:lnRef>
          <a:fillRef idx="1">
            <a:schemeClr val="lt1"/>
          </a:fillRef>
          <a:effectRef idx="0">
            <a:schemeClr val="accent1"/>
          </a:effectRef>
          <a:fontRef idx="minor">
            <a:schemeClr val="dk1"/>
          </a:fontRef>
        </p:style>
        <p:txBody>
          <a:bodyPr/>
          <a:lstStyle/>
          <a:p>
            <a:pPr marL="0" indent="0" algn="ctr">
              <a:buNone/>
            </a:pPr>
            <a:r>
              <a:rPr lang="en-US" sz="2400" i="1" dirty="0"/>
              <a:t>“[I have to] to keep fighting even when it seems like there is no hope. I sacrifice to work for the community. The Bible has to put something in you so you are less selfish.”</a:t>
            </a:r>
            <a:r>
              <a:rPr lang="en-US" sz="2400" dirty="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685800"/>
          </a:xfrm>
        </p:spPr>
        <p:txBody>
          <a:bodyPr/>
          <a:lstStyle/>
          <a:p>
            <a:r>
              <a:rPr lang="en-US" dirty="0" smtClean="0"/>
              <a:t>Unexpected Outcomes</a:t>
            </a:r>
            <a:endParaRPr lang="en-US" dirty="0"/>
          </a:p>
        </p:txBody>
      </p:sp>
      <p:sp>
        <p:nvSpPr>
          <p:cNvPr id="4" name="Content Placeholder 3"/>
          <p:cNvSpPr>
            <a:spLocks noGrp="1"/>
          </p:cNvSpPr>
          <p:nvPr>
            <p:ph sz="half" idx="1"/>
          </p:nvPr>
        </p:nvSpPr>
        <p:spPr>
          <a:xfrm>
            <a:off x="381000" y="1524000"/>
            <a:ext cx="6934200" cy="2362200"/>
          </a:xfrm>
        </p:spPr>
        <p:txBody>
          <a:bodyPr/>
          <a:lstStyle/>
          <a:p>
            <a:r>
              <a:rPr lang="en-US" sz="2400" dirty="0" smtClean="0"/>
              <a:t>Increased </a:t>
            </a:r>
            <a:r>
              <a:rPr lang="en-US" sz="2400" dirty="0" smtClean="0"/>
              <a:t>trust</a:t>
            </a:r>
          </a:p>
          <a:p>
            <a:r>
              <a:rPr lang="en-US" sz="2400" dirty="0" smtClean="0"/>
              <a:t>Commitment</a:t>
            </a:r>
          </a:p>
          <a:p>
            <a:r>
              <a:rPr lang="en-US" sz="2400" dirty="0" smtClean="0"/>
              <a:t>Effective listening</a:t>
            </a:r>
          </a:p>
          <a:p>
            <a:r>
              <a:rPr lang="en-US" sz="2400" dirty="0" smtClean="0"/>
              <a:t>Mutual learning</a:t>
            </a:r>
          </a:p>
          <a:p>
            <a:r>
              <a:rPr lang="en-US" sz="2400" dirty="0" smtClean="0"/>
              <a:t>Museum </a:t>
            </a:r>
            <a:r>
              <a:rPr lang="en-US" sz="2400" dirty="0" smtClean="0"/>
              <a:t>has become integral</a:t>
            </a:r>
            <a:endParaRPr lang="en-US" sz="2400" dirty="0" smtClean="0"/>
          </a:p>
        </p:txBody>
      </p:sp>
      <p:pic>
        <p:nvPicPr>
          <p:cNvPr id="9" name="Picture 2" descr="http://media.commercialappeal.com/media/img/photos/2010/02/04/mem5life7_t607.jpe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28232" b="19353"/>
          <a:stretch/>
        </p:blipFill>
        <p:spPr bwMode="auto">
          <a:xfrm>
            <a:off x="1676400" y="4114800"/>
            <a:ext cx="5781675" cy="200198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762000"/>
          </a:xfrm>
        </p:spPr>
        <p:txBody>
          <a:bodyPr/>
          <a:lstStyle/>
          <a:p>
            <a:r>
              <a:rPr lang="en-US" dirty="0" smtClean="0"/>
              <a:t>Limitations</a:t>
            </a:r>
            <a:endParaRPr lang="en-US" dirty="0"/>
          </a:p>
        </p:txBody>
      </p:sp>
      <p:sp>
        <p:nvSpPr>
          <p:cNvPr id="3" name="Content Placeholder 2"/>
          <p:cNvSpPr>
            <a:spLocks noGrp="1"/>
          </p:cNvSpPr>
          <p:nvPr>
            <p:ph idx="1"/>
          </p:nvPr>
        </p:nvSpPr>
        <p:spPr>
          <a:xfrm>
            <a:off x="228600" y="1600200"/>
            <a:ext cx="8686800" cy="3733800"/>
          </a:xfrm>
        </p:spPr>
        <p:txBody>
          <a:bodyPr/>
          <a:lstStyle/>
          <a:p>
            <a:r>
              <a:rPr lang="en-US" dirty="0" smtClean="0"/>
              <a:t>Time</a:t>
            </a:r>
          </a:p>
          <a:p>
            <a:endParaRPr lang="en-US" sz="1000" dirty="0" smtClean="0"/>
          </a:p>
          <a:p>
            <a:r>
              <a:rPr lang="en-US" dirty="0" smtClean="0"/>
              <a:t>Identification of participants for interviews</a:t>
            </a:r>
          </a:p>
          <a:p>
            <a:endParaRPr lang="en-US" sz="1000" dirty="0" smtClean="0"/>
          </a:p>
          <a:p>
            <a:r>
              <a:rPr lang="en-US" dirty="0" smtClean="0"/>
              <a:t>Quantitative data needed</a:t>
            </a:r>
          </a:p>
          <a:p>
            <a:endParaRPr lang="en-US" sz="1000" dirty="0" smtClean="0"/>
          </a:p>
          <a:p>
            <a:r>
              <a:rPr lang="en-US" dirty="0" smtClean="0"/>
              <a:t>Desire to create a reproducible sustainability model for university-community partnerships </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l="17569" t="23958" r="15667" b="19792"/>
          <a:stretch>
            <a:fillRect/>
          </a:stretch>
        </p:blipFill>
        <p:spPr bwMode="auto">
          <a:xfrm>
            <a:off x="228600" y="1219200"/>
            <a:ext cx="8686800" cy="4114800"/>
          </a:xfrm>
          <a:prstGeom prst="rect">
            <a:avLst/>
          </a:prstGeom>
          <a:noFill/>
          <a:ln w="9525">
            <a:noFill/>
            <a:miter lim="800000"/>
            <a:headEnd/>
            <a:tailEnd/>
          </a:ln>
        </p:spPr>
      </p:pic>
      <p:sp>
        <p:nvSpPr>
          <p:cNvPr id="4" name="Title 1"/>
          <p:cNvSpPr txBox="1">
            <a:spLocks/>
          </p:cNvSpPr>
          <p:nvPr/>
        </p:nvSpPr>
        <p:spPr>
          <a:xfrm>
            <a:off x="76200" y="381000"/>
            <a:ext cx="8686800" cy="6096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300" b="1" i="0" u="none" strike="noStrike" kern="0" cap="none" spc="0" normalizeH="0" baseline="0" noProof="0" dirty="0" smtClean="0">
                <a:ln>
                  <a:noFill/>
                </a:ln>
                <a:solidFill>
                  <a:schemeClr val="tx2"/>
                </a:solidFill>
                <a:effectLst/>
                <a:uLnTx/>
                <a:uFillTx/>
                <a:latin typeface="+mj-lt"/>
                <a:ea typeface="+mj-ea"/>
                <a:cs typeface="+mj-cs"/>
              </a:rPr>
              <a:t>Impact on Student Researcher</a:t>
            </a:r>
            <a:endParaRPr kumimoji="0" lang="en-US" sz="4300" b="1"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609600"/>
          </a:xfrm>
        </p:spPr>
        <p:txBody>
          <a:bodyPr/>
          <a:lstStyle/>
          <a:p>
            <a:r>
              <a:rPr lang="en-US" dirty="0" smtClean="0"/>
              <a:t>Conclusion</a:t>
            </a:r>
            <a:endParaRPr lang="en-US" dirty="0"/>
          </a:p>
        </p:txBody>
      </p:sp>
      <p:sp>
        <p:nvSpPr>
          <p:cNvPr id="4" name="Content Placeholder 3"/>
          <p:cNvSpPr>
            <a:spLocks noGrp="1"/>
          </p:cNvSpPr>
          <p:nvPr>
            <p:ph sz="half" idx="2"/>
          </p:nvPr>
        </p:nvSpPr>
        <p:spPr>
          <a:xfrm>
            <a:off x="3886200" y="685800"/>
            <a:ext cx="5029200" cy="4648200"/>
          </a:xfrm>
        </p:spPr>
        <p:txBody>
          <a:bodyPr/>
          <a:lstStyle/>
          <a:p>
            <a:r>
              <a:rPr lang="en-US" dirty="0" smtClean="0"/>
              <a:t>Suggested Best Practices</a:t>
            </a:r>
          </a:p>
          <a:p>
            <a:endParaRPr lang="en-US" sz="1500" dirty="0" smtClean="0"/>
          </a:p>
          <a:p>
            <a:pPr lvl="1"/>
            <a:r>
              <a:rPr lang="en-US" dirty="0" smtClean="0"/>
              <a:t>Communicate with clarity and share knowledge</a:t>
            </a:r>
          </a:p>
          <a:p>
            <a:pPr lvl="1"/>
            <a:r>
              <a:rPr lang="en-US" dirty="0"/>
              <a:t>Distribute knowledge </a:t>
            </a:r>
            <a:r>
              <a:rPr lang="en-US" dirty="0" smtClean="0"/>
              <a:t>more equitably </a:t>
            </a:r>
          </a:p>
          <a:p>
            <a:pPr lvl="1"/>
            <a:r>
              <a:rPr lang="en-US" dirty="0" smtClean="0"/>
              <a:t>Unify the community</a:t>
            </a:r>
          </a:p>
          <a:p>
            <a:pPr lvl="1"/>
            <a:r>
              <a:rPr lang="en-US" dirty="0" smtClean="0"/>
              <a:t>Identify leaders who can make change happen</a:t>
            </a:r>
          </a:p>
          <a:p>
            <a:pPr lvl="1"/>
            <a:endParaRPr lang="en-US" sz="1500" dirty="0" smtClean="0"/>
          </a:p>
          <a:p>
            <a:r>
              <a:rPr lang="en-US" dirty="0" smtClean="0"/>
              <a:t>The Feedback Loop</a:t>
            </a:r>
            <a:endParaRPr lang="en-US" dirty="0"/>
          </a:p>
        </p:txBody>
      </p:sp>
      <p:pic>
        <p:nvPicPr>
          <p:cNvPr id="7" name="Content Placeholder 4"/>
          <p:cNvPicPr>
            <a:picLocks noGrp="1" noChangeAspect="1"/>
          </p:cNvPicPr>
          <p:nvPr>
            <p:ph sz="half" idx="1"/>
          </p:nvPr>
        </p:nvPicPr>
        <p:blipFill rotWithShape="1">
          <a:blip r:embed="rId3" cstate="print">
            <a:extLst>
              <a:ext uri="{BEBA8EAE-BF5A-486C-A8C5-ECC9F3942E4B}">
                <a14:imgProps xmlns="" xmlns:a14="http://schemas.microsoft.com/office/drawing/2010/main">
                  <a14:imgLayer r:embed="rId4">
                    <a14:imgEffect>
                      <a14:brightnessContrast bright="20000" contrast="-20000"/>
                    </a14:imgEffect>
                  </a14:imgLayer>
                </a14:imgProps>
              </a:ext>
              <a:ext uri="{28A0092B-C50C-407E-A947-70E740481C1C}">
                <a14:useLocalDpi xmlns="" xmlns:a14="http://schemas.microsoft.com/office/drawing/2010/main" val="0"/>
              </a:ext>
            </a:extLst>
          </a:blip>
          <a:srcRect l="14556" r="10985"/>
          <a:stretch/>
        </p:blipFill>
        <p:spPr>
          <a:xfrm>
            <a:off x="381000" y="1676400"/>
            <a:ext cx="3177310" cy="3200400"/>
          </a:xfrm>
        </p:spPr>
      </p:pic>
      <p:sp>
        <p:nvSpPr>
          <p:cNvPr id="6" name="TextBox 5"/>
          <p:cNvSpPr txBox="1"/>
          <p:nvPr/>
        </p:nvSpPr>
        <p:spPr>
          <a:xfrm>
            <a:off x="685800" y="5257800"/>
            <a:ext cx="7848600" cy="923330"/>
          </a:xfrm>
          <a:prstGeom prst="rect">
            <a:avLst/>
          </a:prstGeom>
          <a:noFill/>
        </p:spPr>
        <p:txBody>
          <a:bodyPr wrap="square" rtlCol="0">
            <a:spAutoFit/>
          </a:bodyPr>
          <a:lstStyle/>
          <a:p>
            <a:r>
              <a:rPr lang="en-US" i="1" dirty="0" smtClean="0">
                <a:solidFill>
                  <a:schemeClr val="accent1"/>
                </a:solidFill>
              </a:rPr>
              <a:t>“I cannot believe I have been invited to the university campus. No one from the neighborhood association believed I had been invited to speak to a class.”</a:t>
            </a:r>
            <a:endParaRPr lang="en-US" i="1" dirty="0">
              <a:solidFill>
                <a:schemeClr val="accent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96823"/>
            <a:ext cx="8686800" cy="388977"/>
          </a:xfrm>
        </p:spPr>
        <p:txBody>
          <a:bodyPr/>
          <a:lstStyle/>
          <a:p>
            <a:r>
              <a:rPr lang="en-US" sz="2800" dirty="0" smtClean="0"/>
              <a:t>References</a:t>
            </a:r>
            <a:endParaRPr lang="en-US" sz="4000" dirty="0"/>
          </a:p>
        </p:txBody>
      </p:sp>
      <p:sp>
        <p:nvSpPr>
          <p:cNvPr id="5" name="TextBox 4"/>
          <p:cNvSpPr txBox="1"/>
          <p:nvPr/>
        </p:nvSpPr>
        <p:spPr>
          <a:xfrm>
            <a:off x="76200" y="693777"/>
            <a:ext cx="8991600" cy="5601533"/>
          </a:xfrm>
          <a:prstGeom prst="rect">
            <a:avLst/>
          </a:prstGeom>
          <a:noFill/>
        </p:spPr>
        <p:txBody>
          <a:bodyPr wrap="square" rtlCol="0">
            <a:spAutoFit/>
          </a:bodyPr>
          <a:lstStyle/>
          <a:p>
            <a:r>
              <a:rPr lang="en-US" sz="1000" b="1" dirty="0"/>
              <a:t>Austin, D. E. (2003). Community-based collaborative team ethnography: A </a:t>
            </a:r>
            <a:r>
              <a:rPr lang="en-US" sz="1000" b="1" dirty="0" smtClean="0"/>
              <a:t>community-university </a:t>
            </a:r>
            <a:r>
              <a:rPr lang="en-US" sz="1000" b="1" dirty="0"/>
              <a:t>agency partnership. </a:t>
            </a:r>
            <a:r>
              <a:rPr lang="en-US" sz="1000" b="1" i="1" dirty="0"/>
              <a:t>Human Organization, 62, </a:t>
            </a:r>
            <a:r>
              <a:rPr lang="en-US" sz="1000" b="1" i="1" dirty="0" smtClean="0"/>
              <a:t>	</a:t>
            </a:r>
            <a:r>
              <a:rPr lang="en-US" sz="1000" b="1" dirty="0" smtClean="0"/>
              <a:t>143-152</a:t>
            </a:r>
            <a:r>
              <a:rPr lang="en-US" sz="1000" b="1" dirty="0"/>
              <a:t>.</a:t>
            </a:r>
          </a:p>
          <a:p>
            <a:r>
              <a:rPr lang="en-US" sz="1000" b="1" dirty="0"/>
              <a:t> </a:t>
            </a:r>
          </a:p>
          <a:p>
            <a:r>
              <a:rPr lang="en-US" sz="1000" b="1" dirty="0"/>
              <a:t>Boyer, E. L. (1990). </a:t>
            </a:r>
            <a:r>
              <a:rPr lang="en-US" sz="1000" b="1" i="1" dirty="0"/>
              <a:t>Scholarship reconsidered: Priorities of the professoriate.</a:t>
            </a:r>
            <a:r>
              <a:rPr lang="en-US" sz="1000" b="1" dirty="0"/>
              <a:t> Princeton, </a:t>
            </a:r>
            <a:r>
              <a:rPr lang="en-US" sz="1000" b="1" dirty="0" smtClean="0"/>
              <a:t>NJ: Carnegie </a:t>
            </a:r>
            <a:r>
              <a:rPr lang="en-US" sz="1000" b="1" dirty="0"/>
              <a:t>Foundation.</a:t>
            </a:r>
          </a:p>
          <a:p>
            <a:r>
              <a:rPr lang="en-US" sz="1000" b="1" dirty="0"/>
              <a:t> </a:t>
            </a:r>
          </a:p>
          <a:p>
            <a:r>
              <a:rPr lang="en-US" sz="1000" b="1" dirty="0"/>
              <a:t>Brush, B. L.,  </a:t>
            </a:r>
            <a:r>
              <a:rPr lang="en-US" sz="1000" b="1" dirty="0" err="1"/>
              <a:t>Baiardi</a:t>
            </a:r>
            <a:r>
              <a:rPr lang="en-US" sz="1000" b="1" dirty="0"/>
              <a:t>, J. M., &amp; </a:t>
            </a:r>
            <a:r>
              <a:rPr lang="en-US" sz="1000" b="1" dirty="0" err="1"/>
              <a:t>Lapides</a:t>
            </a:r>
            <a:r>
              <a:rPr lang="en-US" sz="1000" b="1" dirty="0"/>
              <a:t>, S. (2011). Moving toward synergy: Lessons learned in </a:t>
            </a:r>
            <a:r>
              <a:rPr lang="en-US" sz="1000" b="1" dirty="0" smtClean="0"/>
              <a:t>developing </a:t>
            </a:r>
            <a:r>
              <a:rPr lang="en-US" sz="1000" b="1" dirty="0"/>
              <a:t>and sustaining community-academic </a:t>
            </a:r>
            <a:r>
              <a:rPr lang="en-US" sz="1000" b="1" dirty="0" smtClean="0"/>
              <a:t>	partnerships</a:t>
            </a:r>
            <a:r>
              <a:rPr lang="en-US" sz="1000" b="1" dirty="0"/>
              <a:t>. </a:t>
            </a:r>
            <a:r>
              <a:rPr lang="en-US" sz="1000" b="1" i="1" dirty="0"/>
              <a:t>Progress in </a:t>
            </a:r>
            <a:r>
              <a:rPr lang="en-US" sz="1000" b="1" i="1" dirty="0" smtClean="0"/>
              <a:t>Community Health </a:t>
            </a:r>
            <a:r>
              <a:rPr lang="en-US" sz="1000" b="1" i="1" dirty="0"/>
              <a:t>Partnerships: Research, Education, and Action, 5, </a:t>
            </a:r>
            <a:r>
              <a:rPr lang="en-US" sz="1000" b="1" dirty="0"/>
              <a:t>27-34.</a:t>
            </a:r>
          </a:p>
          <a:p>
            <a:r>
              <a:rPr lang="en-US" sz="1000" b="1" dirty="0"/>
              <a:t> </a:t>
            </a:r>
          </a:p>
          <a:p>
            <a:r>
              <a:rPr lang="en-US" sz="1000" b="1" dirty="0"/>
              <a:t>Cox, D. (2000). Developing a framework for understanding university-community partnerships. </a:t>
            </a:r>
            <a:r>
              <a:rPr lang="en-US" sz="1000" b="1" i="1" dirty="0" smtClean="0"/>
              <a:t>Cityscape</a:t>
            </a:r>
            <a:r>
              <a:rPr lang="en-US" sz="1000" b="1" i="1" dirty="0"/>
              <a:t>: A Journal of Policy Development and </a:t>
            </a:r>
            <a:r>
              <a:rPr lang="en-US" sz="1000" b="1" i="1" dirty="0" smtClean="0"/>
              <a:t>	Research</a:t>
            </a:r>
            <a:r>
              <a:rPr lang="en-US" sz="1000" b="1" i="1" dirty="0"/>
              <a:t>, 5, </a:t>
            </a:r>
            <a:r>
              <a:rPr lang="en-US" sz="1000" b="1" dirty="0"/>
              <a:t>9-26</a:t>
            </a:r>
            <a:r>
              <a:rPr lang="en-US" sz="1000" b="1" i="1" dirty="0"/>
              <a:t>.</a:t>
            </a:r>
            <a:endParaRPr lang="en-US" sz="1000" b="1" dirty="0"/>
          </a:p>
          <a:p>
            <a:endParaRPr lang="en-US" sz="1000" b="1" dirty="0" smtClean="0"/>
          </a:p>
          <a:p>
            <a:r>
              <a:rPr lang="en-US" sz="1000" b="1" dirty="0" err="1" smtClean="0"/>
              <a:t>Haenn</a:t>
            </a:r>
            <a:r>
              <a:rPr lang="en-US" sz="1000" b="1" dirty="0"/>
              <a:t>, N., </a:t>
            </a:r>
            <a:r>
              <a:rPr lang="en-US" sz="1000" b="1" dirty="0" err="1"/>
              <a:t>Casagrande</a:t>
            </a:r>
            <a:r>
              <a:rPr lang="en-US" sz="1000" b="1" dirty="0"/>
              <a:t>, D. G. (2007). Citizens, experts, and anthropologists: Finding paths </a:t>
            </a:r>
            <a:r>
              <a:rPr lang="en-US" sz="1000" b="1" dirty="0" smtClean="0"/>
              <a:t>in environmental </a:t>
            </a:r>
            <a:r>
              <a:rPr lang="en-US" sz="1000" b="1" dirty="0"/>
              <a:t>policy. </a:t>
            </a:r>
            <a:r>
              <a:rPr lang="en-US" sz="1000" b="1" i="1" dirty="0"/>
              <a:t>Human Organization, 66, </a:t>
            </a:r>
            <a:r>
              <a:rPr lang="en-US" sz="1000" b="1" dirty="0" smtClean="0"/>
              <a:t>99-	102</a:t>
            </a:r>
            <a:r>
              <a:rPr lang="en-US" sz="1000" b="1" dirty="0"/>
              <a:t>.</a:t>
            </a:r>
          </a:p>
          <a:p>
            <a:r>
              <a:rPr lang="en-US" sz="1000" b="1" dirty="0"/>
              <a:t> </a:t>
            </a:r>
          </a:p>
          <a:p>
            <a:r>
              <a:rPr lang="en-US" sz="1000" b="1" dirty="0" err="1"/>
              <a:t>Lamphere</a:t>
            </a:r>
            <a:r>
              <a:rPr lang="en-US" sz="1000" b="1" dirty="0"/>
              <a:t>, L. (2004). The convergence of applied, practicing, and public anthropology in the 21</a:t>
            </a:r>
            <a:r>
              <a:rPr lang="en-US" sz="1000" b="1" baseline="30000" dirty="0"/>
              <a:t>st</a:t>
            </a:r>
            <a:r>
              <a:rPr lang="en-US" sz="1000" b="1" dirty="0"/>
              <a:t> </a:t>
            </a:r>
            <a:r>
              <a:rPr lang="en-US" sz="1000" b="1" dirty="0" smtClean="0"/>
              <a:t>century</a:t>
            </a:r>
            <a:r>
              <a:rPr lang="en-US" sz="1000" b="1" dirty="0"/>
              <a:t>. </a:t>
            </a:r>
            <a:r>
              <a:rPr lang="en-US" sz="1000" b="1" i="1" dirty="0"/>
              <a:t>Human Organization, 63, </a:t>
            </a:r>
            <a:r>
              <a:rPr lang="en-US" sz="1000" b="1" dirty="0"/>
              <a:t>431-443.</a:t>
            </a:r>
          </a:p>
          <a:p>
            <a:r>
              <a:rPr lang="en-US" sz="1000" b="1" dirty="0"/>
              <a:t> </a:t>
            </a:r>
          </a:p>
          <a:p>
            <a:r>
              <a:rPr lang="en-US" sz="1000" b="1" dirty="0"/>
              <a:t>Lane, S. D., Rubinstein, R. A., </a:t>
            </a:r>
            <a:r>
              <a:rPr lang="en-US" sz="1000" b="1" dirty="0" err="1"/>
              <a:t>Lutchmie</a:t>
            </a:r>
            <a:r>
              <a:rPr lang="en-US" sz="1000" b="1" dirty="0"/>
              <a:t>, N., Back, I., </a:t>
            </a:r>
            <a:r>
              <a:rPr lang="en-US" sz="1000" b="1" dirty="0" err="1"/>
              <a:t>Comell</a:t>
            </a:r>
            <a:r>
              <a:rPr lang="en-US" sz="1000" b="1" dirty="0"/>
              <a:t>, C., </a:t>
            </a:r>
            <a:r>
              <a:rPr lang="en-US" sz="1000" b="1" dirty="0" err="1"/>
              <a:t>Hodgens</a:t>
            </a:r>
            <a:r>
              <a:rPr lang="en-US" sz="1000" b="1" dirty="0"/>
              <a:t>, A., Brantley, M</a:t>
            </a:r>
            <a:r>
              <a:rPr lang="en-US" sz="1000" b="1" dirty="0" smtClean="0"/>
              <a:t>., </a:t>
            </a:r>
            <a:r>
              <a:rPr lang="en-US" sz="1000" b="1" dirty="0" err="1" smtClean="0"/>
              <a:t>Kramas</a:t>
            </a:r>
            <a:r>
              <a:rPr lang="en-US" sz="1000" b="1" dirty="0"/>
              <a:t>, R., </a:t>
            </a:r>
            <a:r>
              <a:rPr lang="en-US" sz="1000" b="1" dirty="0" err="1"/>
              <a:t>Keough</a:t>
            </a:r>
            <a:r>
              <a:rPr lang="en-US" sz="1000" b="1" dirty="0"/>
              <a:t>, K., O’Conner, B., Suk, W., </a:t>
            </a:r>
            <a:r>
              <a:rPr lang="en-US" sz="1000" b="1" dirty="0" smtClean="0"/>
              <a:t>	</a:t>
            </a:r>
            <a:r>
              <a:rPr lang="en-US" sz="1000" b="1" dirty="0" err="1" smtClean="0"/>
              <a:t>Morrissette</a:t>
            </a:r>
            <a:r>
              <a:rPr lang="en-US" sz="1000" b="1" dirty="0"/>
              <a:t>, E., &amp; Benson, M. (2011). </a:t>
            </a:r>
            <a:r>
              <a:rPr lang="en-US" sz="1000" b="1" dirty="0" smtClean="0"/>
              <a:t>Action anthropology </a:t>
            </a:r>
            <a:r>
              <a:rPr lang="en-US" sz="1000" b="1" dirty="0"/>
              <a:t>and pedagogy: University-community collaborations in setting policy, </a:t>
            </a:r>
            <a:r>
              <a:rPr lang="en-US" sz="1000" b="1" dirty="0" smtClean="0"/>
              <a:t>	</a:t>
            </a:r>
            <a:r>
              <a:rPr lang="en-US" sz="1000" b="1" i="1" dirty="0" smtClean="0"/>
              <a:t>Human </a:t>
            </a:r>
            <a:r>
              <a:rPr lang="en-US" sz="1000" b="1" i="1" dirty="0"/>
              <a:t>Organization, 70, </a:t>
            </a:r>
            <a:r>
              <a:rPr lang="en-US" sz="1000" b="1" dirty="0"/>
              <a:t>289-299.</a:t>
            </a:r>
          </a:p>
          <a:p>
            <a:r>
              <a:rPr lang="en-US" sz="1000" b="1" dirty="0"/>
              <a:t> </a:t>
            </a:r>
          </a:p>
          <a:p>
            <a:r>
              <a:rPr lang="en-US" sz="1000" b="1" dirty="0"/>
              <a:t>Ostrander, S. (2004). Democracy, civic participation, and the university: A comparative study of </a:t>
            </a:r>
            <a:r>
              <a:rPr lang="en-US" sz="1000" b="1" dirty="0" smtClean="0"/>
              <a:t>civic </a:t>
            </a:r>
            <a:r>
              <a:rPr lang="en-US" sz="1000" b="1" dirty="0"/>
              <a:t>engagement on five campuses. </a:t>
            </a:r>
            <a:r>
              <a:rPr lang="en-US" sz="1000" b="1" i="1" dirty="0"/>
              <a:t>Nonprofit and </a:t>
            </a:r>
            <a:r>
              <a:rPr lang="en-US" sz="1000" b="1" i="1" dirty="0" smtClean="0"/>
              <a:t>	Voluntary </a:t>
            </a:r>
            <a:r>
              <a:rPr lang="en-US" sz="1000" b="1" i="1" dirty="0"/>
              <a:t>Sector Quarterly, 33, </a:t>
            </a:r>
            <a:r>
              <a:rPr lang="en-US" sz="1000" b="1" dirty="0"/>
              <a:t>74-93.</a:t>
            </a:r>
          </a:p>
          <a:p>
            <a:r>
              <a:rPr lang="en-US" sz="1000" b="1" dirty="0"/>
              <a:t> </a:t>
            </a:r>
          </a:p>
          <a:p>
            <a:r>
              <a:rPr lang="en-US" sz="1000" b="1" dirty="0"/>
              <a:t>Rubin, V. (2000). Evaluating university-community partnerships: An examination of the </a:t>
            </a:r>
            <a:r>
              <a:rPr lang="en-US" sz="1000" b="1" dirty="0" smtClean="0"/>
              <a:t>evolution </a:t>
            </a:r>
            <a:r>
              <a:rPr lang="en-US" sz="1000" b="1" dirty="0"/>
              <a:t>of questions and approaches. </a:t>
            </a:r>
            <a:r>
              <a:rPr lang="en-US" sz="1000" b="1" i="1" dirty="0"/>
              <a:t>Cityscape: A Journal </a:t>
            </a:r>
            <a:r>
              <a:rPr lang="en-US" sz="1000" b="1" i="1" dirty="0" smtClean="0"/>
              <a:t>	of </a:t>
            </a:r>
            <a:r>
              <a:rPr lang="en-US" sz="1000" b="1" i="1" dirty="0"/>
              <a:t>Policy Development and Research, 5, </a:t>
            </a:r>
            <a:r>
              <a:rPr lang="en-US" sz="1000" b="1" dirty="0"/>
              <a:t>219-230</a:t>
            </a:r>
            <a:r>
              <a:rPr lang="en-US" sz="1000" b="1" i="1" dirty="0"/>
              <a:t>.</a:t>
            </a:r>
            <a:endParaRPr lang="en-US" sz="1000" b="1" dirty="0"/>
          </a:p>
          <a:p>
            <a:r>
              <a:rPr lang="en-US" sz="1000" b="1" dirty="0"/>
              <a:t> </a:t>
            </a:r>
          </a:p>
          <a:p>
            <a:r>
              <a:rPr lang="en-US" sz="1000" b="1" dirty="0" err="1"/>
              <a:t>Schensul</a:t>
            </a:r>
            <a:r>
              <a:rPr lang="en-US" sz="1000" b="1" dirty="0"/>
              <a:t>, J. J. (2010). Engaged universities, community based research organizations and third </a:t>
            </a:r>
            <a:r>
              <a:rPr lang="en-US" sz="1000" b="1" dirty="0" smtClean="0"/>
              <a:t>sector </a:t>
            </a:r>
            <a:r>
              <a:rPr lang="en-US" sz="1000" b="1" dirty="0"/>
              <a:t>science in a global system. </a:t>
            </a:r>
            <a:r>
              <a:rPr lang="en-US" sz="1000" b="1" i="1" dirty="0"/>
              <a:t>Human </a:t>
            </a:r>
            <a:r>
              <a:rPr lang="en-US" sz="1000" b="1" i="1" dirty="0" smtClean="0"/>
              <a:t>	Organization</a:t>
            </a:r>
            <a:r>
              <a:rPr lang="en-US" sz="1000" b="1" i="1" dirty="0"/>
              <a:t>, 69, </a:t>
            </a:r>
            <a:r>
              <a:rPr lang="en-US" sz="1000" b="1" dirty="0"/>
              <a:t>307-320.</a:t>
            </a:r>
          </a:p>
          <a:p>
            <a:r>
              <a:rPr lang="en-US" sz="1000" b="1" dirty="0"/>
              <a:t> </a:t>
            </a:r>
          </a:p>
          <a:p>
            <a:r>
              <a:rPr lang="en-US" sz="1000" b="1" dirty="0" err="1"/>
              <a:t>Seifer</a:t>
            </a:r>
            <a:r>
              <a:rPr lang="en-US" sz="1000" b="1" dirty="0"/>
              <a:t>, S. D., &amp; </a:t>
            </a:r>
            <a:r>
              <a:rPr lang="en-US" sz="1000" b="1" dirty="0" err="1"/>
              <a:t>Carriere</a:t>
            </a:r>
            <a:r>
              <a:rPr lang="en-US" sz="1000" b="1" dirty="0"/>
              <a:t>, A. (2003). </a:t>
            </a:r>
            <a:r>
              <a:rPr lang="en-US" sz="1000" b="1" i="1" dirty="0"/>
              <a:t>Symposium overview. OUP in community university </a:t>
            </a:r>
            <a:r>
              <a:rPr lang="en-US" sz="1000" b="1" i="1" dirty="0" smtClean="0"/>
              <a:t>partnerships</a:t>
            </a:r>
            <a:r>
              <a:rPr lang="en-US" sz="1000" b="1" i="1" dirty="0"/>
              <a:t>: What do we know? </a:t>
            </a:r>
            <a:r>
              <a:rPr lang="en-US" sz="1000" b="1" dirty="0"/>
              <a:t>National Symposium on </a:t>
            </a:r>
            <a:r>
              <a:rPr lang="en-US" sz="1000" b="1" dirty="0" smtClean="0"/>
              <a:t>	Community-University </a:t>
            </a:r>
            <a:r>
              <a:rPr lang="en-US" sz="1000" b="1" dirty="0"/>
              <a:t>Partnerships, April 2003. Retrieved August 20, 2012, from </a:t>
            </a:r>
            <a:r>
              <a:rPr lang="en-US" sz="1000" b="1" dirty="0" smtClean="0"/>
              <a:t>	</a:t>
            </a:r>
            <a:r>
              <a:rPr lang="en-US" sz="1000" b="1" dirty="0" smtClean="0">
                <a:hlinkClick r:id="rId2"/>
              </a:rPr>
              <a:t>http</a:t>
            </a:r>
            <a:r>
              <a:rPr lang="en-US" sz="1000" b="1" dirty="0">
                <a:hlinkClick r:id="rId2"/>
              </a:rPr>
              <a:t>://depts.washington.edu/ccph/pdf_files/symposium_report.pdf</a:t>
            </a:r>
            <a:r>
              <a:rPr lang="en-US" sz="1000" b="1" dirty="0" smtClean="0"/>
              <a:t>.</a:t>
            </a:r>
          </a:p>
          <a:p>
            <a:r>
              <a:rPr lang="en-US" sz="1000" b="1" dirty="0" smtClean="0"/>
              <a:t> </a:t>
            </a:r>
          </a:p>
          <a:p>
            <a:r>
              <a:rPr lang="en-US" sz="1000" b="1" dirty="0" smtClean="0"/>
              <a:t>Simpson</a:t>
            </a:r>
            <a:r>
              <a:rPr lang="en-US" sz="1000" b="1" dirty="0"/>
              <a:t>, R. D. (2000). Toward a scholarship of outreach and engagement in higher </a:t>
            </a:r>
            <a:r>
              <a:rPr lang="en-US" sz="1000" b="1" dirty="0" smtClean="0"/>
              <a:t>education. </a:t>
            </a:r>
            <a:r>
              <a:rPr lang="en-US" sz="1000" b="1" i="1" dirty="0" smtClean="0"/>
              <a:t>Journal </a:t>
            </a:r>
            <a:r>
              <a:rPr lang="en-US" sz="1000" b="1" i="1" dirty="0"/>
              <a:t>of Higher Education Outreach and </a:t>
            </a:r>
            <a:r>
              <a:rPr lang="en-US" sz="1000" b="1" i="1" dirty="0" smtClean="0"/>
              <a:t>	Engagement</a:t>
            </a:r>
            <a:r>
              <a:rPr lang="en-US" sz="1000" b="1" i="1" dirty="0"/>
              <a:t>, 6, </a:t>
            </a:r>
            <a:r>
              <a:rPr lang="en-US" sz="1000" b="1" dirty="0"/>
              <a:t>7-12.</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36530" t="23958" r="5614" b="5208"/>
          <a:stretch>
            <a:fillRect/>
          </a:stretch>
        </p:blipFill>
        <p:spPr bwMode="auto">
          <a:xfrm>
            <a:off x="3498002" y="457200"/>
            <a:ext cx="5569798" cy="38339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Content Placeholder 4"/>
          <p:cNvPicPr>
            <a:picLocks noChangeAspect="1" noChangeArrowheads="1"/>
          </p:cNvPicPr>
          <p:nvPr/>
        </p:nvPicPr>
        <p:blipFill>
          <a:blip r:embed="rId3" cstate="print"/>
          <a:srcRect l="31259" t="29167" r="18375" b="5208"/>
          <a:stretch>
            <a:fillRect/>
          </a:stretch>
        </p:blipFill>
        <p:spPr bwMode="auto">
          <a:xfrm>
            <a:off x="0" y="3581400"/>
            <a:ext cx="3428999" cy="2511942"/>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76200" y="1214735"/>
            <a:ext cx="3276600" cy="461665"/>
          </a:xfrm>
          <a:prstGeom prst="rect">
            <a:avLst/>
          </a:prstGeom>
          <a:noFill/>
        </p:spPr>
        <p:txBody>
          <a:bodyPr wrap="square" rtlCol="0">
            <a:spAutoFit/>
          </a:bodyPr>
          <a:lstStyle/>
          <a:p>
            <a:r>
              <a:rPr lang="en-US" sz="2400" b="1" dirty="0" smtClean="0"/>
              <a:t>Southwest Memphis</a:t>
            </a:r>
            <a:endParaRPr lang="en-US" sz="24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762000"/>
          </a:xfrm>
        </p:spPr>
        <p:txBody>
          <a:bodyPr/>
          <a:lstStyle/>
          <a:p>
            <a:r>
              <a:rPr lang="en-US" dirty="0" smtClean="0"/>
              <a:t>Mission Statements</a:t>
            </a:r>
            <a:endParaRPr lang="en-US" dirty="0"/>
          </a:p>
        </p:txBody>
      </p:sp>
      <p:sp>
        <p:nvSpPr>
          <p:cNvPr id="3" name="Text Placeholder 2"/>
          <p:cNvSpPr>
            <a:spLocks noGrp="1"/>
          </p:cNvSpPr>
          <p:nvPr>
            <p:ph type="body" idx="1"/>
          </p:nvPr>
        </p:nvSpPr>
        <p:spPr>
          <a:xfrm>
            <a:off x="152400" y="1025525"/>
            <a:ext cx="4040188" cy="879475"/>
          </a:xfrm>
        </p:spPr>
        <p:txBody>
          <a:bodyPr/>
          <a:lstStyle/>
          <a:p>
            <a:r>
              <a:rPr lang="en-US" dirty="0" smtClean="0">
                <a:solidFill>
                  <a:schemeClr val="accent1"/>
                </a:solidFill>
              </a:rPr>
              <a:t>Westwood Neighborhood Association</a:t>
            </a:r>
            <a:endParaRPr lang="en-US" dirty="0">
              <a:solidFill>
                <a:schemeClr val="accent1"/>
              </a:solidFill>
            </a:endParaRPr>
          </a:p>
        </p:txBody>
      </p:sp>
      <p:sp>
        <p:nvSpPr>
          <p:cNvPr id="4" name="Content Placeholder 3"/>
          <p:cNvSpPr>
            <a:spLocks noGrp="1"/>
          </p:cNvSpPr>
          <p:nvPr>
            <p:ph sz="half" idx="2"/>
          </p:nvPr>
        </p:nvSpPr>
        <p:spPr>
          <a:xfrm>
            <a:off x="609600" y="2057400"/>
            <a:ext cx="7924800" cy="1371600"/>
          </a:xfrm>
        </p:spPr>
        <p:txBody>
          <a:bodyPr/>
          <a:lstStyle/>
          <a:p>
            <a:pPr algn="ctr">
              <a:buNone/>
            </a:pPr>
            <a:r>
              <a:rPr lang="en-US" sz="2000" dirty="0" smtClean="0"/>
              <a:t>To enhance the livability of the community by combating community deterioration, lessen neighborhood tension due to crime and unsafe conditions, increase the sense of civic responsibility, and cultivate neighborhood pride.</a:t>
            </a:r>
            <a:endParaRPr lang="en-US" sz="2000" dirty="0"/>
          </a:p>
        </p:txBody>
      </p:sp>
      <p:sp>
        <p:nvSpPr>
          <p:cNvPr id="6" name="Content Placeholder 5"/>
          <p:cNvSpPr>
            <a:spLocks noGrp="1"/>
          </p:cNvSpPr>
          <p:nvPr>
            <p:ph sz="quarter" idx="4"/>
          </p:nvPr>
        </p:nvSpPr>
        <p:spPr>
          <a:xfrm>
            <a:off x="609600" y="4419600"/>
            <a:ext cx="7924800" cy="1676400"/>
          </a:xfrm>
        </p:spPr>
        <p:txBody>
          <a:bodyPr/>
          <a:lstStyle/>
          <a:p>
            <a:pPr algn="ctr">
              <a:buNone/>
            </a:pPr>
            <a:r>
              <a:rPr lang="en-US" sz="2000" dirty="0" smtClean="0"/>
              <a:t>To protect and interpret the Chucalissa archaeological site’s cultural and natural environments, and to provide the University Community and the Public with exceptional educational, participatory, and research opportunities on the landscape’s past and present Native American and traditional cultures.</a:t>
            </a:r>
            <a:endParaRPr lang="en-US" sz="2000" dirty="0"/>
          </a:p>
        </p:txBody>
      </p:sp>
      <p:sp>
        <p:nvSpPr>
          <p:cNvPr id="7" name="Text Placeholder 2"/>
          <p:cNvSpPr>
            <a:spLocks noGrp="1"/>
          </p:cNvSpPr>
          <p:nvPr>
            <p:ph type="body" idx="1"/>
          </p:nvPr>
        </p:nvSpPr>
        <p:spPr>
          <a:xfrm>
            <a:off x="152400" y="3429000"/>
            <a:ext cx="4040188" cy="879475"/>
          </a:xfrm>
        </p:spPr>
        <p:txBody>
          <a:bodyPr/>
          <a:lstStyle/>
          <a:p>
            <a:r>
              <a:rPr lang="en-US" dirty="0" smtClean="0">
                <a:solidFill>
                  <a:schemeClr val="accent1"/>
                </a:solidFill>
              </a:rPr>
              <a:t>C.H. Nash Museum at Chucalissa </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6553200" cy="914400"/>
          </a:xfrm>
        </p:spPr>
        <p:txBody>
          <a:bodyPr/>
          <a:lstStyle/>
          <a:p>
            <a:r>
              <a:rPr lang="en-US" sz="3200" dirty="0" smtClean="0"/>
              <a:t>Demographics and </a:t>
            </a:r>
            <a:br>
              <a:rPr lang="en-US" sz="3200" dirty="0" smtClean="0"/>
            </a:br>
            <a:r>
              <a:rPr lang="en-US" sz="3200" dirty="0" smtClean="0"/>
              <a:t>Socio-Economic Characteristics</a:t>
            </a:r>
            <a:endParaRPr lang="en-US" sz="3200" dirty="0"/>
          </a:p>
        </p:txBody>
      </p:sp>
      <p:sp>
        <p:nvSpPr>
          <p:cNvPr id="4" name="Text Placeholder 3"/>
          <p:cNvSpPr>
            <a:spLocks noGrp="1"/>
          </p:cNvSpPr>
          <p:nvPr>
            <p:ph type="body" sz="half" idx="2"/>
          </p:nvPr>
        </p:nvSpPr>
        <p:spPr>
          <a:xfrm>
            <a:off x="457200" y="1143000"/>
            <a:ext cx="4876800" cy="4953000"/>
          </a:xfrm>
        </p:spPr>
        <p:txBody>
          <a:bodyPr/>
          <a:lstStyle/>
          <a:p>
            <a:pPr>
              <a:buFont typeface="Arial" pitchFamily="34" charset="0"/>
              <a:buChar char="•"/>
            </a:pPr>
            <a:r>
              <a:rPr lang="en-US" sz="2800" dirty="0" smtClean="0"/>
              <a:t> </a:t>
            </a:r>
            <a:r>
              <a:rPr lang="en-US" sz="2400" dirty="0" smtClean="0"/>
              <a:t>Population</a:t>
            </a:r>
            <a:r>
              <a:rPr lang="en-US" sz="1600" dirty="0" smtClean="0"/>
              <a:t>:</a:t>
            </a:r>
            <a:endParaRPr lang="en-US" dirty="0" smtClean="0"/>
          </a:p>
          <a:p>
            <a:pPr>
              <a:buFont typeface="Arial" pitchFamily="34" charset="0"/>
              <a:buChar char="•"/>
            </a:pPr>
            <a:endParaRPr lang="en-US" sz="600" dirty="0" smtClean="0"/>
          </a:p>
          <a:p>
            <a:pPr lvl="1"/>
            <a:r>
              <a:rPr lang="en-US" sz="2400" b="1" dirty="0" smtClean="0"/>
              <a:t>52,306</a:t>
            </a:r>
          </a:p>
          <a:p>
            <a:pPr>
              <a:buFont typeface="Arial" pitchFamily="34" charset="0"/>
              <a:buChar char="•"/>
            </a:pPr>
            <a:endParaRPr lang="en-US" sz="1000" dirty="0" smtClean="0"/>
          </a:p>
          <a:p>
            <a:pPr>
              <a:buFont typeface="Arial" pitchFamily="34" charset="0"/>
              <a:buChar char="•"/>
            </a:pPr>
            <a:r>
              <a:rPr lang="en-US" sz="2400" dirty="0" smtClean="0"/>
              <a:t> Primarily </a:t>
            </a:r>
            <a:r>
              <a:rPr lang="en-US" sz="2400" dirty="0" smtClean="0"/>
              <a:t>African American</a:t>
            </a:r>
          </a:p>
          <a:p>
            <a:pPr>
              <a:buFont typeface="Arial" pitchFamily="34" charset="0"/>
              <a:buChar char="•"/>
            </a:pPr>
            <a:endParaRPr lang="en-US" sz="1000" dirty="0" smtClean="0"/>
          </a:p>
          <a:p>
            <a:pPr>
              <a:buFont typeface="Arial" pitchFamily="34" charset="0"/>
              <a:buChar char="•"/>
            </a:pPr>
            <a:r>
              <a:rPr lang="en-US" sz="2400" dirty="0" smtClean="0"/>
              <a:t> Neighborhood </a:t>
            </a:r>
            <a:r>
              <a:rPr lang="en-US" sz="2400" dirty="0" smtClean="0"/>
              <a:t>association founded in 1986 </a:t>
            </a:r>
          </a:p>
          <a:p>
            <a:pPr>
              <a:buFont typeface="Arial" pitchFamily="34" charset="0"/>
              <a:buChar char="•"/>
            </a:pPr>
            <a:endParaRPr lang="en-US" sz="1000" dirty="0" smtClean="0"/>
          </a:p>
          <a:p>
            <a:pPr>
              <a:buFont typeface="Arial" pitchFamily="34" charset="0"/>
              <a:buChar char="•"/>
            </a:pPr>
            <a:r>
              <a:rPr lang="en-US" sz="2800" dirty="0" smtClean="0"/>
              <a:t> </a:t>
            </a:r>
            <a:r>
              <a:rPr lang="en-US" sz="2400" dirty="0" smtClean="0"/>
              <a:t>Median household income:    </a:t>
            </a:r>
          </a:p>
          <a:p>
            <a:pPr lvl="1"/>
            <a:endParaRPr lang="en-US" sz="600" dirty="0" smtClean="0"/>
          </a:p>
          <a:p>
            <a:pPr lvl="1"/>
            <a:r>
              <a:rPr lang="en-US" sz="2400" b="1" dirty="0" smtClean="0"/>
              <a:t>$28,368</a:t>
            </a:r>
          </a:p>
          <a:p>
            <a:pPr>
              <a:buFont typeface="Arial" pitchFamily="34" charset="0"/>
              <a:buChar char="•"/>
            </a:pPr>
            <a:endParaRPr lang="en-US" sz="1000" dirty="0" smtClean="0"/>
          </a:p>
          <a:p>
            <a:pPr>
              <a:buFont typeface="Arial" pitchFamily="34" charset="0"/>
              <a:buChar char="•"/>
            </a:pPr>
            <a:r>
              <a:rPr lang="en-US" sz="2400" dirty="0" smtClean="0"/>
              <a:t> </a:t>
            </a:r>
            <a:r>
              <a:rPr lang="en-US" sz="2400" dirty="0" smtClean="0"/>
              <a:t>Median </a:t>
            </a:r>
            <a:r>
              <a:rPr lang="en-US" sz="2400" dirty="0" smtClean="0"/>
              <a:t>home </a:t>
            </a:r>
            <a:r>
              <a:rPr lang="en-US" sz="2400" dirty="0" smtClean="0"/>
              <a:t>value:</a:t>
            </a:r>
          </a:p>
          <a:p>
            <a:pPr>
              <a:buFont typeface="Arial" pitchFamily="34" charset="0"/>
              <a:buChar char="•"/>
            </a:pPr>
            <a:endParaRPr lang="en-US" sz="600" dirty="0" smtClean="0"/>
          </a:p>
          <a:p>
            <a:pPr lvl="1"/>
            <a:r>
              <a:rPr lang="en-US" sz="2400" b="1" dirty="0" smtClean="0"/>
              <a:t>$54,400</a:t>
            </a:r>
            <a:endParaRPr lang="en-US" sz="2400" dirty="0" smtClean="0"/>
          </a:p>
          <a:p>
            <a:pPr>
              <a:buFont typeface="Arial" pitchFamily="34" charset="0"/>
              <a:buChar char="•"/>
            </a:pPr>
            <a:endParaRPr lang="en-US" dirty="0" smtClean="0"/>
          </a:p>
          <a:p>
            <a:pPr>
              <a:buFont typeface="Arial" pitchFamily="34" charset="0"/>
              <a:buChar char="•"/>
            </a:pPr>
            <a:endParaRPr lang="en-US" sz="2400" dirty="0"/>
          </a:p>
        </p:txBody>
      </p:sp>
      <p:pic>
        <p:nvPicPr>
          <p:cNvPr id="1027" name="Picture 3"/>
          <p:cNvPicPr>
            <a:picLocks noChangeAspect="1" noChangeArrowheads="1"/>
          </p:cNvPicPr>
          <p:nvPr/>
        </p:nvPicPr>
        <p:blipFill>
          <a:blip r:embed="rId3" cstate="print"/>
          <a:srcRect l="35555" t="32000" r="32223" b="23556"/>
          <a:stretch>
            <a:fillRect/>
          </a:stretch>
        </p:blipFill>
        <p:spPr bwMode="auto">
          <a:xfrm>
            <a:off x="4572000" y="1524000"/>
            <a:ext cx="4373880" cy="37705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685800"/>
          </a:xfrm>
        </p:spPr>
        <p:txBody>
          <a:bodyPr/>
          <a:lstStyle/>
          <a:p>
            <a:r>
              <a:rPr lang="en-US" dirty="0" smtClean="0"/>
              <a:t>Products </a:t>
            </a:r>
            <a:r>
              <a:rPr lang="en-US" dirty="0" smtClean="0"/>
              <a:t>of the Partnership</a:t>
            </a:r>
            <a:endParaRPr lang="en-US" dirty="0"/>
          </a:p>
        </p:txBody>
      </p:sp>
      <p:sp>
        <p:nvSpPr>
          <p:cNvPr id="3" name="Content Placeholder 2"/>
          <p:cNvSpPr>
            <a:spLocks noGrp="1"/>
          </p:cNvSpPr>
          <p:nvPr>
            <p:ph idx="1"/>
          </p:nvPr>
        </p:nvSpPr>
        <p:spPr>
          <a:xfrm>
            <a:off x="228600" y="1295400"/>
            <a:ext cx="4495800" cy="4953000"/>
          </a:xfrm>
        </p:spPr>
        <p:txBody>
          <a:bodyPr/>
          <a:lstStyle/>
          <a:p>
            <a:r>
              <a:rPr lang="en-US" dirty="0" smtClean="0"/>
              <a:t>Strengthening Communities Initiative Grant</a:t>
            </a:r>
          </a:p>
          <a:p>
            <a:endParaRPr lang="en-US" sz="1000" dirty="0" smtClean="0"/>
          </a:p>
          <a:p>
            <a:pPr lvl="1"/>
            <a:r>
              <a:rPr lang="en-US" dirty="0" smtClean="0"/>
              <a:t>African American Cultural Heritage of Southwest </a:t>
            </a:r>
            <a:r>
              <a:rPr lang="en-US" dirty="0" smtClean="0"/>
              <a:t>Memphis Exhibit</a:t>
            </a:r>
          </a:p>
          <a:p>
            <a:pPr lvl="1"/>
            <a:endParaRPr lang="en-US" sz="1000" dirty="0" smtClean="0"/>
          </a:p>
          <a:p>
            <a:r>
              <a:rPr lang="en-US" dirty="0" smtClean="0"/>
              <a:t>AmeriCorps </a:t>
            </a:r>
            <a:r>
              <a:rPr lang="en-US" dirty="0" smtClean="0"/>
              <a:t>Proposal</a:t>
            </a:r>
            <a:endParaRPr lang="en-US" dirty="0" smtClean="0"/>
          </a:p>
          <a:p>
            <a:pPr>
              <a:buNone/>
            </a:pPr>
            <a:endParaRPr lang="en-US" dirty="0" smtClean="0"/>
          </a:p>
          <a:p>
            <a:endParaRPr lang="en-US" dirty="0" smtClean="0"/>
          </a:p>
          <a:p>
            <a:endParaRPr lang="en-US" dirty="0"/>
          </a:p>
        </p:txBody>
      </p:sp>
      <p:pic>
        <p:nvPicPr>
          <p:cNvPr id="4" name="Picture 2">
            <a:hlinkClick r:id="rId3"/>
          </p:cNvPr>
          <p:cNvPicPr>
            <a:picLocks noChangeAspect="1" noChangeArrowheads="1"/>
          </p:cNvPicPr>
          <p:nvPr/>
        </p:nvPicPr>
        <p:blipFill>
          <a:blip r:embed="rId4" cstate="print">
            <a:extLst>
              <a:ext uri="{BEBA8EAE-BF5A-486C-A8C5-ECC9F3942E4B}">
                <a14:imgProps xmlns="" xmlns:a14="http://schemas.microsoft.com/office/drawing/2010/main">
                  <a14:imgLayer r:embed="rId5">
                    <a14:imgEffect>
                      <a14:brightnessContrast bright="20000" contrast="-20000"/>
                    </a14:imgEffect>
                  </a14:imgLayer>
                </a14:imgProps>
              </a:ext>
              <a:ext uri="{28A0092B-C50C-407E-A947-70E740481C1C}">
                <a14:useLocalDpi xmlns="" xmlns:a14="http://schemas.microsoft.com/office/drawing/2010/main" val="0"/>
              </a:ext>
            </a:extLst>
          </a:blip>
          <a:srcRect/>
          <a:stretch>
            <a:fillRect/>
          </a:stretch>
        </p:blipFill>
        <p:spPr bwMode="auto">
          <a:xfrm>
            <a:off x="4876800" y="1762192"/>
            <a:ext cx="4191000" cy="28098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685800"/>
          </a:xfrm>
        </p:spPr>
        <p:txBody>
          <a:bodyPr/>
          <a:lstStyle/>
          <a:p>
            <a:r>
              <a:rPr lang="en-US" sz="2900" dirty="0" smtClean="0"/>
              <a:t>Evidence-Based Concepts</a:t>
            </a:r>
            <a:endParaRPr lang="en-US" sz="2900" dirty="0"/>
          </a:p>
        </p:txBody>
      </p:sp>
      <p:sp>
        <p:nvSpPr>
          <p:cNvPr id="4" name="Content Placeholder 3"/>
          <p:cNvSpPr>
            <a:spLocks noGrp="1"/>
          </p:cNvSpPr>
          <p:nvPr>
            <p:ph sz="half" idx="2"/>
          </p:nvPr>
        </p:nvSpPr>
        <p:spPr>
          <a:xfrm>
            <a:off x="152400" y="1676400"/>
            <a:ext cx="7467600" cy="4419600"/>
          </a:xfrm>
        </p:spPr>
        <p:txBody>
          <a:bodyPr/>
          <a:lstStyle/>
          <a:p>
            <a:r>
              <a:rPr lang="en-US" dirty="0" smtClean="0"/>
              <a:t>Engaged Scholarship</a:t>
            </a:r>
          </a:p>
          <a:p>
            <a:endParaRPr lang="en-US" sz="1500" dirty="0" smtClean="0"/>
          </a:p>
          <a:p>
            <a:pPr lvl="1"/>
            <a:r>
              <a:rPr lang="en-US" dirty="0" smtClean="0"/>
              <a:t>Crosses </a:t>
            </a:r>
            <a:r>
              <a:rPr lang="en-US" dirty="0" smtClean="0"/>
              <a:t>disciplines</a:t>
            </a:r>
          </a:p>
          <a:p>
            <a:pPr lvl="1"/>
            <a:r>
              <a:rPr lang="en-US" dirty="0" smtClean="0"/>
              <a:t>Involves internal and external forces</a:t>
            </a:r>
          </a:p>
          <a:p>
            <a:pPr lvl="1"/>
            <a:r>
              <a:rPr lang="en-US" dirty="0" smtClean="0"/>
              <a:t>Builds relationships</a:t>
            </a:r>
            <a:endParaRPr lang="en-US" dirty="0" smtClean="0"/>
          </a:p>
          <a:p>
            <a:pPr lvl="1"/>
            <a:endParaRPr lang="en-US" sz="1500" dirty="0" smtClean="0"/>
          </a:p>
          <a:p>
            <a:r>
              <a:rPr lang="en-US" dirty="0" smtClean="0"/>
              <a:t>University-Community Partnerships</a:t>
            </a:r>
          </a:p>
          <a:p>
            <a:endParaRPr lang="en-US" sz="1500" dirty="0" smtClean="0"/>
          </a:p>
          <a:p>
            <a:pPr lvl="1"/>
            <a:r>
              <a:rPr lang="en-US" dirty="0" smtClean="0"/>
              <a:t>Revitalize communities</a:t>
            </a:r>
          </a:p>
          <a:p>
            <a:pPr lvl="1"/>
            <a:r>
              <a:rPr lang="en-US" dirty="0" smtClean="0"/>
              <a:t>Foster civic engagement</a:t>
            </a:r>
          </a:p>
          <a:p>
            <a:pPr lvl="1"/>
            <a:r>
              <a:rPr lang="en-US" dirty="0" smtClean="0"/>
              <a:t>Strengthen the core mission of higher education</a:t>
            </a:r>
          </a:p>
          <a:p>
            <a:endParaRPr lang="en-US" dirty="0"/>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953001" y="306513"/>
            <a:ext cx="4114799" cy="2589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609600"/>
          </a:xfrm>
        </p:spPr>
        <p:txBody>
          <a:bodyPr/>
          <a:lstStyle/>
          <a:p>
            <a:r>
              <a:rPr lang="en-US" dirty="0" smtClean="0"/>
              <a:t>Literature Review</a:t>
            </a:r>
            <a:endParaRPr lang="en-US" dirty="0"/>
          </a:p>
        </p:txBody>
      </p:sp>
      <p:sp>
        <p:nvSpPr>
          <p:cNvPr id="3" name="Content Placeholder 2"/>
          <p:cNvSpPr>
            <a:spLocks noGrp="1"/>
          </p:cNvSpPr>
          <p:nvPr>
            <p:ph idx="1"/>
          </p:nvPr>
        </p:nvSpPr>
        <p:spPr>
          <a:xfrm>
            <a:off x="228600" y="1143000"/>
            <a:ext cx="8229600" cy="4800600"/>
          </a:xfrm>
        </p:spPr>
        <p:txBody>
          <a:bodyPr/>
          <a:lstStyle/>
          <a:p>
            <a:r>
              <a:rPr lang="en-US" sz="2400" dirty="0" smtClean="0"/>
              <a:t>Collaborative Research</a:t>
            </a:r>
          </a:p>
          <a:p>
            <a:pPr marL="0" indent="0">
              <a:buNone/>
            </a:pPr>
            <a:endParaRPr lang="en-US" sz="1200" dirty="0" smtClean="0"/>
          </a:p>
          <a:p>
            <a:pPr lvl="1"/>
            <a:r>
              <a:rPr lang="en-US" sz="2000" dirty="0" smtClean="0"/>
              <a:t>Attempts to eliminate inequalities</a:t>
            </a:r>
          </a:p>
          <a:p>
            <a:pPr lvl="1"/>
            <a:r>
              <a:rPr lang="en-US" sz="2000" dirty="0" smtClean="0"/>
              <a:t>Strives to improve neighborhoods</a:t>
            </a:r>
          </a:p>
          <a:p>
            <a:pPr lvl="1"/>
            <a:r>
              <a:rPr lang="en-US" sz="2000" dirty="0" smtClean="0"/>
              <a:t>Views community members as researchers</a:t>
            </a:r>
          </a:p>
          <a:p>
            <a:pPr lvl="1"/>
            <a:r>
              <a:rPr lang="en-US" sz="2000" dirty="0" smtClean="0"/>
              <a:t>Views researchers as collaborative partners</a:t>
            </a:r>
          </a:p>
          <a:p>
            <a:endParaRPr lang="en-US" sz="1200" dirty="0" smtClean="0"/>
          </a:p>
          <a:p>
            <a:r>
              <a:rPr lang="en-US" sz="2400" dirty="0" smtClean="0"/>
              <a:t>Mutual Benefits</a:t>
            </a:r>
          </a:p>
          <a:p>
            <a:endParaRPr lang="en-US" sz="1200" dirty="0"/>
          </a:p>
          <a:p>
            <a:pPr lvl="1"/>
            <a:r>
              <a:rPr lang="en-US" sz="2000" dirty="0"/>
              <a:t>University</a:t>
            </a:r>
          </a:p>
          <a:p>
            <a:pPr lvl="2"/>
            <a:r>
              <a:rPr lang="en-US" sz="1800" dirty="0"/>
              <a:t>Students and </a:t>
            </a:r>
            <a:r>
              <a:rPr lang="en-US" sz="1800" dirty="0" smtClean="0"/>
              <a:t>Faculty</a:t>
            </a:r>
          </a:p>
          <a:p>
            <a:pPr marL="914400" lvl="2" indent="0">
              <a:buNone/>
            </a:pPr>
            <a:endParaRPr lang="en-US" sz="1200" dirty="0"/>
          </a:p>
          <a:p>
            <a:pPr lvl="1"/>
            <a:r>
              <a:rPr lang="en-US" sz="2000" dirty="0"/>
              <a:t>Community </a:t>
            </a:r>
            <a:r>
              <a:rPr lang="en-US" sz="2000" dirty="0" smtClean="0"/>
              <a:t>Members (</a:t>
            </a:r>
            <a:r>
              <a:rPr lang="en-US" sz="1800" dirty="0" smtClean="0"/>
              <a:t>Working </a:t>
            </a:r>
            <a:r>
              <a:rPr lang="en-US" sz="1800" dirty="0" smtClean="0"/>
              <a:t>through nonprofit </a:t>
            </a:r>
            <a:r>
              <a:rPr lang="en-US" sz="1800" dirty="0" smtClean="0"/>
              <a:t>organizations)</a:t>
            </a:r>
            <a:endParaRPr lang="en-US" sz="1800" dirty="0" smtClean="0"/>
          </a:p>
          <a:p>
            <a:pPr lvl="2">
              <a:buNone/>
            </a:pPr>
            <a:endParaRPr lang="en-US" dirty="0"/>
          </a:p>
          <a:p>
            <a:endParaRPr lang="en-US" sz="1500" dirty="0" smtClean="0"/>
          </a:p>
        </p:txBody>
      </p:sp>
    </p:spTree>
    <p:extLst>
      <p:ext uri="{BB962C8B-B14F-4D97-AF65-F5344CB8AC3E}">
        <p14:creationId xmlns="" xmlns:p14="http://schemas.microsoft.com/office/powerpoint/2010/main" val="4093528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609600"/>
          </a:xfrm>
        </p:spPr>
        <p:txBody>
          <a:bodyPr/>
          <a:lstStyle/>
          <a:p>
            <a:r>
              <a:rPr lang="en-US" dirty="0" smtClean="0"/>
              <a:t>The Study</a:t>
            </a:r>
            <a:endParaRPr lang="en-US" dirty="0"/>
          </a:p>
        </p:txBody>
      </p:sp>
      <p:sp>
        <p:nvSpPr>
          <p:cNvPr id="3" name="Content Placeholder 2"/>
          <p:cNvSpPr>
            <a:spLocks noGrp="1"/>
          </p:cNvSpPr>
          <p:nvPr>
            <p:ph idx="1"/>
          </p:nvPr>
        </p:nvSpPr>
        <p:spPr>
          <a:xfrm>
            <a:off x="228600" y="1371600"/>
            <a:ext cx="8686800" cy="4648200"/>
          </a:xfrm>
        </p:spPr>
        <p:txBody>
          <a:bodyPr/>
          <a:lstStyle/>
          <a:p>
            <a:r>
              <a:rPr lang="en-US" dirty="0" smtClean="0"/>
              <a:t>The </a:t>
            </a:r>
            <a:r>
              <a:rPr lang="en-US" dirty="0"/>
              <a:t>University of Memphis C.H. Nash Museum at </a:t>
            </a:r>
            <a:r>
              <a:rPr lang="en-US" dirty="0" smtClean="0"/>
              <a:t>Chucalissa</a:t>
            </a:r>
          </a:p>
          <a:p>
            <a:pPr>
              <a:buNone/>
            </a:pPr>
            <a:endParaRPr lang="en-US" sz="1500" dirty="0"/>
          </a:p>
          <a:p>
            <a:r>
              <a:rPr lang="en-US" dirty="0" smtClean="0"/>
              <a:t>The Westwood Neighborhood Association</a:t>
            </a:r>
          </a:p>
          <a:p>
            <a:pPr lvl="1"/>
            <a:endParaRPr lang="en-US" sz="1500" dirty="0" smtClean="0"/>
          </a:p>
          <a:p>
            <a:pPr marL="514350" indent="-457200"/>
            <a:r>
              <a:rPr lang="en-US" b="1" dirty="0" smtClean="0"/>
              <a:t>Key Research Question: </a:t>
            </a:r>
            <a:r>
              <a:rPr lang="en-US" dirty="0" smtClean="0"/>
              <a:t>What aspects of this partnership successfully sustained collaboration?</a:t>
            </a:r>
          </a:p>
          <a:p>
            <a:endParaRPr lang="en-US" dirty="0"/>
          </a:p>
        </p:txBody>
      </p:sp>
    </p:spTree>
    <p:extLst>
      <p:ext uri="{BB962C8B-B14F-4D97-AF65-F5344CB8AC3E}">
        <p14:creationId xmlns="" xmlns:p14="http://schemas.microsoft.com/office/powerpoint/2010/main" val="3875990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609600"/>
          </a:xfrm>
        </p:spPr>
        <p:txBody>
          <a:bodyPr/>
          <a:lstStyle/>
          <a:p>
            <a:r>
              <a:rPr lang="en-US" dirty="0" smtClean="0"/>
              <a:t>Methodology</a:t>
            </a:r>
            <a:endParaRPr lang="en-US" dirty="0"/>
          </a:p>
        </p:txBody>
      </p:sp>
      <p:sp>
        <p:nvSpPr>
          <p:cNvPr id="4" name="Content Placeholder 3"/>
          <p:cNvSpPr>
            <a:spLocks noGrp="1"/>
          </p:cNvSpPr>
          <p:nvPr>
            <p:ph sz="half" idx="2"/>
          </p:nvPr>
        </p:nvSpPr>
        <p:spPr>
          <a:xfrm>
            <a:off x="3200400" y="1219200"/>
            <a:ext cx="5715000" cy="4953000"/>
          </a:xfrm>
        </p:spPr>
        <p:txBody>
          <a:bodyPr/>
          <a:lstStyle/>
          <a:p>
            <a:r>
              <a:rPr lang="en-US" dirty="0" smtClean="0"/>
              <a:t>Qualitative, exploratory research</a:t>
            </a:r>
          </a:p>
          <a:p>
            <a:endParaRPr lang="en-US" sz="1000" dirty="0" smtClean="0"/>
          </a:p>
          <a:p>
            <a:r>
              <a:rPr lang="en-US" dirty="0" smtClean="0"/>
              <a:t>Snowball Sample</a:t>
            </a:r>
          </a:p>
          <a:p>
            <a:endParaRPr lang="en-US" sz="1000" dirty="0" smtClean="0"/>
          </a:p>
          <a:p>
            <a:r>
              <a:rPr lang="en-US" dirty="0" smtClean="0"/>
              <a:t>Semi-structured o</a:t>
            </a:r>
            <a:r>
              <a:rPr lang="en-US" dirty="0" smtClean="0"/>
              <a:t>pen-ended questions asked during </a:t>
            </a:r>
            <a:r>
              <a:rPr lang="en-US" dirty="0" smtClean="0"/>
              <a:t>interviews</a:t>
            </a:r>
          </a:p>
          <a:p>
            <a:endParaRPr lang="en-US" sz="1000" dirty="0" smtClean="0"/>
          </a:p>
          <a:p>
            <a:r>
              <a:rPr lang="en-US" dirty="0" smtClean="0"/>
              <a:t>Interviews </a:t>
            </a:r>
            <a:r>
              <a:rPr lang="en-US" dirty="0" smtClean="0"/>
              <a:t>transcribed </a:t>
            </a:r>
            <a:r>
              <a:rPr lang="en-US" dirty="0" smtClean="0"/>
              <a:t>and </a:t>
            </a:r>
            <a:r>
              <a:rPr lang="en-US" dirty="0" smtClean="0"/>
              <a:t>coded</a:t>
            </a:r>
          </a:p>
          <a:p>
            <a:endParaRPr lang="en-US" sz="1000" dirty="0" smtClean="0"/>
          </a:p>
          <a:p>
            <a:r>
              <a:rPr lang="en-US" dirty="0" smtClean="0"/>
              <a:t>Observations</a:t>
            </a:r>
            <a:endParaRPr lang="en-US" dirty="0" smtClean="0"/>
          </a:p>
        </p:txBody>
      </p:sp>
      <p:pic>
        <p:nvPicPr>
          <p:cNvPr id="5" name="Content Placeholder 4"/>
          <p:cNvPicPr>
            <a:picLocks noGrp="1" noChangeAspect="1"/>
          </p:cNvPicPr>
          <p:nvPr>
            <p:ph sz="half" idx="1"/>
          </p:nvPr>
        </p:nvPicPr>
        <p:blipFill>
          <a:blip r:embed="rId3" cstate="print">
            <a:extLst>
              <a:ext uri="{BEBA8EAE-BF5A-486C-A8C5-ECC9F3942E4B}">
                <a14:imgProps xmlns="" xmlns:a14="http://schemas.microsoft.com/office/drawing/2010/main">
                  <a14:imgLayer r:embed="rId4">
                    <a14:imgEffect>
                      <a14:brightnessContrast bright="20000"/>
                    </a14:imgEffect>
                  </a14:imgLayer>
                </a14:imgProps>
              </a:ext>
              <a:ext uri="{28A0092B-C50C-407E-A947-70E740481C1C}">
                <a14:useLocalDpi xmlns="" xmlns:a14="http://schemas.microsoft.com/office/drawing/2010/main" val="0"/>
              </a:ext>
            </a:extLst>
          </a:blip>
          <a:stretch>
            <a:fillRect/>
          </a:stretch>
        </p:blipFill>
        <p:spPr>
          <a:xfrm rot="5400000">
            <a:off x="-238126" y="2219325"/>
            <a:ext cx="3733800" cy="280035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um_stripes">
  <a:themeElements>
    <a:clrScheme name="Default Design 9">
      <a:dk1>
        <a:srgbClr val="000000"/>
      </a:dk1>
      <a:lt1>
        <a:srgbClr val="FFFFFF"/>
      </a:lt1>
      <a:dk2>
        <a:srgbClr val="000000"/>
      </a:dk2>
      <a:lt2>
        <a:srgbClr val="808080"/>
      </a:lt2>
      <a:accent1>
        <a:srgbClr val="000099"/>
      </a:accent1>
      <a:accent2>
        <a:srgbClr val="FFCC00"/>
      </a:accent2>
      <a:accent3>
        <a:srgbClr val="FFFFFF"/>
      </a:accent3>
      <a:accent4>
        <a:srgbClr val="000000"/>
      </a:accent4>
      <a:accent5>
        <a:srgbClr val="AAAACA"/>
      </a:accent5>
      <a:accent6>
        <a:srgbClr val="E7B900"/>
      </a:accent6>
      <a:hlink>
        <a:srgbClr val="DDDDDD"/>
      </a:hlink>
      <a:folHlink>
        <a:srgbClr val="00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0099"/>
        </a:accent1>
        <a:accent2>
          <a:srgbClr val="3333CC"/>
        </a:accent2>
        <a:accent3>
          <a:srgbClr val="FFFFFF"/>
        </a:accent3>
        <a:accent4>
          <a:srgbClr val="000000"/>
        </a:accent4>
        <a:accent5>
          <a:srgbClr val="AAAA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000099"/>
        </a:accent1>
        <a:accent2>
          <a:srgbClr val="FFCC00"/>
        </a:accent2>
        <a:accent3>
          <a:srgbClr val="FFFFFF"/>
        </a:accent3>
        <a:accent4>
          <a:srgbClr val="000000"/>
        </a:accent4>
        <a:accent5>
          <a:srgbClr val="AAAACA"/>
        </a:accent5>
        <a:accent6>
          <a:srgbClr val="E7B900"/>
        </a:accent6>
        <a:hlink>
          <a:srgbClr val="DDDDDD"/>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um_stripes</Template>
  <TotalTime>570</TotalTime>
  <Words>1040</Words>
  <Application>Microsoft Office PowerPoint</Application>
  <PresentationFormat>On-screen Show (4:3)</PresentationFormat>
  <Paragraphs>221</Paragraphs>
  <Slides>16</Slides>
  <Notes>9</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um_stripes</vt:lpstr>
      <vt:lpstr>Long-Term University-Community Partnership:</vt:lpstr>
      <vt:lpstr>Slide 2</vt:lpstr>
      <vt:lpstr>Mission Statements</vt:lpstr>
      <vt:lpstr>Demographics and  Socio-Economic Characteristics</vt:lpstr>
      <vt:lpstr>Products of the Partnership</vt:lpstr>
      <vt:lpstr>Evidence-Based Concepts</vt:lpstr>
      <vt:lpstr>Literature Review</vt:lpstr>
      <vt:lpstr>The Study</vt:lpstr>
      <vt:lpstr>Methodology</vt:lpstr>
      <vt:lpstr>Findings</vt:lpstr>
      <vt:lpstr>Findings</vt:lpstr>
      <vt:lpstr>Unexpected Outcomes</vt:lpstr>
      <vt:lpstr>Limitations</vt:lpstr>
      <vt:lpstr>Slide 14</vt:lpstr>
      <vt:lpstr>Conclusion</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Long-Term University-Community Partnership:</dc:title>
  <dc:creator>maaker</dc:creator>
  <cp:lastModifiedBy>maaker</cp:lastModifiedBy>
  <cp:revision>80</cp:revision>
  <dcterms:created xsi:type="dcterms:W3CDTF">2012-09-20T15:03:36Z</dcterms:created>
  <dcterms:modified xsi:type="dcterms:W3CDTF">2012-10-03T03:42:43Z</dcterms:modified>
</cp:coreProperties>
</file>