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69" r:id="rId3"/>
    <p:sldId id="268" r:id="rId4"/>
    <p:sldId id="270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76357" autoAdjust="0"/>
  </p:normalViewPr>
  <p:slideViewPr>
    <p:cSldViewPr>
      <p:cViewPr>
        <p:scale>
          <a:sx n="66" d="100"/>
          <a:sy n="66" d="100"/>
        </p:scale>
        <p:origin x="-642" y="10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9669D-C7F1-4EF1-BB5C-6B920B7D7DC4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E551906-4D10-4F8D-8FF1-869721654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184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51906-4D10-4F8D-8FF1-86972165422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8456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51906-4D10-4F8D-8FF1-86972165422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51906-4D10-4F8D-8FF1-86972165422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8138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51906-4D10-4F8D-8FF1-86972165422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2187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51906-4D10-4F8D-8FF1-86972165422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3201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CCF8EE-21C9-4270-AB21-3045A52BD867}" type="slidenum">
              <a:rPr lang="en-US"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51906-4D10-4F8D-8FF1-86972165422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1711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51906-4D10-4F8D-8FF1-86972165422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8584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51906-4D10-4F8D-8FF1-86972165422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853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51906-4D10-4F8D-8FF1-86972165422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0819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/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4C4B6DD-2708-4608-AB0A-72ED762DDBCB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EBCC246-2400-4237-83A1-0CF4D87F4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C5F86-F69E-423A-8DBF-FE94021B1CA3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54D94-7D5F-4CAC-9ED2-F13F2E5C6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47638"/>
            <a:ext cx="6705600" cy="6556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10400" y="147638"/>
            <a:ext cx="19558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26C6A-EB7E-42AD-989E-E37B6252716B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BDD1CD7-F544-4929-BD61-4C0063C5F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CDEAE-3EDF-4166-9C21-4EB651719FDA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1BE88-9BD6-4CF2-B80C-6C9A65788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AC73125-B460-45C0-9E96-C296DA0CE903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3A27CAF-2351-43AD-9CA2-2A37D1946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0D9F0-827D-44B8-A615-332514A77CB2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BF2F3-5655-4E67-AF3C-161154150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67B7C-E01E-469B-B9AE-EAFD1A0697A3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42C48-B8E0-4D0A-9178-44C6F5305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9A14F-A53F-469A-96F6-4140E164AA52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51B91-B5C6-44B6-915F-9DDD40CDC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0813"/>
            <a:ext cx="8831263" cy="6556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94547-7D0C-4FD9-B99D-DBBA5A40B84C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6111-F534-426D-BADC-03B807CCD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10400" y="150813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FC40A-ABE8-4B7D-AD1E-B7842B20AF3F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BCC894F-A6BB-4802-82B3-515CD6461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Rectangle 5"/>
          <p:cNvSpPr/>
          <p:nvPr/>
        </p:nvSpPr>
        <p:spPr>
          <a:xfrm>
            <a:off x="7010400" y="150813"/>
            <a:ext cx="1981200" cy="6556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79E47-1384-46AF-B1BB-98600CC082B8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3D67C-66BB-4BD3-B53A-09731F6AA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5125"/>
            <a:ext cx="8831263" cy="5045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13800" cy="13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719263"/>
            <a:ext cx="8407400" cy="4406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5528D14-2150-4FA5-B407-6916A8D8CF27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036D75C-6B98-4740-889E-D68D5C3FB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74" r:id="rId7"/>
    <p:sldLayoutId id="2147483675" r:id="rId8"/>
    <p:sldLayoutId id="2147483676" r:id="rId9"/>
    <p:sldLayoutId id="2147483667" r:id="rId10"/>
    <p:sldLayoutId id="214748367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200" kern="1200" cap="all" spc="200">
          <a:solidFill>
            <a:schemeClr val="bg1"/>
          </a:solidFill>
          <a:latin typeface="+mj-lt"/>
          <a:ea typeface="ＭＳ Ｐゴシック" pitchFamily="84" charset="-128"/>
          <a:cs typeface="ＭＳ Ｐゴシック" pitchFamily="84" charset="-128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pitchFamily="84" charset="-128"/>
          <a:cs typeface="ＭＳ Ｐゴシック" pitchFamily="84" charset="-128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pitchFamily="84" charset="-128"/>
          <a:cs typeface="ＭＳ Ｐゴシック" pitchFamily="84" charset="-128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pitchFamily="84" charset="-128"/>
          <a:cs typeface="ＭＳ Ｐゴシック" pitchFamily="84" charset="-128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pitchFamily="84" charset="-128"/>
          <a:cs typeface="ＭＳ Ｐゴシック" pitchFamily="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pitchFamily="84" charset="-128"/>
          <a:cs typeface="ＭＳ Ｐゴシック" pitchFamily="8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pitchFamily="84" charset="-128"/>
          <a:cs typeface="ＭＳ Ｐゴシック" pitchFamily="8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pitchFamily="84" charset="-128"/>
          <a:cs typeface="ＭＳ Ｐゴシック" pitchFamily="8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pitchFamily="84" charset="-128"/>
          <a:cs typeface="ＭＳ Ｐゴシック" pitchFamily="84" charset="-128"/>
        </a:defRPr>
      </a:lvl9pPr>
    </p:titleStyle>
    <p:bodyStyle>
      <a:lvl1pPr marL="27305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84" charset="2"/>
        <a:buChar char=""/>
        <a:defRPr sz="2000" kern="1200" spc="150">
          <a:solidFill>
            <a:schemeClr val="tx2"/>
          </a:solidFill>
          <a:latin typeface="+mn-lt"/>
          <a:ea typeface="ＭＳ Ｐゴシック" pitchFamily="84" charset="-128"/>
          <a:cs typeface="ＭＳ Ｐゴシック" pitchFamily="84" charset="-128"/>
        </a:defRPr>
      </a:lvl1pPr>
      <a:lvl2pPr marL="547688" indent="-1825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84" charset="2"/>
        <a:buChar char="§"/>
        <a:defRPr kern="1200" spc="100">
          <a:solidFill>
            <a:schemeClr val="tx2"/>
          </a:solidFill>
          <a:latin typeface="+mn-lt"/>
          <a:ea typeface="ＭＳ Ｐゴシック" pitchFamily="84" charset="-128"/>
          <a:cs typeface="+mn-cs"/>
        </a:defRPr>
      </a:lvl2pPr>
      <a:lvl3pPr marL="822325" indent="-182563" algn="l" rtl="0" fontAlgn="base">
        <a:spcBef>
          <a:spcPct val="20000"/>
        </a:spcBef>
        <a:spcAft>
          <a:spcPct val="0"/>
        </a:spcAft>
        <a:buClr>
          <a:srgbClr val="928B70"/>
        </a:buClr>
        <a:buFont typeface="Wingdings" pitchFamily="84" charset="2"/>
        <a:buChar char="§"/>
        <a:defRPr sz="1600" kern="1200" spc="100">
          <a:solidFill>
            <a:schemeClr val="tx2"/>
          </a:solidFill>
          <a:latin typeface="+mn-lt"/>
          <a:ea typeface="ＭＳ Ｐゴシック" pitchFamily="84" charset="-128"/>
          <a:cs typeface="+mn-cs"/>
        </a:defRPr>
      </a:lvl3pPr>
      <a:lvl4pPr marL="1096963" indent="-182563" algn="l" rtl="0" fontAlgn="base">
        <a:spcBef>
          <a:spcPct val="20000"/>
        </a:spcBef>
        <a:spcAft>
          <a:spcPct val="0"/>
        </a:spcAft>
        <a:buClr>
          <a:srgbClr val="87706B"/>
        </a:buClr>
        <a:buFont typeface="Wingdings" pitchFamily="84" charset="2"/>
        <a:buChar char="§"/>
        <a:defRPr sz="1400" kern="1200">
          <a:solidFill>
            <a:schemeClr val="tx2"/>
          </a:solidFill>
          <a:latin typeface="+mn-lt"/>
          <a:ea typeface="ＭＳ Ｐゴシック" pitchFamily="84" charset="-128"/>
          <a:cs typeface="+mn-cs"/>
        </a:defRPr>
      </a:lvl4pPr>
      <a:lvl5pPr marL="1279525" indent="-182563" algn="l" rtl="0" fontAlgn="base">
        <a:spcBef>
          <a:spcPct val="20000"/>
        </a:spcBef>
        <a:spcAft>
          <a:spcPct val="0"/>
        </a:spcAft>
        <a:buClr>
          <a:srgbClr val="6F777D"/>
        </a:buClr>
        <a:buFont typeface="Wingdings" pitchFamily="84" charset="2"/>
        <a:buChar char="§"/>
        <a:defRPr sz="1300" kern="1200" spc="100">
          <a:solidFill>
            <a:schemeClr val="tx2"/>
          </a:solidFill>
          <a:latin typeface="+mn-lt"/>
          <a:ea typeface="ＭＳ Ｐゴシック" pitchFamily="84" charset="-128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5" Type="http://schemas.openxmlformats.org/officeDocument/2006/relationships/image" Target="../media/image2.png"/><Relationship Id="rId4" Type="http://schemas.microsoft.com/office/2007/relationships/media" Target="../media/media1.wm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010400" y="332656"/>
            <a:ext cx="1981200" cy="6264696"/>
          </a:xfrm>
        </p:spPr>
        <p:txBody>
          <a:bodyPr>
            <a:normAutofit/>
          </a:bodyPr>
          <a:lstStyle/>
          <a:p>
            <a:endParaRPr lang="en-US" sz="1200" b="1" dirty="0" smtClean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 smtClean="0">
                <a:solidFill>
                  <a:schemeClr val="bg1"/>
                </a:solidFill>
              </a:rPr>
              <a:t>Dr. Robert F.  Olin</a:t>
            </a:r>
            <a:r>
              <a:rPr lang="en-US" sz="1200" dirty="0" smtClean="0">
                <a:solidFill>
                  <a:schemeClr val="bg1"/>
                </a:solidFill>
              </a:rPr>
              <a:t>, Dean, College  of Arts and Sciences, The University of Alabama</a:t>
            </a:r>
          </a:p>
          <a:p>
            <a:endParaRPr lang="en-US" sz="1300" dirty="0" smtClean="0"/>
          </a:p>
          <a:p>
            <a:r>
              <a:rPr lang="en-US" sz="1200" b="1" dirty="0" smtClean="0">
                <a:solidFill>
                  <a:schemeClr val="bg1"/>
                </a:solidFill>
              </a:rPr>
              <a:t>Dr. Lucy Curzon</a:t>
            </a:r>
            <a:r>
              <a:rPr lang="en-US" sz="1200" dirty="0" smtClean="0">
                <a:solidFill>
                  <a:schemeClr val="bg1"/>
                </a:solidFill>
              </a:rPr>
              <a:t>, Director of Education and Outreach, Paul R. Jones Collection of American Art, The University of Alabama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b="1" dirty="0" smtClean="0">
                <a:solidFill>
                  <a:schemeClr val="bg1"/>
                </a:solidFill>
              </a:rPr>
              <a:t>Ms. Katie McAllister, </a:t>
            </a:r>
            <a:r>
              <a:rPr lang="en-US" sz="1200" dirty="0" smtClean="0">
                <a:solidFill>
                  <a:schemeClr val="bg1"/>
                </a:solidFill>
              </a:rPr>
              <a:t>Director, Paul R. Jones Gallery of American Art, The University of Alabama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b="1" dirty="0" smtClean="0">
                <a:solidFill>
                  <a:schemeClr val="bg1"/>
                </a:solidFill>
              </a:rPr>
              <a:t>Dr. Cathy Pagani</a:t>
            </a:r>
            <a:r>
              <a:rPr lang="en-US" sz="1200" dirty="0" smtClean="0">
                <a:solidFill>
                  <a:schemeClr val="bg1"/>
                </a:solidFill>
              </a:rPr>
              <a:t>, Chair, Department of Art and Art History, The University of Alabama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en-GB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588" y="2276872"/>
            <a:ext cx="6324600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“Doing Better”:  The Paul R. Jones Collection of American Art at the University of Alabama</a:t>
            </a:r>
            <a:endParaRPr lang="en-US" sz="3200" dirty="0"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4549676"/>
            <a:ext cx="29523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chemeClr val="bg1"/>
              </a:solidFill>
              <a:latin typeface="+mn-lt"/>
            </a:endParaRPr>
          </a:p>
          <a:p>
            <a:endParaRPr lang="en-US" sz="1400" dirty="0" smtClean="0">
              <a:solidFill>
                <a:schemeClr val="bg1"/>
              </a:solidFill>
              <a:latin typeface="+mn-lt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563888" y="4509120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chemeClr val="bg1"/>
              </a:solidFill>
              <a:latin typeface="+mn-lt"/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06900"/>
          </a:xfrm>
        </p:spPr>
        <p:txBody>
          <a:bodyPr>
            <a:normAutofit lnSpcReduction="10000"/>
          </a:bodyPr>
          <a:lstStyle/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000" dirty="0"/>
              <a:t>To the community</a:t>
            </a:r>
            <a:r>
              <a:rPr lang="en-US" sz="2000" dirty="0" smtClean="0"/>
              <a:t>:</a:t>
            </a:r>
            <a:endParaRPr lang="en-US" sz="2000" dirty="0" smtClean="0">
              <a:ea typeface="+mn-ea"/>
              <a:cs typeface="+mn-cs"/>
            </a:endParaRP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Location/place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Intrigue &amp; learning</a:t>
            </a:r>
          </a:p>
          <a:p>
            <a:pPr marL="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000" dirty="0" smtClean="0">
              <a:ea typeface="+mn-ea"/>
              <a:cs typeface="+mn-cs"/>
            </a:endParaRPr>
          </a:p>
          <a:p>
            <a:pPr marL="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dirty="0" smtClean="0">
                <a:ea typeface="+mn-ea"/>
                <a:cs typeface="+mn-cs"/>
              </a:rPr>
              <a:t>From the community:	</a:t>
            </a:r>
            <a:r>
              <a:rPr lang="en-US" dirty="0" smtClean="0">
                <a:ea typeface="+mn-ea"/>
                <a:cs typeface="+mn-cs"/>
              </a:rPr>
              <a:t>   </a:t>
            </a:r>
          </a:p>
          <a:p>
            <a:pPr marL="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 smtClean="0">
                <a:ea typeface="+mn-ea"/>
                <a:cs typeface="+mn-cs"/>
              </a:rPr>
              <a:t>     </a:t>
            </a:r>
            <a:r>
              <a:rPr lang="en-US" sz="2600" dirty="0" smtClean="0">
                <a:ea typeface="+mn-ea"/>
                <a:cs typeface="+mn-cs"/>
              </a:rPr>
              <a:t>Site of  </a:t>
            </a:r>
          </a:p>
          <a:p>
            <a:pPr marL="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exchange &amp;  </a:t>
            </a:r>
          </a:p>
          <a:p>
            <a:pPr marL="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creative </a:t>
            </a:r>
          </a:p>
          <a:p>
            <a:pPr marL="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production</a:t>
            </a:r>
          </a:p>
          <a:p>
            <a:pPr marL="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New community   </a:t>
            </a:r>
          </a:p>
          <a:p>
            <a:pPr marL="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formation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pic>
        <p:nvPicPr>
          <p:cNvPr id="21506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44824"/>
            <a:ext cx="1766887" cy="23558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gathering/exchange/creation 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1508" name="Picture 2" descr="C:\Users\lcurzon\Dropbox\Paul Jones Gallery\When Words Fall Short\When Words Fall Short 010.jpg"/>
          <p:cNvPicPr>
            <a:picLocks noChangeAspect="1" noChangeArrowheads="1"/>
          </p:cNvPicPr>
          <p:nvPr/>
        </p:nvPicPr>
        <p:blipFill>
          <a:blip r:embed="rId4" cstate="print"/>
          <a:srcRect r="36150"/>
          <a:stretch>
            <a:fillRect/>
          </a:stretch>
        </p:blipFill>
        <p:spPr bwMode="auto">
          <a:xfrm>
            <a:off x="4572000" y="4291654"/>
            <a:ext cx="18002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 descr="C:\Users\lcurzon\Dropbox\When Words Fall Short\When Words Fall Short 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3967804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2276872"/>
            <a:ext cx="2400300" cy="1590675"/>
          </a:xfrm>
          <a:prstGeom prst="rect">
            <a:avLst/>
          </a:prstGeom>
        </p:spPr>
      </p:pic>
      <p:sp>
        <p:nvSpPr>
          <p:cNvPr id="13" name="Left Brace 12"/>
          <p:cNvSpPr/>
          <p:nvPr/>
        </p:nvSpPr>
        <p:spPr>
          <a:xfrm>
            <a:off x="788973" y="3717032"/>
            <a:ext cx="218631" cy="12241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Left Brace 14"/>
          <p:cNvSpPr/>
          <p:nvPr/>
        </p:nvSpPr>
        <p:spPr>
          <a:xfrm>
            <a:off x="826280" y="5187003"/>
            <a:ext cx="181324" cy="52196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dirty="0" smtClean="0"/>
              <a:t>To </a:t>
            </a:r>
            <a:r>
              <a:rPr lang="en-US" dirty="0"/>
              <a:t>the community: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Outreach</a:t>
            </a:r>
            <a:endParaRPr lang="en-US" sz="2600" dirty="0">
              <a:ea typeface="+mn-ea"/>
              <a:cs typeface="+mn-cs"/>
            </a:endParaRP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Guidance 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endParaRPr lang="en-US" dirty="0" smtClean="0"/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dirty="0" smtClean="0"/>
              <a:t>From </a:t>
            </a:r>
            <a:r>
              <a:rPr lang="en-US" dirty="0"/>
              <a:t>the community:	   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Support</a:t>
            </a:r>
            <a:endParaRPr lang="en-US" sz="2600" dirty="0">
              <a:ea typeface="+mn-ea"/>
              <a:cs typeface="+mn-cs"/>
            </a:endParaRP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Pillars/supporters of 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>
                <a:ea typeface="+mn-ea"/>
                <a:cs typeface="+mn-cs"/>
              </a:rPr>
              <a:t> </a:t>
            </a:r>
            <a:r>
              <a:rPr lang="en-US" sz="2600" dirty="0" smtClean="0">
                <a:ea typeface="+mn-ea"/>
                <a:cs typeface="+mn-cs"/>
              </a:rPr>
              <a:t>  the art community</a:t>
            </a:r>
          </a:p>
          <a:p>
            <a:pPr marL="45720" indent="0" fontAlgn="auto">
              <a:spcAft>
                <a:spcPts val="0"/>
              </a:spcAft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Leading with a purpose: The Jones Advisory Board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8" name="Left Brace 7"/>
          <p:cNvSpPr/>
          <p:nvPr/>
        </p:nvSpPr>
        <p:spPr>
          <a:xfrm>
            <a:off x="628034" y="4373105"/>
            <a:ext cx="144016" cy="7200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C:\Users\Katie McAllister\Dropbox\Paul R Jones Gallery Exhibits\Icon\ICON exhibit\Icon (1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2880320" cy="19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Katie McAllister\Dropbox\Paul R Jones Gallery Exhibits\Icon\ICON exhibit\Icon (1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90"/>
          <a:stretch/>
        </p:blipFill>
        <p:spPr bwMode="auto">
          <a:xfrm>
            <a:off x="5602668" y="3717218"/>
            <a:ext cx="1993668" cy="253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3232" y="1772816"/>
            <a:ext cx="8407400" cy="4406900"/>
          </a:xfrm>
        </p:spPr>
        <p:txBody>
          <a:bodyPr>
            <a:normAutofit fontScale="92500" lnSpcReduction="10000"/>
          </a:bodyPr>
          <a:lstStyle/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dirty="0"/>
              <a:t>To the community: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 A bridge between 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>
                <a:ea typeface="+mn-ea"/>
                <a:cs typeface="+mn-cs"/>
              </a:rPr>
              <a:t> </a:t>
            </a:r>
            <a:r>
              <a:rPr lang="en-US" sz="2600" dirty="0" smtClean="0">
                <a:ea typeface="+mn-ea"/>
                <a:cs typeface="+mn-cs"/>
              </a:rPr>
              <a:t>     disciplines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 Context for teaching 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>
                <a:ea typeface="+mn-ea"/>
                <a:cs typeface="+mn-cs"/>
              </a:rPr>
              <a:t> </a:t>
            </a:r>
            <a:r>
              <a:rPr lang="en-US" sz="2600" dirty="0" smtClean="0">
                <a:ea typeface="+mn-ea"/>
                <a:cs typeface="+mn-cs"/>
              </a:rPr>
              <a:t>     and learning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endParaRPr lang="en-US" sz="2800" dirty="0">
              <a:ea typeface="+mn-ea"/>
              <a:cs typeface="+mn-cs"/>
            </a:endParaRP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dirty="0" smtClean="0"/>
              <a:t>From </a:t>
            </a:r>
            <a:r>
              <a:rPr lang="en-US" dirty="0"/>
              <a:t>the community</a:t>
            </a:r>
            <a:r>
              <a:rPr lang="en-US" dirty="0" smtClean="0"/>
              <a:t>:</a:t>
            </a:r>
            <a:endParaRPr lang="en-US" sz="2600" dirty="0" smtClean="0">
              <a:ea typeface="+mn-ea"/>
              <a:cs typeface="+mn-cs"/>
            </a:endParaRP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 Filling the gap(s) between 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 disciplines/synergy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 Stewardship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      </a:t>
            </a:r>
          </a:p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Looking towards the future: Migration 2013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835968" y="4509120"/>
            <a:ext cx="144016" cy="7200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Left Brace 4"/>
          <p:cNvSpPr/>
          <p:nvPr/>
        </p:nvSpPr>
        <p:spPr>
          <a:xfrm>
            <a:off x="899592" y="2924944"/>
            <a:ext cx="144016" cy="7200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36" r="36910" b="8897"/>
          <a:stretch/>
        </p:blipFill>
        <p:spPr bwMode="auto">
          <a:xfrm>
            <a:off x="5096927" y="2168860"/>
            <a:ext cx="365370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eft Brace 7"/>
          <p:cNvSpPr/>
          <p:nvPr/>
        </p:nvSpPr>
        <p:spPr>
          <a:xfrm>
            <a:off x="907976" y="2060848"/>
            <a:ext cx="144016" cy="7200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450" indent="0">
              <a:buNone/>
            </a:pPr>
            <a:endParaRPr lang="en-US" sz="4400" dirty="0" smtClean="0"/>
          </a:p>
          <a:p>
            <a:pPr marL="44450" indent="0">
              <a:buNone/>
            </a:pPr>
            <a:endParaRPr lang="en-US" sz="4400" dirty="0"/>
          </a:p>
          <a:p>
            <a:pPr marL="44450" indent="0" algn="ctr">
              <a:buNone/>
            </a:pPr>
            <a:r>
              <a:rPr lang="en-US" sz="4400" dirty="0" smtClean="0"/>
              <a:t>DOING BETTER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013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Communities</a:t>
            </a:r>
            <a:endParaRPr lang="en-GB" dirty="0"/>
          </a:p>
        </p:txBody>
      </p:sp>
      <p:pic>
        <p:nvPicPr>
          <p:cNvPr id="6" name="PRJ Selections V_1_WMV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75656" y="1700808"/>
            <a:ext cx="6610350" cy="44069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819987"/>
            <a:ext cx="2716885" cy="18121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Communities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149080"/>
            <a:ext cx="2808312" cy="2032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0193" y="4122951"/>
            <a:ext cx="2629111" cy="2058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63"/>
          <a:stretch/>
        </p:blipFill>
        <p:spPr>
          <a:xfrm>
            <a:off x="4987241" y="1772816"/>
            <a:ext cx="2632063" cy="1826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362994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College Students</a:t>
            </a:r>
            <a:endParaRPr lang="en-US" sz="16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7148" y="362994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Citizens of Alabama</a:t>
            </a:r>
            <a:endParaRPr lang="en-US" sz="16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7704" y="619323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K-12 Students</a:t>
            </a:r>
            <a:endParaRPr lang="en-US" sz="16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55282" y="620966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Community Leaders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898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676400"/>
            <a:ext cx="4267200" cy="4449763"/>
          </a:xfrm>
        </p:spPr>
        <p:txBody>
          <a:bodyPr>
            <a:normAutofit lnSpcReduction="10000"/>
          </a:bodyPr>
          <a:lstStyle/>
          <a:p>
            <a:pPr marL="274320" fontAlgn="auto">
              <a:spcAft>
                <a:spcPts val="0"/>
              </a:spcAft>
              <a:buFont typeface="Wingdings 2" pitchFamily="18" charset="2"/>
              <a:buChar char=""/>
              <a:defRPr/>
            </a:pPr>
            <a:r>
              <a:rPr lang="en-US" sz="2800" b="1" dirty="0" smtClean="0">
                <a:ea typeface="+mn-ea"/>
                <a:cs typeface="+mn-cs"/>
              </a:rPr>
              <a:t>Guiding premise:  </a:t>
            </a:r>
            <a:r>
              <a:rPr lang="en-US" sz="2800" dirty="0" smtClean="0">
                <a:ea typeface="+mn-ea"/>
                <a:cs typeface="+mn-cs"/>
              </a:rPr>
              <a:t>the Paul R. Jones Collection of American Art is as much defined by its </a:t>
            </a:r>
            <a:r>
              <a:rPr lang="en-US" sz="2800" b="1" dirty="0" smtClean="0">
                <a:ea typeface="+mn-ea"/>
                <a:cs typeface="+mn-cs"/>
              </a:rPr>
              <a:t>constituent objects </a:t>
            </a:r>
            <a:r>
              <a:rPr lang="en-US" sz="2800" dirty="0" smtClean="0">
                <a:ea typeface="+mn-ea"/>
                <a:cs typeface="+mn-cs"/>
              </a:rPr>
              <a:t>(and the individuals who ‘speak’ for them) as it is by public or outside </a:t>
            </a:r>
            <a:r>
              <a:rPr lang="en-US" sz="2800" b="1" dirty="0" smtClean="0">
                <a:ea typeface="+mn-ea"/>
                <a:cs typeface="+mn-cs"/>
              </a:rPr>
              <a:t>interaction</a:t>
            </a:r>
            <a:r>
              <a:rPr lang="en-US" sz="2800" dirty="0" smtClean="0">
                <a:ea typeface="+mn-ea"/>
                <a:cs typeface="+mn-cs"/>
              </a:rPr>
              <a:t> with those objects</a:t>
            </a:r>
            <a:endParaRPr lang="en-US" sz="2600" dirty="0" smtClean="0">
              <a:ea typeface="+mn-ea"/>
              <a:cs typeface="+mn-cs"/>
            </a:endParaRPr>
          </a:p>
          <a:p>
            <a:pPr marL="548640" lvl="1" indent="-18288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600" dirty="0" smtClean="0">
              <a:ea typeface="+mn-ea"/>
            </a:endParaRPr>
          </a:p>
          <a:p>
            <a:pPr marL="548640" lvl="1" indent="-18288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600" dirty="0">
              <a:ea typeface="+mn-e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En</a:t>
            </a:r>
            <a:r>
              <a:rPr lang="en-US" b="1" u="sng" dirty="0" smtClean="0">
                <a:ea typeface="+mj-ea"/>
                <a:cs typeface="+mj-cs"/>
              </a:rPr>
              <a:t>act</a:t>
            </a:r>
            <a:r>
              <a:rPr lang="en-US" dirty="0" smtClean="0">
                <a:ea typeface="+mj-ea"/>
                <a:cs typeface="+mj-cs"/>
              </a:rPr>
              <a:t>ing Community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3074" name="Picture 2" descr="C:\Users\lcurzon\Dropbox\Super Emerging Scholars-Summer 2012\DSCN0301.jpg"/>
          <p:cNvPicPr>
            <a:picLocks noChangeAspect="1" noChangeArrowheads="1"/>
          </p:cNvPicPr>
          <p:nvPr/>
        </p:nvPicPr>
        <p:blipFill rotWithShape="1">
          <a:blip r:embed="rId3" cstate="print"/>
          <a:srcRect t="16989"/>
          <a:stretch/>
        </p:blipFill>
        <p:spPr bwMode="auto">
          <a:xfrm>
            <a:off x="5029200" y="1828800"/>
            <a:ext cx="3429000" cy="3795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6713" y="1752600"/>
            <a:ext cx="8408987" cy="4406900"/>
          </a:xfrm>
        </p:spPr>
        <p:txBody>
          <a:bodyPr/>
          <a:lstStyle/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4500" dirty="0" smtClean="0">
                <a:ea typeface="+mn-ea"/>
                <a:cs typeface="+mn-cs"/>
              </a:rPr>
              <a:t>Community interactions:</a:t>
            </a:r>
          </a:p>
          <a:p>
            <a:pPr marL="365760" lvl="1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>
                <a:ea typeface="+mn-ea"/>
              </a:rPr>
              <a:t>		</a:t>
            </a:r>
            <a:r>
              <a:rPr lang="en-US" sz="4000" dirty="0" smtClean="0">
                <a:ea typeface="+mn-ea"/>
              </a:rPr>
              <a:t>teaching and learning</a:t>
            </a:r>
          </a:p>
          <a:p>
            <a:pPr marL="365760" lvl="1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>
                <a:ea typeface="+mn-ea"/>
              </a:rPr>
              <a:t>		</a:t>
            </a:r>
            <a:r>
              <a:rPr lang="en-US" sz="4000" dirty="0" smtClean="0">
                <a:ea typeface="+mn-ea"/>
              </a:rPr>
              <a:t>learning, changing, and 		challenging</a:t>
            </a:r>
          </a:p>
          <a:p>
            <a:pPr marL="365760" lvl="1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4000" dirty="0" smtClean="0">
              <a:ea typeface="+mn-ea"/>
            </a:endParaRPr>
          </a:p>
          <a:p>
            <a:pPr marL="365760" lvl="1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4000" dirty="0" smtClean="0">
              <a:ea typeface="+mn-e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Scope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827584" y="2636912"/>
            <a:ext cx="129614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Left Arrow 9"/>
          <p:cNvSpPr/>
          <p:nvPr/>
        </p:nvSpPr>
        <p:spPr>
          <a:xfrm>
            <a:off x="755576" y="3645024"/>
            <a:ext cx="1296144" cy="648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719262"/>
            <a:ext cx="4038600" cy="4662065"/>
          </a:xfrm>
        </p:spPr>
        <p:txBody>
          <a:bodyPr>
            <a:normAutofit/>
          </a:bodyPr>
          <a:lstStyle/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1800" dirty="0" smtClean="0">
                <a:ea typeface="+mn-ea"/>
                <a:cs typeface="+mn-cs"/>
              </a:rPr>
              <a:t>To the community:</a:t>
            </a:r>
            <a:r>
              <a:rPr lang="en-US" sz="3600" dirty="0" smtClean="0">
                <a:ea typeface="+mn-ea"/>
                <a:cs typeface="+mn-cs"/>
              </a:rPr>
              <a:t> </a:t>
            </a:r>
          </a:p>
          <a:p>
            <a:pPr marL="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Aspiration               </a:t>
            </a:r>
          </a:p>
          <a:p>
            <a:pPr marL="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Vocation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06900"/>
          </a:xfrm>
        </p:spPr>
        <p:txBody>
          <a:bodyPr>
            <a:normAutofit/>
          </a:bodyPr>
          <a:lstStyle/>
          <a:p>
            <a:pPr marL="274320" fontAlgn="auto">
              <a:spcAft>
                <a:spcPts val="0"/>
              </a:spcAft>
              <a:buFont typeface="Wingdings 2" pitchFamily="18" charset="2"/>
              <a:buChar char="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fontAlgn="auto">
              <a:spcAft>
                <a:spcPts val="0"/>
              </a:spcAft>
              <a:buFont typeface="Wingdings 2" pitchFamily="18" charset="2"/>
              <a:buChar char=""/>
              <a:defRPr/>
            </a:pPr>
            <a:endParaRPr lang="en-US" dirty="0">
              <a:ea typeface="+mn-ea"/>
              <a:cs typeface="+mn-cs"/>
            </a:endParaRPr>
          </a:p>
          <a:p>
            <a:pPr marL="274320" fontAlgn="auto">
              <a:spcAft>
                <a:spcPts val="0"/>
              </a:spcAft>
              <a:buFont typeface="Wingdings 2" pitchFamily="18" charset="2"/>
              <a:buChar char="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fontAlgn="auto">
              <a:spcAft>
                <a:spcPts val="0"/>
              </a:spcAft>
              <a:buFont typeface="Wingdings 2" pitchFamily="18" charset="2"/>
              <a:buChar char=""/>
              <a:defRPr/>
            </a:pPr>
            <a:endParaRPr lang="en-US" dirty="0">
              <a:ea typeface="+mn-ea"/>
              <a:cs typeface="+mn-cs"/>
            </a:endParaRPr>
          </a:p>
          <a:p>
            <a:pPr marL="274320" fontAlgn="auto">
              <a:spcAft>
                <a:spcPts val="0"/>
              </a:spcAft>
              <a:buFont typeface="Wingdings 2" pitchFamily="18" charset="2"/>
              <a:buChar char="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1800" dirty="0" smtClean="0">
                <a:ea typeface="+mn-ea"/>
                <a:cs typeface="+mn-cs"/>
              </a:rPr>
              <a:t>From the community:</a:t>
            </a:r>
          </a:p>
          <a:p>
            <a:pPr marL="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dirty="0" smtClean="0">
                <a:ea typeface="+mn-ea"/>
                <a:cs typeface="+mn-cs"/>
              </a:rPr>
              <a:t>Creativity</a:t>
            </a:r>
          </a:p>
          <a:p>
            <a:pPr marL="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dirty="0" smtClean="0">
                <a:ea typeface="+mn-ea"/>
                <a:cs typeface="+mn-cs"/>
              </a:rPr>
              <a:t>Future states</a:t>
            </a:r>
            <a:endParaRPr lang="en-US" sz="2400" dirty="0">
              <a:ea typeface="+mn-ea"/>
              <a:cs typeface="+mn-cs"/>
            </a:endParaRPr>
          </a:p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SES with AHF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7412" name="Picture 2" descr="C:\Users\lcurzon\Dropbox\Super Emerging Scholars-Summer 2012\DSCN0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28800"/>
            <a:ext cx="3730625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 descr="C:\Users\lcurzon\Dropbox\Super Emerging Scholars-Summer 2012\IMG_39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276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572000" cy="4406900"/>
          </a:xfrm>
        </p:spPr>
        <p:txBody>
          <a:bodyPr>
            <a:normAutofit/>
          </a:bodyPr>
          <a:lstStyle/>
          <a:p>
            <a:pPr marL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dirty="0"/>
              <a:t>To the community: </a:t>
            </a:r>
            <a:endParaRPr lang="en-US" sz="2000" dirty="0" smtClean="0">
              <a:ea typeface="+mn-ea"/>
              <a:cs typeface="+mn-cs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000" dirty="0" smtClean="0">
                <a:ea typeface="+mn-ea"/>
                <a:cs typeface="+mn-cs"/>
              </a:rPr>
              <a:t>      </a:t>
            </a:r>
            <a:r>
              <a:rPr lang="en-US" sz="2600" dirty="0" smtClean="0">
                <a:ea typeface="+mn-ea"/>
                <a:cs typeface="+mn-cs"/>
              </a:rPr>
              <a:t>Momentum</a:t>
            </a:r>
          </a:p>
          <a:p>
            <a:pPr marL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  Interaction</a:t>
            </a:r>
            <a:endParaRPr lang="en-US" sz="2600" dirty="0">
              <a:cs typeface="+mn-cs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600" dirty="0" smtClean="0"/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000" dirty="0" smtClean="0"/>
              <a:t>From </a:t>
            </a:r>
            <a:r>
              <a:rPr lang="en-US" sz="2000" dirty="0"/>
              <a:t>the community:</a:t>
            </a:r>
          </a:p>
          <a:p>
            <a:pPr marL="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300" dirty="0" smtClean="0">
                <a:ea typeface="+mn-ea"/>
                <a:cs typeface="+mn-cs"/>
              </a:rPr>
              <a:t>     </a:t>
            </a:r>
            <a:r>
              <a:rPr lang="en-US" sz="2600" dirty="0" smtClean="0">
                <a:ea typeface="+mn-ea"/>
                <a:cs typeface="+mn-cs"/>
              </a:rPr>
              <a:t>Wonder </a:t>
            </a:r>
            <a:endParaRPr lang="en-US" sz="2600" dirty="0">
              <a:ea typeface="+mn-ea"/>
              <a:cs typeface="+mn-cs"/>
            </a:endParaRPr>
          </a:p>
          <a:p>
            <a:pPr marL="27432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 Generative state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Art Ride</a:t>
            </a: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2066" name="Object 18"/>
          <p:cNvGraphicFramePr>
            <a:graphicFrameLocks noChangeAspect="1"/>
          </p:cNvGraphicFramePr>
          <p:nvPr/>
        </p:nvGraphicFramePr>
        <p:xfrm>
          <a:off x="5436096" y="1700808"/>
          <a:ext cx="3124200" cy="4754563"/>
        </p:xfrm>
        <a:graphic>
          <a:graphicData uri="http://schemas.openxmlformats.org/presentationml/2006/ole">
            <p:oleObj spid="_x0000_s2085" name="Acrobat Document" r:id="rId4" imgW="10521360" imgH="159840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06900"/>
          </a:xfrm>
        </p:spPr>
        <p:txBody>
          <a:bodyPr>
            <a:normAutofit/>
          </a:bodyPr>
          <a:lstStyle/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000" dirty="0" smtClean="0">
                <a:ea typeface="+mn-ea"/>
                <a:cs typeface="+mn-cs"/>
              </a:rPr>
              <a:t>To the community: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>
                <a:ea typeface="+mn-ea"/>
                <a:cs typeface="+mn-cs"/>
              </a:rPr>
              <a:t> </a:t>
            </a:r>
            <a:r>
              <a:rPr lang="en-US" sz="2600" dirty="0" smtClean="0">
                <a:ea typeface="+mn-ea"/>
                <a:cs typeface="+mn-cs"/>
              </a:rPr>
              <a:t>    Immediacy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Tactile learning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endParaRPr lang="en-US" sz="2000" dirty="0" smtClean="0"/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000" dirty="0" smtClean="0"/>
              <a:t>From </a:t>
            </a:r>
            <a:r>
              <a:rPr lang="en-US" sz="2000" dirty="0"/>
              <a:t>the community</a:t>
            </a:r>
            <a:r>
              <a:rPr lang="en-US" sz="2000" dirty="0" smtClean="0"/>
              <a:t>:</a:t>
            </a:r>
            <a:r>
              <a:rPr lang="en-US" sz="2000" dirty="0" smtClean="0">
                <a:ea typeface="+mn-ea"/>
                <a:cs typeface="+mn-cs"/>
              </a:rPr>
              <a:t>     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Novelty</a:t>
            </a:r>
          </a:p>
          <a:p>
            <a:pPr marL="274320" fontAlgn="auto">
              <a:spcAft>
                <a:spcPts val="0"/>
              </a:spcAft>
              <a:buNone/>
              <a:defRPr/>
            </a:pPr>
            <a:r>
              <a:rPr lang="en-US" sz="2600" dirty="0" smtClean="0">
                <a:ea typeface="+mn-ea"/>
                <a:cs typeface="+mn-cs"/>
              </a:rPr>
              <a:t>     Innovation</a:t>
            </a:r>
            <a:endParaRPr lang="en-US" sz="2600" dirty="0"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Satellite Classroom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0483" name="Picture 3" descr="C:\Users\lcurzon\AppData\Local\Microsoft\Windows\Temporary Internet Files\Content.Outlook\7POQPUN4\photo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5213" y="16954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"/>
          <p:cNvPicPr>
            <a:picLocks noChangeAspect="1"/>
          </p:cNvPicPr>
          <p:nvPr/>
        </p:nvPicPr>
        <p:blipFill>
          <a:blip r:embed="rId4" cstate="print"/>
          <a:srcRect l="4314" t="133" r="5707" b="5396"/>
          <a:stretch>
            <a:fillRect/>
          </a:stretch>
        </p:blipFill>
        <p:spPr bwMode="auto">
          <a:xfrm>
            <a:off x="4867275" y="4086225"/>
            <a:ext cx="313213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rid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C66951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424</TotalTime>
  <Words>303</Words>
  <Application>Microsoft Office PowerPoint</Application>
  <PresentationFormat>On-screen Show (4:3)</PresentationFormat>
  <Paragraphs>100</Paragraphs>
  <Slides>12</Slides>
  <Notes>10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Grid</vt:lpstr>
      <vt:lpstr>Acrobat Document</vt:lpstr>
      <vt:lpstr>“Doing Better”:  The Paul R. Jones Collection of American Art at the University of Alabama</vt:lpstr>
      <vt:lpstr>Our Communities</vt:lpstr>
      <vt:lpstr>Our Communities</vt:lpstr>
      <vt:lpstr>Our Communities</vt:lpstr>
      <vt:lpstr>Enacting Community</vt:lpstr>
      <vt:lpstr>Scope</vt:lpstr>
      <vt:lpstr>SES with AHF</vt:lpstr>
      <vt:lpstr>Art Ride</vt:lpstr>
      <vt:lpstr>Satellite Classroom</vt:lpstr>
      <vt:lpstr>gathering/exchange/creation </vt:lpstr>
      <vt:lpstr>Leading with a purpose: The Jones Advisory Board</vt:lpstr>
      <vt:lpstr>Looking towards the future: Migration 2013</vt:lpstr>
    </vt:vector>
  </TitlesOfParts>
  <Company>The University of Alabama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Doing Better:  The Paul R. Jones Collection of American Art at the University of Alabama</dc:title>
  <dc:creator>Lucy Curzon</dc:creator>
  <cp:lastModifiedBy>Lucy Curzon</cp:lastModifiedBy>
  <cp:revision>45</cp:revision>
  <dcterms:created xsi:type="dcterms:W3CDTF">2012-09-10T15:38:50Z</dcterms:created>
  <dcterms:modified xsi:type="dcterms:W3CDTF">2012-10-16T01:00:47Z</dcterms:modified>
</cp:coreProperties>
</file>