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95" r:id="rId3"/>
    <p:sldId id="296" r:id="rId4"/>
    <p:sldId id="270" r:id="rId5"/>
    <p:sldId id="294" r:id="rId6"/>
    <p:sldId id="290" r:id="rId7"/>
    <p:sldId id="278" r:id="rId8"/>
    <p:sldId id="293" r:id="rId9"/>
    <p:sldId id="28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66" autoAdjust="0"/>
    <p:restoredTop sz="82319" autoAdjust="0"/>
  </p:normalViewPr>
  <p:slideViewPr>
    <p:cSldViewPr>
      <p:cViewPr varScale="1">
        <p:scale>
          <a:sx n="69" d="100"/>
          <a:sy n="69" d="100"/>
        </p:scale>
        <p:origin x="-2184" y="-112"/>
      </p:cViewPr>
      <p:guideLst>
        <p:guide orient="horz" pos="2160"/>
        <p:guide pos="2880"/>
      </p:guideLst>
    </p:cSldViewPr>
  </p:slideViewPr>
  <p:outlineViewPr>
    <p:cViewPr>
      <p:scale>
        <a:sx n="33" d="100"/>
        <a:sy n="33" d="100"/>
      </p:scale>
      <p:origin x="0" y="781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51BD0-5B42-42A4-9AE0-54AFB79F8E6E}" type="datetimeFigureOut">
              <a:rPr lang="en-US" smtClean="0"/>
              <a:pPr/>
              <a:t>10/2/12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914A8-88A3-4216-BB1E-855B7BF69BF4}" type="slidenum">
              <a:rPr lang="en-US" smtClean="0"/>
              <a:pPr/>
              <a:t>‹#›</a:t>
            </a:fld>
            <a:endParaRPr lang="en-US" dirty="0"/>
          </a:p>
        </p:txBody>
      </p:sp>
    </p:spTree>
    <p:extLst>
      <p:ext uri="{BB962C8B-B14F-4D97-AF65-F5344CB8AC3E}">
        <p14:creationId xmlns:p14="http://schemas.microsoft.com/office/powerpoint/2010/main" val="235127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F914A8-88A3-4216-BB1E-855B7BF69BF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Becca</a:t>
            </a:r>
            <a:r>
              <a:rPr lang="en-US" dirty="0" smtClean="0"/>
              <a:t> talking about: How</a:t>
            </a:r>
            <a:r>
              <a:rPr lang="en-US" baseline="0" dirty="0" smtClean="0"/>
              <a:t> they decided to do the project and the maps.  Maps are how they understand neighborhoods and community.</a:t>
            </a:r>
            <a:endParaRPr lang="en-US" dirty="0"/>
          </a:p>
        </p:txBody>
      </p:sp>
      <p:sp>
        <p:nvSpPr>
          <p:cNvPr id="4" name="Slide Number Placeholder 3"/>
          <p:cNvSpPr>
            <a:spLocks noGrp="1"/>
          </p:cNvSpPr>
          <p:nvPr>
            <p:ph type="sldNum" sz="quarter" idx="10"/>
          </p:nvPr>
        </p:nvSpPr>
        <p:spPr/>
        <p:txBody>
          <a:bodyPr/>
          <a:lstStyle/>
          <a:p>
            <a:fld id="{18F914A8-88A3-4216-BB1E-855B7BF69BF4}" type="slidenum">
              <a:rPr lang="en-US" smtClean="0"/>
              <a:pPr/>
              <a:t>2</a:t>
            </a:fld>
            <a:endParaRPr lang="en-US" dirty="0"/>
          </a:p>
        </p:txBody>
      </p:sp>
    </p:spTree>
    <p:extLst>
      <p:ext uri="{BB962C8B-B14F-4D97-AF65-F5344CB8AC3E}">
        <p14:creationId xmlns:p14="http://schemas.microsoft.com/office/powerpoint/2010/main" val="304147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Ivory: Context of the pictures.  Process that we went through (talking about interviews and getting to know us) and how</a:t>
            </a:r>
            <a:r>
              <a:rPr lang="en-US" baseline="0" dirty="0" smtClean="0"/>
              <a:t> they took the photos, but generally only the good pictures first.  She said something about moving away because of shootings; she can talk about why she left but why she wants to do this in Blue Island.</a:t>
            </a:r>
            <a:endParaRPr lang="en-US" dirty="0"/>
          </a:p>
        </p:txBody>
      </p:sp>
      <p:sp>
        <p:nvSpPr>
          <p:cNvPr id="4" name="Slide Number Placeholder 3"/>
          <p:cNvSpPr>
            <a:spLocks noGrp="1"/>
          </p:cNvSpPr>
          <p:nvPr>
            <p:ph type="sldNum" sz="quarter" idx="10"/>
          </p:nvPr>
        </p:nvSpPr>
        <p:spPr/>
        <p:txBody>
          <a:bodyPr/>
          <a:lstStyle/>
          <a:p>
            <a:fld id="{18F914A8-88A3-4216-BB1E-855B7BF69BF4}" type="slidenum">
              <a:rPr lang="en-US" smtClean="0"/>
              <a:pPr/>
              <a:t>3</a:t>
            </a:fld>
            <a:endParaRPr lang="en-US" dirty="0"/>
          </a:p>
        </p:txBody>
      </p:sp>
    </p:spTree>
    <p:extLst>
      <p:ext uri="{BB962C8B-B14F-4D97-AF65-F5344CB8AC3E}">
        <p14:creationId xmlns:p14="http://schemas.microsoft.com/office/powerpoint/2010/main" val="54430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Note:  This photograph was taken by a student we worked with</a:t>
            </a:r>
            <a:r>
              <a:rPr lang="en-US" sz="1200" kern="1200" baseline="0" dirty="0" smtClean="0">
                <a:solidFill>
                  <a:schemeClr val="tx1"/>
                </a:solidFill>
                <a:effectLst/>
                <a:latin typeface="+mn-lt"/>
                <a:ea typeface="+mn-ea"/>
                <a:cs typeface="+mn-cs"/>
              </a:rPr>
              <a:t> us</a:t>
            </a:r>
            <a:r>
              <a:rPr lang="en-US" sz="1200" kern="1200" dirty="0" smtClean="0">
                <a:solidFill>
                  <a:schemeClr val="tx1"/>
                </a:solidFill>
                <a:effectLst/>
                <a:latin typeface="+mn-lt"/>
                <a:ea typeface="+mn-ea"/>
                <a:cs typeface="+mn-cs"/>
              </a:rPr>
              <a:t> in a Photovoice project that we would like to discuss in the time that we have.  Photographs like these represent  counter-narrative that challenge deficit perspectives of youth living in urban neighborhoods and the assumptions that educators, policymakers and others make about low-income youth of color.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This Photovoice project grew organically out of a community-university partnership with a local neighborhood advocacy group. In meetings with the advocacy group’s leaders, researchers formulated the research questions and discussed means of evaluating the efficacy of our work.  We placed specific emphasis on Photovoice methodology as it applies to spaces and objects within the participants’ neighborhood for safety and philosophical reasons.  Meetings with stakeholders, including the youth participants, reinforced a sense of reciprocity and mutual benefit, a key element in community-based research.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We are reminded of </a:t>
            </a:r>
            <a:r>
              <a:rPr lang="en-US" sz="1200" kern="1200" dirty="0" err="1" smtClean="0">
                <a:solidFill>
                  <a:schemeClr val="tx1"/>
                </a:solidFill>
                <a:effectLst/>
                <a:latin typeface="+mn-lt"/>
                <a:ea typeface="+mn-ea"/>
                <a:cs typeface="+mn-cs"/>
              </a:rPr>
              <a:t>LeAlan</a:t>
            </a:r>
            <a:r>
              <a:rPr lang="en-US" sz="1200" kern="1200" dirty="0" smtClean="0">
                <a:solidFill>
                  <a:schemeClr val="tx1"/>
                </a:solidFill>
                <a:effectLst/>
                <a:latin typeface="+mn-lt"/>
                <a:ea typeface="+mn-ea"/>
                <a:cs typeface="+mn-cs"/>
              </a:rPr>
              <a:t> Jones and Lloyd Newman (1997) who chronicled their lives as twelve year olds in the housing projects in Chicago and youth’s capacities for making a difference in their own lives and for the lives of others in spaces of possibility.  Similarly, Phillip and </a:t>
            </a:r>
            <a:r>
              <a:rPr lang="en-US" sz="1200" kern="1200" dirty="0" err="1" smtClean="0">
                <a:solidFill>
                  <a:schemeClr val="tx1"/>
                </a:solidFill>
                <a:effectLst/>
                <a:latin typeface="+mn-lt"/>
                <a:ea typeface="+mn-ea"/>
                <a:cs typeface="+mn-cs"/>
              </a:rPr>
              <a:t>Khaleeq</a:t>
            </a:r>
            <a:r>
              <a:rPr lang="en-US" sz="1200" kern="1200" dirty="0" smtClean="0">
                <a:solidFill>
                  <a:schemeClr val="tx1"/>
                </a:solidFill>
                <a:effectLst/>
                <a:latin typeface="+mn-lt"/>
                <a:ea typeface="+mn-ea"/>
                <a:cs typeface="+mn-cs"/>
              </a:rPr>
              <a:t>, offered a poignant account of how gentrification in Harlem has not only erased the cultural history of Black people, but has displaced long-time residents who no longer have any sense of belonging to the place they once called home (Kinloch 2010). </a:t>
            </a:r>
            <a:endParaRPr lang="en-US" sz="14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F914A8-88A3-4216-BB1E-855B7BF69BF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Photograph is the child’s voice.</a:t>
            </a:r>
          </a:p>
          <a:p>
            <a:r>
              <a:rPr lang="en-US" dirty="0" smtClean="0"/>
              <a:t>We’re countering the silenced dialogue through storytelling/story</a:t>
            </a:r>
            <a:r>
              <a:rPr lang="en-US" baseline="0" dirty="0" smtClean="0"/>
              <a:t> ‘hearing’</a:t>
            </a:r>
          </a:p>
          <a:p>
            <a:r>
              <a:rPr lang="en-US" baseline="0" dirty="0" smtClean="0"/>
              <a:t>The point is to interrupt a narrative that ignores children, particularly marginalized, minority, and poor children</a:t>
            </a:r>
          </a:p>
          <a:p>
            <a:r>
              <a:rPr lang="en-US" baseline="0" dirty="0" smtClean="0"/>
              <a:t>It’s a critique of the adult explanation of what we’re trying to accomplish</a:t>
            </a:r>
          </a:p>
          <a:p>
            <a:r>
              <a:rPr lang="en-US" baseline="0" dirty="0" smtClean="0"/>
              <a:t>Things we wouldn’t have noticed were it not for them.</a:t>
            </a:r>
          </a:p>
          <a:p>
            <a:r>
              <a:rPr lang="en-US" baseline="0" dirty="0" smtClean="0"/>
              <a:t>Name the kids.</a:t>
            </a:r>
          </a:p>
          <a:p>
            <a:r>
              <a:rPr lang="en-US" baseline="0" dirty="0" smtClean="0"/>
              <a:t>Talk about how these are pictures and they are the students’ stories.</a:t>
            </a:r>
          </a:p>
          <a:p>
            <a:endParaRPr lang="en-US" dirty="0"/>
          </a:p>
        </p:txBody>
      </p:sp>
      <p:sp>
        <p:nvSpPr>
          <p:cNvPr id="4" name="Slide Number Placeholder 3"/>
          <p:cNvSpPr>
            <a:spLocks noGrp="1"/>
          </p:cNvSpPr>
          <p:nvPr>
            <p:ph type="sldNum" sz="quarter" idx="10"/>
          </p:nvPr>
        </p:nvSpPr>
        <p:spPr/>
        <p:txBody>
          <a:bodyPr/>
          <a:lstStyle/>
          <a:p>
            <a:fld id="{18F914A8-88A3-4216-BB1E-855B7BF69BF4}" type="slidenum">
              <a:rPr lang="en-US" smtClean="0"/>
              <a:pPr/>
              <a:t>5</a:t>
            </a:fld>
            <a:endParaRPr lang="en-US" dirty="0"/>
          </a:p>
        </p:txBody>
      </p:sp>
    </p:spTree>
    <p:extLst>
      <p:ext uri="{BB962C8B-B14F-4D97-AF65-F5344CB8AC3E}">
        <p14:creationId xmlns:p14="http://schemas.microsoft.com/office/powerpoint/2010/main" val="2820901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r>
              <a:rPr lang="en-US" baseline="0" dirty="0" smtClean="0"/>
              <a:t> </a:t>
            </a:r>
            <a:r>
              <a:rPr lang="en-US" baseline="0" dirty="0" err="1" smtClean="0"/>
              <a:t>Daniell</a:t>
            </a:r>
            <a:r>
              <a:rPr lang="en-US" baseline="0" dirty="0" smtClean="0"/>
              <a:t> (from </a:t>
            </a:r>
            <a:r>
              <a:rPr lang="en-US" baseline="0" dirty="0" err="1" smtClean="0"/>
              <a:t>Lyotard</a:t>
            </a:r>
            <a:r>
              <a:rPr lang="en-US" baseline="0" dirty="0" smtClean="0"/>
              <a:t>) and the postmodern condition: breaking the grand narrative into ‘little narratives’ that  come to construct a number of versions of reality.  This isn’t just a bush, nor is it a tree but the trash that comes into with it in the larger context of a neighborhood.</a:t>
            </a:r>
          </a:p>
          <a:p>
            <a:r>
              <a:rPr lang="en-US" baseline="0" dirty="0" smtClean="0"/>
              <a:t>Critical Geography Studies: Space as </a:t>
            </a:r>
            <a:r>
              <a:rPr lang="en-US" baseline="0" dirty="0" err="1" smtClean="0"/>
              <a:t>appopriated</a:t>
            </a:r>
            <a:r>
              <a:rPr lang="en-US" baseline="0" dirty="0" smtClean="0"/>
              <a:t> for a purpose.  The </a:t>
            </a:r>
            <a:r>
              <a:rPr lang="en-US" baseline="0" dirty="0" err="1" smtClean="0"/>
              <a:t>thirdspace</a:t>
            </a:r>
            <a:r>
              <a:rPr lang="en-US" baseline="0" dirty="0" smtClean="0"/>
              <a:t> of </a:t>
            </a:r>
            <a:r>
              <a:rPr lang="en-US" baseline="0" dirty="0" err="1" smtClean="0"/>
              <a:t>Soja</a:t>
            </a:r>
            <a:r>
              <a:rPr lang="en-US" baseline="0" dirty="0" smtClean="0"/>
              <a:t> or Race and space in Schein or Lefebvre--</a:t>
            </a:r>
            <a:endParaRPr lang="en-US" dirty="0"/>
          </a:p>
        </p:txBody>
      </p:sp>
      <p:sp>
        <p:nvSpPr>
          <p:cNvPr id="4" name="Slide Number Placeholder 3"/>
          <p:cNvSpPr>
            <a:spLocks noGrp="1"/>
          </p:cNvSpPr>
          <p:nvPr>
            <p:ph type="sldNum" sz="quarter" idx="10"/>
          </p:nvPr>
        </p:nvSpPr>
        <p:spPr/>
        <p:txBody>
          <a:bodyPr/>
          <a:lstStyle/>
          <a:p>
            <a:fld id="{18F914A8-88A3-4216-BB1E-855B7BF69BF4}" type="slidenum">
              <a:rPr lang="en-US" smtClean="0"/>
              <a:pPr/>
              <a:t>6</a:t>
            </a:fld>
            <a:endParaRPr lang="en-US" dirty="0"/>
          </a:p>
        </p:txBody>
      </p:sp>
    </p:spTree>
    <p:extLst>
      <p:ext uri="{BB962C8B-B14F-4D97-AF65-F5344CB8AC3E}">
        <p14:creationId xmlns:p14="http://schemas.microsoft.com/office/powerpoint/2010/main" val="385985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Note:  We link this notion to Lipsitz who conceptualizes the black spatial imaginary as the consequence of state-sponsored policies of exclusion that have contained people of color in segregated neighborhoods.  History is a witness to exclusionary policies that have prevented people</a:t>
            </a:r>
            <a:r>
              <a:rPr lang="en-US" sz="1200" kern="1200" baseline="0" dirty="0" smtClean="0">
                <a:solidFill>
                  <a:schemeClr val="tx1"/>
                </a:solidFill>
                <a:effectLst/>
                <a:latin typeface="+mn-lt"/>
                <a:ea typeface="+mn-ea"/>
                <a:cs typeface="+mn-cs"/>
              </a:rPr>
              <a:t> of color from </a:t>
            </a:r>
            <a:r>
              <a:rPr lang="en-US" sz="1200" kern="1200" dirty="0" smtClean="0">
                <a:solidFill>
                  <a:schemeClr val="tx1"/>
                </a:solidFill>
                <a:effectLst/>
                <a:latin typeface="+mn-lt"/>
                <a:ea typeface="+mn-ea"/>
                <a:cs typeface="+mn-cs"/>
              </a:rPr>
              <a:t>gaining access to assets that appreciate in value or reap the benefits of home ownership.  As Lipsitz (2007) points out, “Their only recourse under these circumstances is to increase the </a:t>
            </a:r>
            <a:r>
              <a:rPr lang="en-US" sz="1200" i="1" kern="1200" dirty="0" smtClean="0">
                <a:solidFill>
                  <a:schemeClr val="tx1"/>
                </a:solidFill>
                <a:effectLst/>
                <a:latin typeface="+mn-lt"/>
                <a:ea typeface="+mn-ea"/>
                <a:cs typeface="+mn-cs"/>
              </a:rPr>
              <a:t>use value</a:t>
            </a:r>
            <a:r>
              <a:rPr lang="en-US" sz="1200" kern="1200" dirty="0" smtClean="0">
                <a:solidFill>
                  <a:schemeClr val="tx1"/>
                </a:solidFill>
                <a:effectLst/>
                <a:latin typeface="+mn-lt"/>
                <a:ea typeface="+mn-ea"/>
                <a:cs typeface="+mn-cs"/>
              </a:rPr>
              <a:t> of their neighborhoods by turning ‘segregation into congregation’ and fashioning ferocious attachments to place as a means of producing useful mechanisms of solidarity” (p. 11).  Indeed, race determines where people live, go to school, and work and Whiteness, and White privilege, “skew opportunities and life chances.” A white spatial imaginary embraces exclusivity and exchange value in a landscape that fetishizes the private, gated community over the public spaces of human connection at the expense of people of color.  Ultimately, Lipsitz argues that development needs to embrace a black spatial imaginary and the sense of social solidarity, democracy, and egalitarianism that it represents.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8F914A8-88A3-4216-BB1E-855B7BF69BF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No matter what we try to create, each of these kids comes with a history of relationships to others and these kids yearn for stability.  We need educational models that help with relationships to foster this.  We need to give voice to the histories that students have.  You can’t simply say, ‘let’s have a relationship.’  By asking them to take pictures it was a signal that we (strange adults) cared what they thought and trusted them to show us.  The tenets of critical race theory are also essential because they remind us  as outsiders to be mindful of difference and aware of our privileged position as white, well-educated adults.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F914A8-88A3-4216-BB1E-855B7BF69BF4}" type="slidenum">
              <a:rPr lang="en-US" smtClean="0"/>
              <a:pPr/>
              <a:t>8</a:t>
            </a:fld>
            <a:endParaRPr lang="en-US" dirty="0"/>
          </a:p>
        </p:txBody>
      </p:sp>
    </p:spTree>
    <p:extLst>
      <p:ext uri="{BB962C8B-B14F-4D97-AF65-F5344CB8AC3E}">
        <p14:creationId xmlns:p14="http://schemas.microsoft.com/office/powerpoint/2010/main" val="191549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6421CB-17BA-4BE4-B65D-08639D597220}" type="datetimeFigureOut">
              <a:rPr lang="en-US" smtClean="0"/>
              <a:pPr/>
              <a:t>10/2/12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36C4D6-F4C8-48CA-BD61-98D1B54084F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421CB-17BA-4BE4-B65D-08639D597220}" type="datetimeFigureOut">
              <a:rPr lang="en-US" smtClean="0"/>
              <a:pPr/>
              <a:t>10/2/12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36C4D6-F4C8-48CA-BD61-98D1B54084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421CB-17BA-4BE4-B65D-08639D597220}" type="datetimeFigureOut">
              <a:rPr lang="en-US" smtClean="0"/>
              <a:pPr/>
              <a:t>10/2/12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36C4D6-F4C8-48CA-BD61-98D1B54084F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421CB-17BA-4BE4-B65D-08639D597220}" type="datetimeFigureOut">
              <a:rPr lang="en-US" smtClean="0"/>
              <a:pPr/>
              <a:t>10/2/12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36C4D6-F4C8-48CA-BD61-98D1B54084F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421CB-17BA-4BE4-B65D-08639D597220}" type="datetimeFigureOut">
              <a:rPr lang="en-US" smtClean="0"/>
              <a:pPr/>
              <a:t>10/2/12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36C4D6-F4C8-48CA-BD61-98D1B54084F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6421CB-17BA-4BE4-B65D-08639D597220}" type="datetimeFigureOut">
              <a:rPr lang="en-US" smtClean="0"/>
              <a:pPr/>
              <a:t>10/2/12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36C4D6-F4C8-48CA-BD61-98D1B54084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6421CB-17BA-4BE4-B65D-08639D597220}" type="datetimeFigureOut">
              <a:rPr lang="en-US" smtClean="0"/>
              <a:pPr/>
              <a:t>10/2/12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36C4D6-F4C8-48CA-BD61-98D1B54084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6421CB-17BA-4BE4-B65D-08639D597220}" type="datetimeFigureOut">
              <a:rPr lang="en-US" smtClean="0"/>
              <a:pPr/>
              <a:t>10/2/12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36C4D6-F4C8-48CA-BD61-98D1B54084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421CB-17BA-4BE4-B65D-08639D597220}" type="datetimeFigureOut">
              <a:rPr lang="en-US" smtClean="0"/>
              <a:pPr/>
              <a:t>10/2/12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36C4D6-F4C8-48CA-BD61-98D1B54084F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421CB-17BA-4BE4-B65D-08639D597220}" type="datetimeFigureOut">
              <a:rPr lang="en-US" smtClean="0"/>
              <a:pPr/>
              <a:t>10/2/12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36C4D6-F4C8-48CA-BD61-98D1B54084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421CB-17BA-4BE4-B65D-08639D597220}" type="datetimeFigureOut">
              <a:rPr lang="en-US" smtClean="0"/>
              <a:pPr/>
              <a:t>10/2/12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36C4D6-F4C8-48CA-BD61-98D1B54084F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421CB-17BA-4BE4-B65D-08639D597220}" type="datetimeFigureOut">
              <a:rPr lang="en-US" smtClean="0"/>
              <a:pPr/>
              <a:t>10/2/12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6C4D6-F4C8-48CA-BD61-98D1B54084F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2514600"/>
          </a:xfrm>
        </p:spPr>
        <p:txBody>
          <a:bodyPr>
            <a:normAutofit/>
          </a:bodyPr>
          <a:lstStyle/>
          <a:p>
            <a:r>
              <a:rPr lang="en-US" b="1" dirty="0" smtClean="0"/>
              <a:t>Engaging Youth, Engaging Neighborhoods: Photovoice, Narrative and Critical Geography</a:t>
            </a:r>
            <a:endParaRPr lang="en-US" b="1" dirty="0"/>
          </a:p>
        </p:txBody>
      </p:sp>
      <p:sp>
        <p:nvSpPr>
          <p:cNvPr id="3" name="Subtitle 2"/>
          <p:cNvSpPr>
            <a:spLocks noGrp="1"/>
          </p:cNvSpPr>
          <p:nvPr>
            <p:ph type="subTitle" idx="1"/>
          </p:nvPr>
        </p:nvSpPr>
        <p:spPr>
          <a:xfrm>
            <a:off x="1371600" y="3886200"/>
            <a:ext cx="6400800" cy="1752600"/>
          </a:xfrm>
        </p:spPr>
        <p:txBody>
          <a:bodyPr>
            <a:normAutofit fontScale="47500" lnSpcReduction="20000"/>
          </a:bodyPr>
          <a:lstStyle/>
          <a:p>
            <a:r>
              <a:rPr lang="en-US" dirty="0" smtClean="0"/>
              <a:t>Stuart Greene</a:t>
            </a:r>
          </a:p>
          <a:p>
            <a:r>
              <a:rPr lang="en-US" dirty="0" smtClean="0"/>
              <a:t>Maria McKenna</a:t>
            </a:r>
          </a:p>
          <a:p>
            <a:r>
              <a:rPr lang="en-US" dirty="0" smtClean="0"/>
              <a:t>Kevin Burke</a:t>
            </a:r>
          </a:p>
          <a:p>
            <a:r>
              <a:rPr lang="en-US" dirty="0" smtClean="0"/>
              <a:t>Ivory Moore</a:t>
            </a:r>
          </a:p>
          <a:p>
            <a:r>
              <a:rPr lang="en-US" dirty="0" err="1" smtClean="0"/>
              <a:t>Anyjah</a:t>
            </a:r>
            <a:r>
              <a:rPr lang="en-US" dirty="0" smtClean="0"/>
              <a:t> Perkins</a:t>
            </a:r>
          </a:p>
          <a:p>
            <a:r>
              <a:rPr lang="en-US" dirty="0" err="1" smtClean="0"/>
              <a:t>Becca</a:t>
            </a:r>
            <a:r>
              <a:rPr lang="en-US" dirty="0" smtClean="0"/>
              <a:t> </a:t>
            </a:r>
            <a:r>
              <a:rPr lang="en-US" dirty="0" err="1" smtClean="0"/>
              <a:t>Tribble</a:t>
            </a:r>
            <a:endParaRPr lang="en-US" dirty="0" smtClean="0"/>
          </a:p>
          <a:p>
            <a:r>
              <a:rPr lang="en-US" dirty="0" smtClean="0"/>
              <a:t>University of Notre Dame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en-US" dirty="0" err="1" smtClean="0"/>
              <a:t>Becca</a:t>
            </a:r>
            <a:endParaRPr lang="en-US" dirty="0"/>
          </a:p>
        </p:txBody>
      </p:sp>
      <p:pic>
        <p:nvPicPr>
          <p:cNvPr id="6" name="Content Placeholder 5" descr="55440011.JPG"/>
          <p:cNvPicPr>
            <a:picLocks noGrp="1" noChangeAspect="1"/>
          </p:cNvPicPr>
          <p:nvPr>
            <p:ph sz="half" idx="1"/>
          </p:nvPr>
        </p:nvPicPr>
        <p:blipFill>
          <a:blip r:embed="rId3">
            <a:extLst>
              <a:ext uri="{28A0092B-C50C-407E-A947-70E740481C1C}">
                <a14:useLocalDpi xmlns:a14="http://schemas.microsoft.com/office/drawing/2010/main" val="0"/>
              </a:ext>
            </a:extLst>
          </a:blip>
          <a:srcRect l="20429" r="20429"/>
          <a:stretch>
            <a:fillRect/>
          </a:stretch>
        </p:blipFill>
        <p:spPr/>
      </p:pic>
      <p:pic>
        <p:nvPicPr>
          <p:cNvPr id="8" name="Content Placeholder 7" descr="55470007.JPG"/>
          <p:cNvPicPr>
            <a:picLocks noGrp="1" noChangeAspect="1"/>
          </p:cNvPicPr>
          <p:nvPr>
            <p:ph sz="half" idx="2"/>
          </p:nvPr>
        </p:nvPicPr>
        <p:blipFill>
          <a:blip r:embed="rId4">
            <a:extLst>
              <a:ext uri="{28A0092B-C50C-407E-A947-70E740481C1C}">
                <a14:useLocalDpi xmlns:a14="http://schemas.microsoft.com/office/drawing/2010/main" val="0"/>
              </a:ext>
            </a:extLst>
          </a:blip>
          <a:srcRect l="20429" r="20429"/>
          <a:stretch>
            <a:fillRect/>
          </a:stretch>
        </p:blipFill>
        <p:spPr/>
      </p:pic>
    </p:spTree>
    <p:extLst>
      <p:ext uri="{BB962C8B-B14F-4D97-AF65-F5344CB8AC3E}">
        <p14:creationId xmlns:p14="http://schemas.microsoft.com/office/powerpoint/2010/main" val="28487564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Ivory</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41776" y="2514600"/>
            <a:ext cx="4054024" cy="2686939"/>
          </a:xfrm>
        </p:spPr>
      </p:pic>
      <p:pic>
        <p:nvPicPr>
          <p:cNvPr id="7" name="Content Placeholder 6" descr="55460008.JPG"/>
          <p:cNvPicPr>
            <a:picLocks noGrp="1" noChangeAspect="1"/>
          </p:cNvPicPr>
          <p:nvPr>
            <p:ph sz="half" idx="2"/>
          </p:nvPr>
        </p:nvPicPr>
        <p:blipFill>
          <a:blip r:embed="rId4">
            <a:extLst>
              <a:ext uri="{28A0092B-C50C-407E-A947-70E740481C1C}">
                <a14:useLocalDpi xmlns:a14="http://schemas.microsoft.com/office/drawing/2010/main" val="0"/>
              </a:ext>
            </a:extLst>
          </a:blip>
          <a:srcRect l="20429" r="20429"/>
          <a:stretch>
            <a:fillRect/>
          </a:stretch>
        </p:blipFill>
        <p:spPr/>
      </p:pic>
    </p:spTree>
    <p:extLst>
      <p:ext uri="{BB962C8B-B14F-4D97-AF65-F5344CB8AC3E}">
        <p14:creationId xmlns:p14="http://schemas.microsoft.com/office/powerpoint/2010/main" val="15967051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Anyjah</a:t>
            </a:r>
            <a:endParaRPr lang="en-US" dirty="0"/>
          </a:p>
        </p:txBody>
      </p:sp>
      <p:pic>
        <p:nvPicPr>
          <p:cNvPr id="8" name="Content Placeholder 7" descr="55470017.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t="12862" b="12862"/>
          <a:stretch>
            <a:fillRect/>
          </a:stretch>
        </p:blipFill>
        <p:spPr/>
      </p:pic>
      <p:pic>
        <p:nvPicPr>
          <p:cNvPr id="9" name="Content Placeholder 8" descr="photo-5.JPG"/>
          <p:cNvPicPr>
            <a:picLocks noGrp="1" noChangeAspect="1"/>
          </p:cNvPicPr>
          <p:nvPr>
            <p:ph sz="half" idx="2"/>
          </p:nvPr>
        </p:nvPicPr>
        <p:blipFill>
          <a:blip r:embed="rId4">
            <a:extLst>
              <a:ext uri="{28A0092B-C50C-407E-A947-70E740481C1C}">
                <a14:useLocalDpi xmlns:a14="http://schemas.microsoft.com/office/drawing/2010/main" val="0"/>
              </a:ext>
            </a:extLst>
          </a:blip>
          <a:srcRect l="16538" r="16538"/>
          <a:stretch>
            <a:fillRect/>
          </a:stretch>
        </p:blipFill>
        <p:spPr>
          <a:xfrm rot="5400000">
            <a:off x="4518818" y="1699419"/>
            <a:ext cx="4495798" cy="4297363"/>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Centering the Voices of Youth</a:t>
            </a:r>
            <a:endParaRPr lang="en-US" sz="4000" dirty="0"/>
          </a:p>
        </p:txBody>
      </p:sp>
      <p:sp>
        <p:nvSpPr>
          <p:cNvPr id="5" name="Content Placeholder 4"/>
          <p:cNvSpPr>
            <a:spLocks noGrp="1"/>
          </p:cNvSpPr>
          <p:nvPr>
            <p:ph sz="half"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pic>
        <p:nvPicPr>
          <p:cNvPr id="1026" name="Picture 2" descr="G:\Pictures\79950018.JPG"/>
          <p:cNvPicPr>
            <a:picLocks noChangeAspect="1" noChangeArrowheads="1"/>
          </p:cNvPicPr>
          <p:nvPr/>
        </p:nvPicPr>
        <p:blipFill>
          <a:blip r:embed="rId3" cstate="print"/>
          <a:srcRect/>
          <a:stretch>
            <a:fillRect/>
          </a:stretch>
        </p:blipFill>
        <p:spPr bwMode="auto">
          <a:xfrm rot="10800000">
            <a:off x="2590800" y="2057400"/>
            <a:ext cx="3810000" cy="2525204"/>
          </a:xfrm>
          <a:prstGeom prst="rect">
            <a:avLst/>
          </a:prstGeom>
          <a:noFill/>
        </p:spPr>
      </p:pic>
    </p:spTree>
    <p:extLst>
      <p:ext uri="{BB962C8B-B14F-4D97-AF65-F5344CB8AC3E}">
        <p14:creationId xmlns:p14="http://schemas.microsoft.com/office/powerpoint/2010/main" val="39910526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Theoretical Framework</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lvl="0"/>
            <a:endParaRPr lang="en-US" sz="600" dirty="0"/>
          </a:p>
          <a:p>
            <a:pPr lvl="0"/>
            <a:endParaRPr lang="en-US" dirty="0"/>
          </a:p>
          <a:p>
            <a:pPr marL="0" indent="0">
              <a:buNone/>
            </a:pPr>
            <a:endParaRPr lang="en-US" dirty="0"/>
          </a:p>
        </p:txBody>
      </p:sp>
      <p:pic>
        <p:nvPicPr>
          <p:cNvPr id="6" name="Picture 2" descr="G:\Pictures\79950027.JPG"/>
          <p:cNvPicPr>
            <a:picLocks noChangeAspect="1" noChangeArrowheads="1"/>
          </p:cNvPicPr>
          <p:nvPr/>
        </p:nvPicPr>
        <p:blipFill>
          <a:blip r:embed="rId3" cstate="print"/>
          <a:srcRect/>
          <a:stretch>
            <a:fillRect/>
          </a:stretch>
        </p:blipFill>
        <p:spPr bwMode="auto">
          <a:xfrm rot="16200000">
            <a:off x="2292202" y="1974998"/>
            <a:ext cx="4495801" cy="3136605"/>
          </a:xfrm>
          <a:prstGeom prst="rect">
            <a:avLst/>
          </a:prstGeom>
          <a:noFill/>
        </p:spPr>
      </p:pic>
    </p:spTree>
    <p:extLst>
      <p:ext uri="{BB962C8B-B14F-4D97-AF65-F5344CB8AC3E}">
        <p14:creationId xmlns:p14="http://schemas.microsoft.com/office/powerpoint/2010/main" val="13087347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Theory of Change</a:t>
            </a:r>
            <a:endParaRPr lang="en-US" b="1" dirty="0"/>
          </a:p>
        </p:txBody>
      </p:sp>
      <p:sp>
        <p:nvSpPr>
          <p:cNvPr id="3" name="Content Placeholder 2"/>
          <p:cNvSpPr>
            <a:spLocks noGrp="1"/>
          </p:cNvSpPr>
          <p:nvPr>
            <p:ph idx="1"/>
          </p:nvPr>
        </p:nvSpPr>
        <p:spPr>
          <a:xfrm>
            <a:off x="228600" y="1066800"/>
            <a:ext cx="8458200" cy="3733800"/>
          </a:xfrm>
        </p:spPr>
        <p:txBody>
          <a:bodyPr>
            <a:normAutofit/>
          </a:bodyPr>
          <a:lstStyle/>
          <a:p>
            <a:pPr lvl="0">
              <a:lnSpc>
                <a:spcPct val="120000"/>
              </a:lnSpc>
            </a:pPr>
            <a:endParaRPr lang="en-US" sz="800" dirty="0"/>
          </a:p>
          <a:p>
            <a:pPr>
              <a:buNone/>
            </a:pPr>
            <a:endParaRPr lang="en-US" sz="4400" dirty="0" smtClean="0"/>
          </a:p>
          <a:p>
            <a:pPr>
              <a:buNone/>
            </a:pPr>
            <a:r>
              <a:rPr lang="en-US" dirty="0" smtClean="0"/>
              <a:t>	</a:t>
            </a:r>
          </a:p>
          <a:p>
            <a:pPr>
              <a:buNone/>
            </a:pPr>
            <a:endParaRPr lang="en-US" dirty="0" smtClean="0"/>
          </a:p>
          <a:p>
            <a:pPr>
              <a:buNone/>
            </a:pPr>
            <a:endParaRPr lang="en-US" dirty="0" smtClean="0"/>
          </a:p>
          <a:p>
            <a:endParaRPr lang="en-US" dirty="0"/>
          </a:p>
        </p:txBody>
      </p:sp>
      <p:pic>
        <p:nvPicPr>
          <p:cNvPr id="5" name="Picture 2" descr="G:\Pictures\79950022.JPG"/>
          <p:cNvPicPr>
            <a:picLocks noChangeAspect="1" noChangeArrowheads="1"/>
          </p:cNvPicPr>
          <p:nvPr/>
        </p:nvPicPr>
        <p:blipFill rotWithShape="1">
          <a:blip r:embed="rId3" cstate="print"/>
          <a:srcRect l="49999" t="34620" r="-691" b="32899"/>
          <a:stretch/>
        </p:blipFill>
        <p:spPr bwMode="auto">
          <a:xfrm rot="10800000">
            <a:off x="1371600" y="1981199"/>
            <a:ext cx="6248400"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868362"/>
          </a:xfrm>
        </p:spPr>
        <p:txBody>
          <a:bodyPr>
            <a:normAutofit/>
          </a:bodyPr>
          <a:lstStyle/>
          <a:p>
            <a:r>
              <a:rPr lang="en-US" sz="4000" b="1" dirty="0" smtClean="0"/>
              <a:t> </a:t>
            </a:r>
            <a:endParaRPr lang="en-US" sz="4000" b="1" dirty="0"/>
          </a:p>
        </p:txBody>
      </p:sp>
      <p:pic>
        <p:nvPicPr>
          <p:cNvPr id="5" name="Picture 2" descr="C:\Users\Maria\Downloads\55470011.JPG"/>
          <p:cNvPicPr>
            <a:picLocks noChangeAspect="1" noChangeArrowheads="1"/>
          </p:cNvPicPr>
          <p:nvPr/>
        </p:nvPicPr>
        <p:blipFill>
          <a:blip r:embed="rId3" cstate="print"/>
          <a:srcRect l="10833" r="9167" b="7251"/>
          <a:stretch>
            <a:fillRect/>
          </a:stretch>
        </p:blipFill>
        <p:spPr bwMode="auto">
          <a:xfrm>
            <a:off x="1600200" y="1524000"/>
            <a:ext cx="6019800" cy="4625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3016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79950045.JPG"/>
          <p:cNvPicPr/>
          <p:nvPr/>
        </p:nvPicPr>
        <p:blipFill>
          <a:blip r:embed="rId2" cstate="print"/>
          <a:srcRect l="8236" t="8859"/>
          <a:stretch>
            <a:fillRect/>
          </a:stretch>
        </p:blipFill>
        <p:spPr>
          <a:xfrm flipV="1">
            <a:off x="914400" y="381000"/>
            <a:ext cx="2695575" cy="1774348"/>
          </a:xfrm>
          <a:prstGeom prst="rect">
            <a:avLst/>
          </a:prstGeom>
          <a:ln>
            <a:noFill/>
          </a:ln>
          <a:effectLst>
            <a:softEdge rad="112500"/>
          </a:effectLst>
        </p:spPr>
      </p:pic>
      <p:pic>
        <p:nvPicPr>
          <p:cNvPr id="7" name="Picture 6" descr="79950043.JPG"/>
          <p:cNvPicPr/>
          <p:nvPr/>
        </p:nvPicPr>
        <p:blipFill>
          <a:blip r:embed="rId3" cstate="print"/>
          <a:srcRect l="24306" t="18615" r="13542" b="20259"/>
          <a:stretch>
            <a:fillRect/>
          </a:stretch>
        </p:blipFill>
        <p:spPr>
          <a:xfrm rot="10800000">
            <a:off x="5638800" y="2743200"/>
            <a:ext cx="2438400" cy="1752600"/>
          </a:xfrm>
          <a:prstGeom prst="rect">
            <a:avLst/>
          </a:prstGeom>
          <a:ln>
            <a:noFill/>
          </a:ln>
          <a:effectLst>
            <a:softEdge rad="112500"/>
          </a:effectLst>
        </p:spPr>
      </p:pic>
      <p:pic>
        <p:nvPicPr>
          <p:cNvPr id="8" name="Picture 7" descr="79950042.JPG"/>
          <p:cNvPicPr/>
          <p:nvPr/>
        </p:nvPicPr>
        <p:blipFill>
          <a:blip r:embed="rId4" cstate="print"/>
          <a:stretch>
            <a:fillRect/>
          </a:stretch>
        </p:blipFill>
        <p:spPr>
          <a:xfrm rot="10800000">
            <a:off x="228600" y="2362200"/>
            <a:ext cx="2714625" cy="1625593"/>
          </a:xfrm>
          <a:prstGeom prst="rect">
            <a:avLst/>
          </a:prstGeom>
          <a:ln>
            <a:noFill/>
          </a:ln>
          <a:effectLst>
            <a:softEdge rad="112500"/>
          </a:effectLst>
        </p:spPr>
      </p:pic>
      <p:pic>
        <p:nvPicPr>
          <p:cNvPr id="9" name="Picture 8" descr="79950040.JPG"/>
          <p:cNvPicPr/>
          <p:nvPr/>
        </p:nvPicPr>
        <p:blipFill>
          <a:blip r:embed="rId5" cstate="print"/>
          <a:srcRect l="19621" t="14257" b="8731"/>
          <a:stretch>
            <a:fillRect/>
          </a:stretch>
        </p:blipFill>
        <p:spPr>
          <a:xfrm rot="10800000">
            <a:off x="4572000" y="304800"/>
            <a:ext cx="3657600" cy="2286000"/>
          </a:xfrm>
          <a:prstGeom prst="rect">
            <a:avLst/>
          </a:prstGeom>
          <a:ln>
            <a:noFill/>
          </a:ln>
          <a:effectLst>
            <a:softEdge rad="112500"/>
          </a:effectLst>
        </p:spPr>
      </p:pic>
      <p:pic>
        <p:nvPicPr>
          <p:cNvPr id="10" name="Picture 9" descr="79950039.JPG"/>
          <p:cNvPicPr/>
          <p:nvPr/>
        </p:nvPicPr>
        <p:blipFill>
          <a:blip r:embed="rId6" cstate="print"/>
          <a:stretch>
            <a:fillRect/>
          </a:stretch>
        </p:blipFill>
        <p:spPr>
          <a:xfrm rot="5400000">
            <a:off x="2774686" y="3245114"/>
            <a:ext cx="2977028" cy="1973200"/>
          </a:xfrm>
          <a:prstGeom prst="rect">
            <a:avLst/>
          </a:prstGeom>
          <a:ln>
            <a:noFill/>
          </a:ln>
          <a:effectLst>
            <a:softEdge rad="112500"/>
          </a:effectLst>
        </p:spPr>
      </p:pic>
      <p:pic>
        <p:nvPicPr>
          <p:cNvPr id="11" name="Picture 10" descr="79950008.JPG"/>
          <p:cNvPicPr/>
          <p:nvPr/>
        </p:nvPicPr>
        <p:blipFill>
          <a:blip r:embed="rId7" cstate="print"/>
          <a:srcRect l="22106" b="11984"/>
          <a:stretch>
            <a:fillRect/>
          </a:stretch>
        </p:blipFill>
        <p:spPr>
          <a:xfrm rot="10800000">
            <a:off x="152400" y="4343400"/>
            <a:ext cx="2914650" cy="2182739"/>
          </a:xfrm>
          <a:prstGeom prst="rect">
            <a:avLst/>
          </a:prstGeom>
          <a:ln>
            <a:noFill/>
          </a:ln>
          <a:effectLst>
            <a:softEdge rad="112500"/>
          </a:effectLst>
        </p:spPr>
      </p:pic>
      <p:pic>
        <p:nvPicPr>
          <p:cNvPr id="12" name="Picture 11" descr="79950010.JPG"/>
          <p:cNvPicPr/>
          <p:nvPr/>
        </p:nvPicPr>
        <p:blipFill>
          <a:blip r:embed="rId8" cstate="print"/>
          <a:srcRect l="5940" t="25771"/>
          <a:stretch>
            <a:fillRect/>
          </a:stretch>
        </p:blipFill>
        <p:spPr>
          <a:xfrm rot="10800000">
            <a:off x="5562600" y="4572000"/>
            <a:ext cx="2672181" cy="1905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9031</TotalTime>
  <Words>902</Words>
  <Application>Microsoft Macintosh PowerPoint</Application>
  <PresentationFormat>On-screen Show (4:3)</PresentationFormat>
  <Paragraphs>48</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Engaging Youth, Engaging Neighborhoods: Photovoice, Narrative and Critical Geography</vt:lpstr>
      <vt:lpstr> Becca</vt:lpstr>
      <vt:lpstr>Ivory</vt:lpstr>
      <vt:lpstr>Anyjah</vt:lpstr>
      <vt:lpstr>Centering the Voices of Youth</vt:lpstr>
      <vt:lpstr>Theoretical Framework </vt:lpstr>
      <vt:lpstr>Theory of Change</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McKenna</dc:creator>
  <cp:lastModifiedBy>Kevin  Burke</cp:lastModifiedBy>
  <cp:revision>69</cp:revision>
  <dcterms:created xsi:type="dcterms:W3CDTF">2012-05-17T15:32:53Z</dcterms:created>
  <dcterms:modified xsi:type="dcterms:W3CDTF">2012-10-03T02:30:24Z</dcterms:modified>
</cp:coreProperties>
</file>