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"/>
  </p:notesMasterIdLst>
  <p:sldIdLst>
    <p:sldId id="256" r:id="rId2"/>
  </p:sldIdLst>
  <p:sldSz cx="31089600" cy="20116800"/>
  <p:notesSz cx="7010400" cy="9236075"/>
  <p:defaultTextStyle>
    <a:defPPr>
      <a:defRPr lang="en-US"/>
    </a:defPPr>
    <a:lvl1pPr marL="0" algn="l" defTabSz="275993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1379969" algn="l" defTabSz="275993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2759939" algn="l" defTabSz="275993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4139909" algn="l" defTabSz="275993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5519877" algn="l" defTabSz="275993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6899847" algn="l" defTabSz="275993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8279816" algn="l" defTabSz="275993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9659785" algn="l" defTabSz="275993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1039754" algn="l" defTabSz="275993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5" autoAdjust="0"/>
  </p:normalViewPr>
  <p:slideViewPr>
    <p:cSldViewPr>
      <p:cViewPr varScale="1">
        <p:scale>
          <a:sx n="24" d="100"/>
          <a:sy n="24" d="100"/>
        </p:scale>
        <p:origin x="-468" y="-102"/>
      </p:cViewPr>
      <p:guideLst>
        <p:guide orient="horz" pos="6336"/>
        <p:guide pos="97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04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6409C0F-9C2A-4201-B46B-31B0BDB90362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8675" y="692150"/>
            <a:ext cx="53530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2EB3B01-EECC-49D8-9B56-34F77DC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7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5993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1379969" algn="l" defTabSz="275993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2759939" algn="l" defTabSz="275993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4139909" algn="l" defTabSz="275993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5519877" algn="l" defTabSz="275993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6899847" algn="l" defTabSz="275993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8279816" algn="l" defTabSz="275993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9659785" algn="l" defTabSz="275993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11039754" algn="l" defTabSz="2759939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8675" y="692150"/>
            <a:ext cx="53530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B3B01-EECC-49D8-9B56-34F77DCEE7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6249257"/>
            <a:ext cx="26426160" cy="4312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0" y="11399520"/>
            <a:ext cx="21762720" cy="5140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4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5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69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28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497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1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079920" y="3222414"/>
            <a:ext cx="13990320" cy="686578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3222414"/>
            <a:ext cx="41452800" cy="686578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5" y="12926917"/>
            <a:ext cx="26426160" cy="3995420"/>
          </a:xfrm>
        </p:spPr>
        <p:txBody>
          <a:bodyPr anchor="t"/>
          <a:lstStyle>
            <a:lvl1pPr algn="l">
              <a:defRPr sz="10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865" y="8526371"/>
            <a:ext cx="26426160" cy="4400549"/>
          </a:xfrm>
        </p:spPr>
        <p:txBody>
          <a:bodyPr anchor="b"/>
          <a:lstStyle>
            <a:lvl1pPr marL="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1pPr>
            <a:lvl2pPr marL="121390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2780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3pPr>
            <a:lvl4pPr marL="364171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85561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06952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28342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49733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971123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9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8960" y="18775681"/>
            <a:ext cx="27721560" cy="53104627"/>
          </a:xfrm>
        </p:spPr>
        <p:txBody>
          <a:bodyPr/>
          <a:lstStyle>
            <a:lvl1pPr>
              <a:defRPr sz="74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48680" y="18775681"/>
            <a:ext cx="27721560" cy="53104627"/>
          </a:xfrm>
        </p:spPr>
        <p:txBody>
          <a:bodyPr/>
          <a:lstStyle>
            <a:lvl1pPr>
              <a:defRPr sz="74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05605"/>
            <a:ext cx="27980640" cy="3352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4502999"/>
            <a:ext cx="13736640" cy="1876635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3904" indent="0">
              <a:buNone/>
              <a:defRPr sz="5300" b="1"/>
            </a:lvl2pPr>
            <a:lvl3pPr marL="2427807" indent="0">
              <a:buNone/>
              <a:defRPr sz="4800" b="1"/>
            </a:lvl3pPr>
            <a:lvl4pPr marL="3641710" indent="0">
              <a:buNone/>
              <a:defRPr sz="4200" b="1"/>
            </a:lvl4pPr>
            <a:lvl5pPr marL="4855614" indent="0">
              <a:buNone/>
              <a:defRPr sz="4200" b="1"/>
            </a:lvl5pPr>
            <a:lvl6pPr marL="6069522" indent="0">
              <a:buNone/>
              <a:defRPr sz="4200" b="1"/>
            </a:lvl6pPr>
            <a:lvl7pPr marL="7283426" indent="0">
              <a:buNone/>
              <a:defRPr sz="4200" b="1"/>
            </a:lvl7pPr>
            <a:lvl8pPr marL="8497332" indent="0">
              <a:buNone/>
              <a:defRPr sz="4200" b="1"/>
            </a:lvl8pPr>
            <a:lvl9pPr marL="9711236" indent="0">
              <a:buNone/>
              <a:defRPr sz="4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6379634"/>
            <a:ext cx="13736640" cy="11590445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3102" y="4502999"/>
            <a:ext cx="13742036" cy="1876635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3904" indent="0">
              <a:buNone/>
              <a:defRPr sz="5300" b="1"/>
            </a:lvl2pPr>
            <a:lvl3pPr marL="2427807" indent="0">
              <a:buNone/>
              <a:defRPr sz="4800" b="1"/>
            </a:lvl3pPr>
            <a:lvl4pPr marL="3641710" indent="0">
              <a:buNone/>
              <a:defRPr sz="4200" b="1"/>
            </a:lvl4pPr>
            <a:lvl5pPr marL="4855614" indent="0">
              <a:buNone/>
              <a:defRPr sz="4200" b="1"/>
            </a:lvl5pPr>
            <a:lvl6pPr marL="6069522" indent="0">
              <a:buNone/>
              <a:defRPr sz="4200" b="1"/>
            </a:lvl6pPr>
            <a:lvl7pPr marL="7283426" indent="0">
              <a:buNone/>
              <a:defRPr sz="4200" b="1"/>
            </a:lvl7pPr>
            <a:lvl8pPr marL="8497332" indent="0">
              <a:buNone/>
              <a:defRPr sz="4200" b="1"/>
            </a:lvl8pPr>
            <a:lvl9pPr marL="9711236" indent="0">
              <a:buNone/>
              <a:defRPr sz="4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3102" y="6379634"/>
            <a:ext cx="13742036" cy="11590445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1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9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8" y="800947"/>
            <a:ext cx="10228265" cy="3408680"/>
          </a:xfrm>
        </p:spPr>
        <p:txBody>
          <a:bodyPr anchor="b"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5171" y="800963"/>
            <a:ext cx="17379950" cy="17169131"/>
          </a:xfrm>
        </p:spPr>
        <p:txBody>
          <a:bodyPr/>
          <a:lstStyle>
            <a:lvl1pPr>
              <a:defRPr sz="8500"/>
            </a:lvl1pPr>
            <a:lvl2pPr>
              <a:defRPr sz="7400"/>
            </a:lvl2pPr>
            <a:lvl3pPr>
              <a:defRPr sz="64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8" y="4209643"/>
            <a:ext cx="10228265" cy="13760451"/>
          </a:xfrm>
        </p:spPr>
        <p:txBody>
          <a:bodyPr/>
          <a:lstStyle>
            <a:lvl1pPr marL="0" indent="0">
              <a:buNone/>
              <a:defRPr sz="3700"/>
            </a:lvl1pPr>
            <a:lvl2pPr marL="1213904" indent="0">
              <a:buNone/>
              <a:defRPr sz="3200"/>
            </a:lvl2pPr>
            <a:lvl3pPr marL="2427807" indent="0">
              <a:buNone/>
              <a:defRPr sz="2700"/>
            </a:lvl3pPr>
            <a:lvl4pPr marL="3641710" indent="0">
              <a:buNone/>
              <a:defRPr sz="2400"/>
            </a:lvl4pPr>
            <a:lvl5pPr marL="4855614" indent="0">
              <a:buNone/>
              <a:defRPr sz="2400"/>
            </a:lvl5pPr>
            <a:lvl6pPr marL="6069522" indent="0">
              <a:buNone/>
              <a:defRPr sz="2400"/>
            </a:lvl6pPr>
            <a:lvl7pPr marL="7283426" indent="0">
              <a:buNone/>
              <a:defRPr sz="2400"/>
            </a:lvl7pPr>
            <a:lvl8pPr marL="8497332" indent="0">
              <a:buNone/>
              <a:defRPr sz="2400"/>
            </a:lvl8pPr>
            <a:lvl9pPr marL="9711236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780" y="14081763"/>
            <a:ext cx="18653760" cy="1662431"/>
          </a:xfrm>
        </p:spPr>
        <p:txBody>
          <a:bodyPr anchor="b"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780" y="1797473"/>
            <a:ext cx="18653760" cy="12070080"/>
          </a:xfrm>
        </p:spPr>
        <p:txBody>
          <a:bodyPr/>
          <a:lstStyle>
            <a:lvl1pPr marL="0" indent="0">
              <a:buNone/>
              <a:defRPr sz="8500"/>
            </a:lvl1pPr>
            <a:lvl2pPr marL="1213904" indent="0">
              <a:buNone/>
              <a:defRPr sz="7400"/>
            </a:lvl2pPr>
            <a:lvl3pPr marL="2427807" indent="0">
              <a:buNone/>
              <a:defRPr sz="6400"/>
            </a:lvl3pPr>
            <a:lvl4pPr marL="3641710" indent="0">
              <a:buNone/>
              <a:defRPr sz="5300"/>
            </a:lvl4pPr>
            <a:lvl5pPr marL="4855614" indent="0">
              <a:buNone/>
              <a:defRPr sz="5300"/>
            </a:lvl5pPr>
            <a:lvl6pPr marL="6069522" indent="0">
              <a:buNone/>
              <a:defRPr sz="5300"/>
            </a:lvl6pPr>
            <a:lvl7pPr marL="7283426" indent="0">
              <a:buNone/>
              <a:defRPr sz="5300"/>
            </a:lvl7pPr>
            <a:lvl8pPr marL="8497332" indent="0">
              <a:buNone/>
              <a:defRPr sz="5300"/>
            </a:lvl8pPr>
            <a:lvl9pPr marL="9711236" indent="0">
              <a:buNone/>
              <a:defRPr sz="5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780" y="15744194"/>
            <a:ext cx="18653760" cy="2360929"/>
          </a:xfrm>
        </p:spPr>
        <p:txBody>
          <a:bodyPr/>
          <a:lstStyle>
            <a:lvl1pPr marL="0" indent="0">
              <a:buNone/>
              <a:defRPr sz="3700"/>
            </a:lvl1pPr>
            <a:lvl2pPr marL="1213904" indent="0">
              <a:buNone/>
              <a:defRPr sz="3200"/>
            </a:lvl2pPr>
            <a:lvl3pPr marL="2427807" indent="0">
              <a:buNone/>
              <a:defRPr sz="2700"/>
            </a:lvl3pPr>
            <a:lvl4pPr marL="3641710" indent="0">
              <a:buNone/>
              <a:defRPr sz="2400"/>
            </a:lvl4pPr>
            <a:lvl5pPr marL="4855614" indent="0">
              <a:buNone/>
              <a:defRPr sz="2400"/>
            </a:lvl5pPr>
            <a:lvl6pPr marL="6069522" indent="0">
              <a:buNone/>
              <a:defRPr sz="2400"/>
            </a:lvl6pPr>
            <a:lvl7pPr marL="7283426" indent="0">
              <a:buNone/>
              <a:defRPr sz="2400"/>
            </a:lvl7pPr>
            <a:lvl8pPr marL="8497332" indent="0">
              <a:buNone/>
              <a:defRPr sz="2400"/>
            </a:lvl8pPr>
            <a:lvl9pPr marL="9711236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805605"/>
            <a:ext cx="27980640" cy="3352800"/>
          </a:xfrm>
          <a:prstGeom prst="rect">
            <a:avLst/>
          </a:prstGeom>
        </p:spPr>
        <p:txBody>
          <a:bodyPr vert="horz" lIns="242780" tIns="121389" rIns="242780" bIns="1213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4693935"/>
            <a:ext cx="27980640" cy="13276159"/>
          </a:xfrm>
          <a:prstGeom prst="rect">
            <a:avLst/>
          </a:prstGeom>
        </p:spPr>
        <p:txBody>
          <a:bodyPr vert="horz" lIns="242780" tIns="121389" rIns="242780" bIns="1213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480" y="18645304"/>
            <a:ext cx="7254240" cy="1071033"/>
          </a:xfrm>
          <a:prstGeom prst="rect">
            <a:avLst/>
          </a:prstGeom>
        </p:spPr>
        <p:txBody>
          <a:bodyPr vert="horz" lIns="242780" tIns="121389" rIns="242780" bIns="121389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813A-1348-40B5-9953-9A35A83DB50E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22280" y="18645304"/>
            <a:ext cx="9845040" cy="1071033"/>
          </a:xfrm>
          <a:prstGeom prst="rect">
            <a:avLst/>
          </a:prstGeom>
        </p:spPr>
        <p:txBody>
          <a:bodyPr vert="horz" lIns="242780" tIns="121389" rIns="242780" bIns="121389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80880" y="18645304"/>
            <a:ext cx="7254240" cy="1071033"/>
          </a:xfrm>
          <a:prstGeom prst="rect">
            <a:avLst/>
          </a:prstGeom>
        </p:spPr>
        <p:txBody>
          <a:bodyPr vert="horz" lIns="242780" tIns="121389" rIns="242780" bIns="121389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5C4-FE6D-48D4-860B-E0F8A74D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2427807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0428" indent="-910428" algn="l" defTabSz="2427807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72597" indent="-758693" algn="l" defTabSz="2427807" rtl="0" eaLnBrk="1" latinLnBrk="0" hangingPunct="1">
        <a:spcBef>
          <a:spcPct val="20000"/>
        </a:spcBef>
        <a:buFont typeface="Arial" pitchFamily="34" charset="0"/>
        <a:buChar char="–"/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034763" indent="-606953" algn="l" defTabSz="2427807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48666" indent="-606953" algn="l" defTabSz="2427807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62570" indent="-606953" algn="l" defTabSz="2427807" rtl="0" eaLnBrk="1" latinLnBrk="0" hangingPunct="1">
        <a:spcBef>
          <a:spcPct val="20000"/>
        </a:spcBef>
        <a:buFont typeface="Arial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676473" indent="-606953" algn="l" defTabSz="2427807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890379" indent="-606953" algn="l" defTabSz="2427807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04283" indent="-606953" algn="l" defTabSz="2427807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18186" indent="-606953" algn="l" defTabSz="2427807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2780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3904" algn="l" defTabSz="242780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27807" algn="l" defTabSz="242780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41710" algn="l" defTabSz="242780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55614" algn="l" defTabSz="242780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69522" algn="l" defTabSz="242780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283426" algn="l" defTabSz="242780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497332" algn="l" defTabSz="242780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11236" algn="l" defTabSz="242780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3" t="-2869" r="-522" b="2869"/>
          <a:stretch/>
        </p:blipFill>
        <p:spPr bwMode="auto">
          <a:xfrm>
            <a:off x="21259800" y="18135600"/>
            <a:ext cx="9704262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153339" y="977900"/>
            <a:ext cx="10987589" cy="1399540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pPr algn="ctr"/>
            <a:r>
              <a:rPr lang="en-US" sz="3200" dirty="0" smtClean="0"/>
              <a:t>  </a:t>
            </a:r>
            <a:r>
              <a:rPr lang="en-US" sz="2400" b="0" dirty="0" smtClean="0"/>
              <a:t>Needs Assessment for crime victims among Refugees and  Immigrants in Northeastern Indiana</a:t>
            </a:r>
          </a:p>
          <a:p>
            <a:pPr algn="ctr"/>
            <a:r>
              <a:rPr lang="en-US" sz="2400" dirty="0" smtClean="0"/>
              <a:t>Jospeter </a:t>
            </a:r>
            <a:r>
              <a:rPr lang="en-US" sz="2400" dirty="0"/>
              <a:t>Mbuba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4126" y="977900"/>
            <a:ext cx="9901174" cy="139954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Looking in the multilingual/multicultural mirror: Spanish </a:t>
            </a:r>
          </a:p>
          <a:p>
            <a:pPr marL="0" indent="0" algn="ctr">
              <a:buNone/>
            </a:pPr>
            <a:r>
              <a:rPr lang="en-US" sz="2400" dirty="0" smtClean="0"/>
              <a:t>translation to serve the Elementary school </a:t>
            </a:r>
          </a:p>
          <a:p>
            <a:pPr marL="0" indent="0" algn="ctr">
              <a:buNone/>
            </a:pPr>
            <a:r>
              <a:rPr lang="en-US" sz="2400" b="1" dirty="0" smtClean="0"/>
              <a:t>Talia </a:t>
            </a:r>
            <a:r>
              <a:rPr lang="en-US" sz="2400" b="1" dirty="0" err="1" smtClean="0"/>
              <a:t>Bugel</a:t>
            </a:r>
            <a:r>
              <a:rPr lang="en-US" sz="2400" b="1" dirty="0" smtClean="0"/>
              <a:t> &amp; Robin Peterman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21359882" y="822960"/>
            <a:ext cx="9662662" cy="1592580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endParaRPr lang="en-US" sz="4600" b="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4600" b="0" dirty="0">
                <a:solidFill>
                  <a:srgbClr val="002060"/>
                </a:solidFill>
              </a:rPr>
              <a:t> </a:t>
            </a:r>
            <a:r>
              <a:rPr lang="en-US" sz="4600" b="0" dirty="0" smtClean="0">
                <a:solidFill>
                  <a:srgbClr val="002060"/>
                </a:solidFill>
              </a:rPr>
              <a:t>         </a:t>
            </a:r>
          </a:p>
          <a:p>
            <a:pPr algn="ctr">
              <a:spcBef>
                <a:spcPts val="0"/>
              </a:spcBef>
            </a:pPr>
            <a:endParaRPr lang="en-US" sz="4600" b="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endParaRPr lang="en-US" sz="4600" b="0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endParaRPr lang="en-US" sz="4600" b="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endParaRPr lang="en-US" sz="4600" b="0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endParaRPr lang="en-US" sz="4600" b="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endParaRPr lang="en-US" sz="4600" b="0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endParaRPr lang="en-US" sz="4600" b="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400" b="0" dirty="0" smtClean="0"/>
              <a:t>Cultural </a:t>
            </a:r>
            <a:r>
              <a:rPr lang="en-US" sz="2400" b="0" dirty="0"/>
              <a:t>Competence: </a:t>
            </a:r>
            <a:endParaRPr lang="en-US" sz="2400" b="0" dirty="0" smtClean="0"/>
          </a:p>
          <a:p>
            <a:pPr algn="ctr">
              <a:spcBef>
                <a:spcPts val="0"/>
              </a:spcBef>
            </a:pPr>
            <a:r>
              <a:rPr lang="en-US" sz="2400" b="0" dirty="0" smtClean="0"/>
              <a:t>Dental Education and Educational Studies</a:t>
            </a:r>
          </a:p>
          <a:p>
            <a:pPr algn="ctr">
              <a:spcBef>
                <a:spcPts val="0"/>
              </a:spcBef>
            </a:pPr>
            <a:endParaRPr lang="en-US" sz="800" b="0" dirty="0" smtClean="0"/>
          </a:p>
          <a:p>
            <a:pPr algn="ctr">
              <a:spcBef>
                <a:spcPts val="0"/>
              </a:spcBef>
            </a:pPr>
            <a:r>
              <a:rPr lang="en-US" sz="2400" dirty="0" smtClean="0"/>
              <a:t>Nancy </a:t>
            </a:r>
            <a:r>
              <a:rPr lang="en-US" sz="2400" dirty="0"/>
              <a:t>Mann &amp; Gail </a:t>
            </a:r>
            <a:r>
              <a:rPr lang="en-US" sz="2400" dirty="0" smtClean="0"/>
              <a:t>Hickey</a:t>
            </a:r>
            <a:endParaRPr lang="en-US" sz="2100" b="0" dirty="0"/>
          </a:p>
        </p:txBody>
      </p:sp>
      <p:sp>
        <p:nvSpPr>
          <p:cNvPr id="4" name="Rectangle 3"/>
          <p:cNvSpPr/>
          <p:nvPr/>
        </p:nvSpPr>
        <p:spPr>
          <a:xfrm>
            <a:off x="19061757" y="1715449"/>
            <a:ext cx="195151" cy="2159646"/>
          </a:xfrm>
          <a:prstGeom prst="rect">
            <a:avLst/>
          </a:prstGeom>
        </p:spPr>
        <p:txBody>
          <a:bodyPr wrap="none" lIns="96600" tIns="48300" rIns="96600" bIns="48300">
            <a:spAutoFit/>
          </a:bodyPr>
          <a:lstStyle/>
          <a:p>
            <a:pPr lvl="0" algn="ctr">
              <a:spcBef>
                <a:spcPct val="0"/>
              </a:spcBef>
            </a:pPr>
            <a:endParaRPr lang="en-US" sz="13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6" name="Picture 2" descr="C:\Mwalimu\Photos\Sypm photos\Symposium photos 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276" y="5003800"/>
            <a:ext cx="3886200" cy="2715734"/>
          </a:xfrm>
          <a:prstGeom prst="round2DiagRect">
            <a:avLst>
              <a:gd name="adj1" fmla="val 2320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walimu\Photos\Sypm photos\Symposium photos 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111" y="6943796"/>
            <a:ext cx="3200400" cy="2938568"/>
          </a:xfrm>
          <a:prstGeom prst="snip2DiagRect">
            <a:avLst>
              <a:gd name="adj1" fmla="val 0"/>
              <a:gd name="adj2" fmla="val 2127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Rounded Rectangle 21"/>
          <p:cNvSpPr/>
          <p:nvPr/>
        </p:nvSpPr>
        <p:spPr>
          <a:xfrm>
            <a:off x="10363200" y="2774317"/>
            <a:ext cx="10668000" cy="20115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Theoretical Foundations of Criminal Justice Policy 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Students conducted </a:t>
            </a:r>
            <a:r>
              <a:rPr lang="en-US" sz="2400" dirty="0">
                <a:solidFill>
                  <a:schemeClr val="tx1"/>
                </a:solidFill>
              </a:rPr>
              <a:t>a needs assessment </a:t>
            </a:r>
            <a:r>
              <a:rPr lang="en-US" sz="2400" dirty="0" smtClean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or </a:t>
            </a:r>
            <a:r>
              <a:rPr lang="en-US" sz="2400" dirty="0">
                <a:solidFill>
                  <a:schemeClr val="tx1"/>
                </a:solidFill>
              </a:rPr>
              <a:t>crime victims among refugees, immigrants, and other  non-English speaking populations </a:t>
            </a:r>
            <a:r>
              <a:rPr lang="en-US" sz="2400" dirty="0" smtClean="0">
                <a:solidFill>
                  <a:schemeClr val="tx1"/>
                </a:solidFill>
              </a:rPr>
              <a:t>of Northeastern </a:t>
            </a:r>
            <a:r>
              <a:rPr lang="en-US" sz="2400" dirty="0">
                <a:solidFill>
                  <a:schemeClr val="tx1"/>
                </a:solidFill>
              </a:rPr>
              <a:t>Indiana.</a:t>
            </a:r>
          </a:p>
        </p:txBody>
      </p:sp>
      <p:sp>
        <p:nvSpPr>
          <p:cNvPr id="24" name="Oval 23"/>
          <p:cNvSpPr/>
          <p:nvPr/>
        </p:nvSpPr>
        <p:spPr>
          <a:xfrm>
            <a:off x="13487400" y="8242672"/>
            <a:ext cx="3733800" cy="19040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Funded by Indiana Campus Compact</a:t>
            </a:r>
          </a:p>
        </p:txBody>
      </p:sp>
      <p:sp>
        <p:nvSpPr>
          <p:cNvPr id="25" name="Oval 24"/>
          <p:cNvSpPr/>
          <p:nvPr/>
        </p:nvSpPr>
        <p:spPr>
          <a:xfrm>
            <a:off x="5675375" y="2522221"/>
            <a:ext cx="3816097" cy="22656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Translation and service-learning – </a:t>
            </a:r>
            <a:r>
              <a:rPr lang="en-US" sz="2600" dirty="0" smtClean="0">
                <a:solidFill>
                  <a:schemeClr val="tx1"/>
                </a:solidFill>
              </a:rPr>
              <a:t>How do these connect</a:t>
            </a:r>
            <a:r>
              <a:rPr lang="en-US" sz="2800" dirty="0" smtClean="0">
                <a:solidFill>
                  <a:schemeClr val="tx1"/>
                </a:solidFill>
              </a:rPr>
              <a:t>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86400" y="5253736"/>
            <a:ext cx="4256826" cy="24657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Service-learning </a:t>
            </a:r>
            <a:r>
              <a:rPr lang="en-US" sz="2400" dirty="0" smtClean="0">
                <a:solidFill>
                  <a:schemeClr val="tx1"/>
                </a:solidFill>
              </a:rPr>
              <a:t>requires: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Course </a:t>
            </a:r>
            <a:r>
              <a:rPr lang="en-US" sz="2400" dirty="0">
                <a:solidFill>
                  <a:schemeClr val="tx1"/>
                </a:solidFill>
              </a:rPr>
              <a:t>work that fulfills a community </a:t>
            </a:r>
            <a:r>
              <a:rPr lang="en-US" sz="2400" dirty="0" smtClean="0">
                <a:solidFill>
                  <a:schemeClr val="tx1"/>
                </a:solidFill>
              </a:rPr>
              <a:t>need;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community need that serves as an appropriate learning </a:t>
            </a:r>
            <a:r>
              <a:rPr lang="en-US" sz="2400" dirty="0" smtClean="0">
                <a:solidFill>
                  <a:schemeClr val="tx1"/>
                </a:solidFill>
              </a:rPr>
              <a:t>experience.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140928" y="812800"/>
            <a:ext cx="181358" cy="181172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9995300" y="812800"/>
            <a:ext cx="158041" cy="1813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>
            <a:off x="0" y="-1"/>
            <a:ext cx="31089600" cy="9779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Service Learning in Northeastern Indiana: </a:t>
            </a:r>
            <a:r>
              <a:rPr lang="en-US" sz="5000" b="1" dirty="0" smtClean="0">
                <a:solidFill>
                  <a:schemeClr val="bg1"/>
                </a:solidFill>
              </a:rPr>
              <a:t>Spanish, Criminal </a:t>
            </a:r>
            <a:r>
              <a:rPr lang="en-US" sz="5000" b="1" dirty="0">
                <a:solidFill>
                  <a:schemeClr val="bg1"/>
                </a:solidFill>
              </a:rPr>
              <a:t>Justice, </a:t>
            </a:r>
            <a:r>
              <a:rPr lang="en-US" sz="5000" b="1" dirty="0" smtClean="0">
                <a:solidFill>
                  <a:schemeClr val="bg1"/>
                </a:solidFill>
              </a:rPr>
              <a:t>Health</a:t>
            </a:r>
            <a:r>
              <a:rPr lang="en-US" sz="5000" b="1" dirty="0">
                <a:solidFill>
                  <a:schemeClr val="bg1"/>
                </a:solidFill>
              </a:rPr>
              <a:t>, Education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29" name="Straight Connector 1028"/>
          <p:cNvCxnSpPr/>
          <p:nvPr/>
        </p:nvCxnSpPr>
        <p:spPr>
          <a:xfrm>
            <a:off x="140208" y="2377440"/>
            <a:ext cx="308823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ounded Rectangle 1029"/>
          <p:cNvSpPr/>
          <p:nvPr/>
        </p:nvSpPr>
        <p:spPr>
          <a:xfrm>
            <a:off x="25306266" y="5096086"/>
            <a:ext cx="1916054" cy="62446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Goal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Develop </a:t>
            </a:r>
            <a:r>
              <a:rPr lang="en-US" sz="2400" dirty="0">
                <a:solidFill>
                  <a:schemeClr val="tx1"/>
                </a:solidFill>
              </a:rPr>
              <a:t>culturally competent practitioners who can deal with differences &amp; similarities within, among, and between groups BEFORE they engage in community.</a:t>
            </a:r>
          </a:p>
        </p:txBody>
      </p:sp>
      <p:sp>
        <p:nvSpPr>
          <p:cNvPr id="1031" name="Oval 1030"/>
          <p:cNvSpPr/>
          <p:nvPr/>
        </p:nvSpPr>
        <p:spPr>
          <a:xfrm>
            <a:off x="21531782" y="2590800"/>
            <a:ext cx="5690537" cy="22595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Goal: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Introduce students to diverse cultures in America &amp; raise awareness of differences and impact on potential for error in clinical judgment </a:t>
            </a:r>
          </a:p>
        </p:txBody>
      </p:sp>
      <p:sp>
        <p:nvSpPr>
          <p:cNvPr id="1032" name="Rectangle 1031"/>
          <p:cNvSpPr/>
          <p:nvPr/>
        </p:nvSpPr>
        <p:spPr>
          <a:xfrm>
            <a:off x="21555430" y="7689823"/>
            <a:ext cx="3469804" cy="3653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Strategy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 Integrate textbooks, training videos, gaming, and literature to enrich self-awareness, reflection, and sensitivity to cultural issues, including values, prejudices, and stereotypes.</a:t>
            </a:r>
          </a:p>
        </p:txBody>
      </p:sp>
      <p:sp>
        <p:nvSpPr>
          <p:cNvPr id="1036" name="Rounded Rectangle 1035"/>
          <p:cNvSpPr/>
          <p:nvPr/>
        </p:nvSpPr>
        <p:spPr>
          <a:xfrm>
            <a:off x="27674286" y="8991600"/>
            <a:ext cx="3110514" cy="24013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Rationale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Diversity training: raises awareness of biases, prejudices, and how beliefs affect behaviors.</a:t>
            </a:r>
          </a:p>
        </p:txBody>
      </p:sp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104" y="5303205"/>
            <a:ext cx="2901696" cy="20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" name="Rounded Rectangle 1047"/>
          <p:cNvSpPr/>
          <p:nvPr/>
        </p:nvSpPr>
        <p:spPr>
          <a:xfrm>
            <a:off x="21550176" y="14496259"/>
            <a:ext cx="4150714" cy="25436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Service learning allows students to use what they are learning in class and readings in a real setting outside of school while at the same time helping others.” </a:t>
            </a:r>
          </a:p>
        </p:txBody>
      </p:sp>
      <p:sp>
        <p:nvSpPr>
          <p:cNvPr id="1050" name="Rectangle 1049"/>
          <p:cNvSpPr/>
          <p:nvPr/>
        </p:nvSpPr>
        <p:spPr>
          <a:xfrm>
            <a:off x="21531781" y="12729331"/>
            <a:ext cx="4169109" cy="15306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“This </a:t>
            </a:r>
            <a:r>
              <a:rPr lang="en-US" sz="2400" dirty="0">
                <a:solidFill>
                  <a:schemeClr val="tx1"/>
                </a:solidFill>
              </a:rPr>
              <a:t>class […] has also allowed me to be more aware of the effects that a language barrier creates</a:t>
            </a:r>
            <a:r>
              <a:rPr lang="en-US" sz="2400" dirty="0" smtClean="0">
                <a:solidFill>
                  <a:schemeClr val="tx1"/>
                </a:solidFill>
              </a:rPr>
              <a:t>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52" name="Rectangle 1051"/>
          <p:cNvSpPr/>
          <p:nvPr/>
        </p:nvSpPr>
        <p:spPr>
          <a:xfrm>
            <a:off x="7805067" y="13873692"/>
            <a:ext cx="1952538" cy="30072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r>
              <a:rPr lang="es-UY" sz="2400" dirty="0" err="1">
                <a:solidFill>
                  <a:schemeClr val="tx1"/>
                </a:solidFill>
              </a:rPr>
              <a:t>Accountable</a:t>
            </a:r>
            <a:r>
              <a:rPr lang="es-UY" sz="2400" dirty="0">
                <a:solidFill>
                  <a:schemeClr val="tx1"/>
                </a:solidFill>
              </a:rPr>
              <a:t> </a:t>
            </a:r>
            <a:r>
              <a:rPr lang="es-UY" sz="2400" dirty="0" err="1">
                <a:solidFill>
                  <a:schemeClr val="tx1"/>
                </a:solidFill>
              </a:rPr>
              <a:t>Talk</a:t>
            </a:r>
            <a:r>
              <a:rPr lang="es-UY" sz="2400" dirty="0">
                <a:solidFill>
                  <a:schemeClr val="tx1"/>
                </a:solidFill>
              </a:rPr>
              <a:t> – </a:t>
            </a:r>
            <a:r>
              <a:rPr lang="es-UY" sz="2400" i="1" dirty="0">
                <a:solidFill>
                  <a:schemeClr val="tx1"/>
                </a:solidFill>
              </a:rPr>
              <a:t>Discusión responsable y preguntas reflexivas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363200" y="5136134"/>
            <a:ext cx="4953001" cy="1336294"/>
          </a:xfrm>
          <a:prstGeom prst="roundRect">
            <a:avLst>
              <a:gd name="adj" fmla="val 4621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Each student assigned to a victims services agency.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400" y="7984469"/>
            <a:ext cx="3886200" cy="3144345"/>
          </a:xfrm>
          <a:prstGeom prst="roundRect">
            <a:avLst>
              <a:gd name="adj" fmla="val 306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Students administered a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SWOT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questionnaire: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 Strengths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 Weaknesses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 Opportunities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Threats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73200" y="6831130"/>
            <a:ext cx="2438400" cy="12189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12 Agencies participated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0" y="2774317"/>
            <a:ext cx="4684987" cy="3657600"/>
          </a:xfrm>
          <a:prstGeom prst="round2DiagRect">
            <a:avLst>
              <a:gd name="adj1" fmla="val 3188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02" y="7984470"/>
            <a:ext cx="4750883" cy="3293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ounded Rectangle 12"/>
          <p:cNvSpPr/>
          <p:nvPr/>
        </p:nvSpPr>
        <p:spPr>
          <a:xfrm>
            <a:off x="10526880" y="10058926"/>
            <a:ext cx="3310289" cy="32625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Sample of Needs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Reading and writing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Translation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Interpretation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Transportation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Cultural adaptation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Family relations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5843" y="6800069"/>
            <a:ext cx="4360460" cy="53919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Translation </a:t>
            </a:r>
            <a:r>
              <a:rPr lang="en-US" sz="2600" dirty="0" smtClean="0">
                <a:solidFill>
                  <a:schemeClr val="tx1"/>
                </a:solidFill>
              </a:rPr>
              <a:t>requires: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Command of </a:t>
            </a:r>
            <a:r>
              <a:rPr lang="en-US" sz="2600" dirty="0" smtClean="0">
                <a:solidFill>
                  <a:schemeClr val="tx1"/>
                </a:solidFill>
              </a:rPr>
              <a:t>source </a:t>
            </a:r>
            <a:r>
              <a:rPr lang="en-US" sz="2600" dirty="0">
                <a:solidFill>
                  <a:schemeClr val="tx1"/>
                </a:solidFill>
              </a:rPr>
              <a:t>texts – their </a:t>
            </a:r>
            <a:r>
              <a:rPr lang="en-US" sz="2600" dirty="0" smtClean="0">
                <a:solidFill>
                  <a:schemeClr val="tx1"/>
                </a:solidFill>
              </a:rPr>
              <a:t>social and cultural meaning </a:t>
            </a:r>
            <a:r>
              <a:rPr lang="en-US" sz="2600" dirty="0">
                <a:solidFill>
                  <a:schemeClr val="tx1"/>
                </a:solidFill>
              </a:rPr>
              <a:t>as well </a:t>
            </a:r>
            <a:r>
              <a:rPr lang="en-US" sz="2600" dirty="0" smtClean="0">
                <a:solidFill>
                  <a:schemeClr val="tx1"/>
                </a:solidFill>
              </a:rPr>
              <a:t>as the words;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Solid </a:t>
            </a:r>
            <a:r>
              <a:rPr lang="en-US" sz="2600" dirty="0">
                <a:solidFill>
                  <a:schemeClr val="tx1"/>
                </a:solidFill>
              </a:rPr>
              <a:t>knowledge of the target language and audience – </a:t>
            </a:r>
            <a:r>
              <a:rPr lang="en-US" sz="2600" dirty="0" smtClean="0">
                <a:solidFill>
                  <a:schemeClr val="tx1"/>
                </a:solidFill>
              </a:rPr>
              <a:t>not just words but their significance as a minority language, sometimes stigmatized as uneducated.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54112" y="10780776"/>
            <a:ext cx="36576" cy="36576"/>
          </a:xfrm>
          <a:custGeom>
            <a:avLst/>
            <a:gdLst>
              <a:gd name="connsiteX0" fmla="*/ 36576 w 36576"/>
              <a:gd name="connsiteY0" fmla="*/ 36576 h 36576"/>
              <a:gd name="connsiteX1" fmla="*/ 0 w 36576"/>
              <a:gd name="connsiteY1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" h="36576">
                <a:moveTo>
                  <a:pt x="36576" y="36576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3777" y="14057456"/>
            <a:ext cx="3921357" cy="31503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Translation students at IPFW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needed translation practice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provided bilingual skills.</a:t>
            </a:r>
          </a:p>
        </p:txBody>
      </p:sp>
      <p:sp>
        <p:nvSpPr>
          <p:cNvPr id="28" name="Oval 27"/>
          <p:cNvSpPr/>
          <p:nvPr/>
        </p:nvSpPr>
        <p:spPr>
          <a:xfrm>
            <a:off x="3011423" y="14036136"/>
            <a:ext cx="4572000" cy="32395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Parents </a:t>
            </a:r>
            <a:r>
              <a:rPr lang="en-US" sz="2400" dirty="0">
                <a:solidFill>
                  <a:schemeClr val="tx1"/>
                </a:solidFill>
              </a:rPr>
              <a:t>and staff at </a:t>
            </a:r>
            <a:r>
              <a:rPr lang="en-US" sz="2400" dirty="0" err="1">
                <a:solidFill>
                  <a:schemeClr val="tx1"/>
                </a:solidFill>
              </a:rPr>
              <a:t>Abbett</a:t>
            </a:r>
            <a:r>
              <a:rPr lang="en-US" sz="2400" dirty="0">
                <a:solidFill>
                  <a:schemeClr val="tx1"/>
                </a:solidFill>
              </a:rPr>
              <a:t> Elementary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needed Spanish translations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provided the context for </a:t>
            </a:r>
            <a:r>
              <a:rPr lang="en-US" sz="2400" dirty="0" smtClean="0">
                <a:solidFill>
                  <a:schemeClr val="tx1"/>
                </a:solidFill>
              </a:rPr>
              <a:t>their development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570" y="12490706"/>
            <a:ext cx="7697830" cy="1110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Reading and Writing – Parent Pack – Focused follow-up for at-home learning – Kristina </a:t>
            </a:r>
            <a:r>
              <a:rPr lang="en-US" sz="2400" dirty="0" err="1" smtClean="0">
                <a:solidFill>
                  <a:schemeClr val="tx1"/>
                </a:solidFill>
              </a:rPr>
              <a:t>Smekens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Smekens</a:t>
            </a:r>
            <a:r>
              <a:rPr lang="en-US" sz="2400" dirty="0" smtClean="0">
                <a:solidFill>
                  <a:schemeClr val="tx1"/>
                </a:solidFill>
              </a:rPr>
              <a:t> Publishing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86200" y="17646242"/>
            <a:ext cx="5805259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2600" i="1" dirty="0">
                <a:solidFill>
                  <a:schemeClr val="tx1"/>
                </a:solidFill>
              </a:rPr>
              <a:t>Vocabulario usado en los </a:t>
            </a:r>
            <a:r>
              <a:rPr lang="es-UY" sz="2600" i="1" u="sng" dirty="0">
                <a:solidFill>
                  <a:schemeClr val="tx1"/>
                </a:solidFill>
              </a:rPr>
              <a:t>Estándares de Educación del Estado de Indiana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558111" y="13599902"/>
            <a:ext cx="5329085" cy="20782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Opportunities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Family </a:t>
            </a:r>
            <a:r>
              <a:rPr lang="en-US" sz="2400" dirty="0">
                <a:solidFill>
                  <a:schemeClr val="tx1"/>
                </a:solidFill>
              </a:rPr>
              <a:t>friendly community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Responsiveness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immigrants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Immigrants helping immigrants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916400" y="11676603"/>
            <a:ext cx="3886201" cy="30514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Weaknesses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ack of resources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Money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Translators</a:t>
            </a:r>
          </a:p>
          <a:p>
            <a:pPr marL="342900" indent="-342900" algn="ctr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Interpreters</a:t>
            </a:r>
          </a:p>
          <a:p>
            <a:pPr marL="342900" indent="-342900" algn="ctr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Group support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7070276" y="14784008"/>
            <a:ext cx="3960924" cy="2659320"/>
          </a:xfrm>
          <a:prstGeom prst="star5">
            <a:avLst>
              <a:gd name="adj" fmla="val 37583"/>
              <a:gd name="hf" fmla="val 105146"/>
              <a:gd name="vf" fmla="val 11055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Threats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Blindness of law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Duplication of efforts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Cultural incongruity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Language barriers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13944599" y="10363497"/>
            <a:ext cx="3125677" cy="2465017"/>
          </a:xfrm>
          <a:prstGeom prst="star5">
            <a:avLst>
              <a:gd name="adj" fmla="val 40719"/>
              <a:gd name="hf" fmla="val 105146"/>
              <a:gd name="vf" fmla="val 11055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b="1" dirty="0" smtClean="0">
              <a:solidFill>
                <a:prstClr val="black"/>
              </a:solidFill>
            </a:endParaRPr>
          </a:p>
          <a:p>
            <a:pPr lvl="0" algn="ctr"/>
            <a:endParaRPr lang="en-US" sz="2400" b="1" dirty="0" smtClean="0">
              <a:solidFill>
                <a:prstClr val="black"/>
              </a:solidFill>
            </a:endParaRPr>
          </a:p>
          <a:p>
            <a:pPr lvl="0" algn="ctr"/>
            <a:endParaRPr lang="en-US" sz="2400" b="1" dirty="0" smtClean="0">
              <a:solidFill>
                <a:prstClr val="black"/>
              </a:solidFill>
            </a:endParaRPr>
          </a:p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Strengths</a:t>
            </a:r>
            <a:endParaRPr lang="en-US" sz="2400" b="1" dirty="0">
              <a:solidFill>
                <a:prstClr val="black"/>
              </a:solidFill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-Dedicated </a:t>
            </a:r>
            <a:r>
              <a:rPr lang="en-US" sz="2400" dirty="0">
                <a:solidFill>
                  <a:prstClr val="black"/>
                </a:solidFill>
              </a:rPr>
              <a:t>staff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- Many </a:t>
            </a:r>
            <a:r>
              <a:rPr lang="en-US" sz="2400" dirty="0">
                <a:solidFill>
                  <a:prstClr val="black"/>
                </a:solidFill>
              </a:rPr>
              <a:t>volunteers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Local </a:t>
            </a:r>
            <a:r>
              <a:rPr lang="en-US" sz="2400" dirty="0" smtClean="0">
                <a:solidFill>
                  <a:prstClr val="black"/>
                </a:solidFill>
              </a:rPr>
              <a:t>organizations</a:t>
            </a: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lvl="0" algn="ctr"/>
            <a:endParaRPr lang="en-US" sz="2400" dirty="0" smtClean="0">
              <a:solidFill>
                <a:prstClr val="black"/>
              </a:solidFill>
            </a:endParaRP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23325" y="16113668"/>
            <a:ext cx="6772979" cy="2519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Outcome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Student presented findings in a symposium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All participating agencies were invited and attended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Way forward discussed and solutions identified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Harmonization of efforts deliberated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Future roadmap proposed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22284" y="11582400"/>
            <a:ext cx="9767316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Students’ Comments on Service-Learning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74286" y="2592759"/>
            <a:ext cx="2826503" cy="62464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Cultural competence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is a process; it helps in recognizing cultural uniqueness and respectfully interacting with people of different cultures, and it helps in developing culturally competent treatment plans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26162077" y="12651050"/>
            <a:ext cx="4578858" cy="17755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“Service-learning and translation go well together as a class. It allowed us to gain real, hands-on experience</a:t>
            </a:r>
            <a:r>
              <a:rPr lang="en-US" sz="2400" dirty="0" smtClean="0">
                <a:solidFill>
                  <a:schemeClr val="tx1"/>
                </a:solidFill>
              </a:rPr>
              <a:t>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074472" y="14496259"/>
            <a:ext cx="4634128" cy="30297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were able to practically apply the Spanish language skills that most of us have been developing for years.</a:t>
            </a:r>
            <a:endParaRPr lang="en-US" sz="2400" dirty="0"/>
          </a:p>
        </p:txBody>
      </p:sp>
      <p:sp>
        <p:nvSpPr>
          <p:cNvPr id="39" name="Teardrop 38"/>
          <p:cNvSpPr/>
          <p:nvPr/>
        </p:nvSpPr>
        <p:spPr>
          <a:xfrm>
            <a:off x="21945600" y="17145000"/>
            <a:ext cx="8642935" cy="1028056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“I would encourage all students of Spanish to participate in a class like this.” </a:t>
            </a:r>
            <a:endParaRPr lang="en-US" sz="2400" dirty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637" y="19717543"/>
            <a:ext cx="2398713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0" y="17678400"/>
            <a:ext cx="2930160" cy="22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599</Words>
  <Application>Microsoft Office PowerPoint</Application>
  <PresentationFormat>Custom</PresentationFormat>
  <Paragraphs>123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Jospeter Mbuba</dc:creator>
  <cp:lastModifiedBy>Information Technology Services</cp:lastModifiedBy>
  <cp:revision>79</cp:revision>
  <cp:lastPrinted>2012-09-24T14:56:22Z</cp:lastPrinted>
  <dcterms:created xsi:type="dcterms:W3CDTF">2012-09-20T13:33:01Z</dcterms:created>
  <dcterms:modified xsi:type="dcterms:W3CDTF">2012-09-29T18:52:26Z</dcterms:modified>
</cp:coreProperties>
</file>