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0" r:id="rId2"/>
  </p:sldMasterIdLst>
  <p:notesMasterIdLst>
    <p:notesMasterId r:id="rId20"/>
  </p:notesMasterIdLst>
  <p:sldIdLst>
    <p:sldId id="260" r:id="rId3"/>
    <p:sldId id="280" r:id="rId4"/>
    <p:sldId id="264" r:id="rId5"/>
    <p:sldId id="263" r:id="rId6"/>
    <p:sldId id="265" r:id="rId7"/>
    <p:sldId id="267" r:id="rId8"/>
    <p:sldId id="268" r:id="rId9"/>
    <p:sldId id="272" r:id="rId10"/>
    <p:sldId id="274" r:id="rId11"/>
    <p:sldId id="273" r:id="rId12"/>
    <p:sldId id="269" r:id="rId13"/>
    <p:sldId id="270" r:id="rId14"/>
    <p:sldId id="271" r:id="rId15"/>
    <p:sldId id="281" r:id="rId16"/>
    <p:sldId id="25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234" autoAdjust="0"/>
  </p:normalViewPr>
  <p:slideViewPr>
    <p:cSldViewPr>
      <p:cViewPr>
        <p:scale>
          <a:sx n="80" d="100"/>
          <a:sy n="80" d="100"/>
        </p:scale>
        <p:origin x="-19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A1A4-E1AC-443C-9229-167F73CE4846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F266-8516-430C-91C5-F727DE59A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UWEX CRD Educators in</a:t>
            </a:r>
            <a:r>
              <a:rPr lang="en-US" baseline="0" dirty="0" smtClean="0"/>
              <a:t> these three counties partner to deliver the program.  The Green Lake County CRD Educator is the lead educator for the TCLI (probably does 90% of the ‘lifting’.)</a:t>
            </a:r>
            <a:endParaRPr lang="en-US" dirty="0" smtClean="0"/>
          </a:p>
          <a:p>
            <a:r>
              <a:rPr lang="en-US" dirty="0" smtClean="0"/>
              <a:t>Three</a:t>
            </a:r>
            <a:r>
              <a:rPr lang="en-US" baseline="0" dirty="0" smtClean="0"/>
              <a:t> small rural counties, each with less than 20,000 in population, teamed up to have a critical mass of 50,000 in population.</a:t>
            </a:r>
          </a:p>
          <a:p>
            <a:r>
              <a:rPr lang="en-US" baseline="0" dirty="0" smtClean="0"/>
              <a:t>The center of population for Wisconsin lies within the Tri-County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Tuition</a:t>
            </a:r>
            <a:r>
              <a:rPr lang="en-US" baseline="0" dirty="0" smtClean="0"/>
              <a:t> is $400 – scholarships of up to $390 are </a:t>
            </a:r>
            <a:r>
              <a:rPr lang="en-US" baseline="0" smtClean="0"/>
              <a:t>available.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Fundraise nearly 100% of course expenses.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alumni- encourage them to team teach a skill?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57D69-58AA-4372-8B53-A265B7FB7982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teach Evaluation</a:t>
            </a:r>
            <a:r>
              <a:rPr lang="en-US" baseline="0" dirty="0" smtClean="0"/>
              <a:t> as one of the skills, and use the participatory design of the TCLI Evaluation Instrument as a hands-on learning experience.</a:t>
            </a:r>
            <a:endParaRPr lang="en-US" dirty="0" smtClean="0"/>
          </a:p>
          <a:p>
            <a:r>
              <a:rPr lang="en-US" dirty="0" smtClean="0"/>
              <a:t>Evaluate after the classroom period –</a:t>
            </a:r>
            <a:r>
              <a:rPr lang="en-US" baseline="0" dirty="0" smtClean="0"/>
              <a:t> use a </a:t>
            </a:r>
            <a:r>
              <a:rPr lang="en-US" dirty="0" smtClean="0"/>
              <a:t>retrospective</a:t>
            </a:r>
            <a:r>
              <a:rPr lang="en-US" baseline="0" dirty="0" smtClean="0"/>
              <a:t> self-report of change in confidence due to participating in the TCLI.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don’t want to keep moving ahead </a:t>
            </a:r>
            <a:r>
              <a:rPr lang="en-US" dirty="0" smtClean="0"/>
              <a:t>blindly – want to do better and better job of evaluation…</a:t>
            </a:r>
          </a:p>
          <a:p>
            <a:r>
              <a:rPr lang="en-US" dirty="0" smtClean="0"/>
              <a:t>Currently conducting</a:t>
            </a:r>
            <a:r>
              <a:rPr lang="en-US" baseline="0" dirty="0" smtClean="0"/>
              <a:t> an all-alumni survey to measure effectiveness of Issues-Based versus Skills-Based Methodology.  Data so far indicates the Skills-Based is more effective.</a:t>
            </a:r>
            <a:endParaRPr lang="en-US" dirty="0"/>
          </a:p>
          <a:p>
            <a:r>
              <a:rPr lang="en-US" dirty="0" smtClean="0"/>
              <a:t>92 graduates</a:t>
            </a:r>
            <a:r>
              <a:rPr lang="en-US" baseline="0" dirty="0" smtClean="0"/>
              <a:t> as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2012 (counting this </a:t>
            </a:r>
            <a:r>
              <a:rPr lang="en-US" smtClean="0"/>
              <a:t>year’s class)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Participatory</a:t>
            </a:r>
            <a:r>
              <a:rPr lang="en-US" baseline="0" dirty="0" smtClean="0"/>
              <a:t> Design of the evaluation.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Paired Post-test/ Retrospective</a:t>
            </a:r>
            <a:r>
              <a:rPr lang="en-US" baseline="0" dirty="0" smtClean="0"/>
              <a:t> Pre-test Method.</a:t>
            </a:r>
          </a:p>
          <a:p>
            <a:r>
              <a:rPr lang="en-US" baseline="0" dirty="0" smtClean="0"/>
              <a:t>Also, use a participatory process with the class participants to develop the instrument.</a:t>
            </a:r>
          </a:p>
          <a:p>
            <a:r>
              <a:rPr lang="en-US" baseline="0" dirty="0" smtClean="0"/>
              <a:t>Six weeks measures completion of the classroom period.</a:t>
            </a:r>
          </a:p>
          <a:p>
            <a:r>
              <a:rPr lang="en-US" baseline="0" dirty="0" smtClean="0"/>
              <a:t>One year measures completion of the project period.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In the beginning… (first</a:t>
            </a:r>
            <a:r>
              <a:rPr lang="en-US" sz="1200" baseline="0" dirty="0" smtClean="0">
                <a:latin typeface="Century Gothic" pitchFamily="34" charset="0"/>
              </a:rPr>
              <a:t> class held in 2004)</a:t>
            </a:r>
            <a:endParaRPr lang="en-US" sz="12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A need was identified through interviews during a multi-year planning period.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Green Lake County CNRED Agent Jeff Hoffman took the lead, but everyone in the UW-Extension offices of Green Lake, Marquette, and Waushara Counties joined in.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A steering committee of local residents, elected officials, business leaders, and others was formed.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Other leadership programs were studied and from their examples a syllabus was created, a grant written, promotional materials created, and the Tri-County Leadership Initiative was born.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entury Gothic" pitchFamily="34" charset="0"/>
              </a:rPr>
              <a:t>As evaluations were reviewed and educators moved on, the TCLI evolved…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1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Schedule</a:t>
            </a:r>
            <a:r>
              <a:rPr lang="en-US" baseline="0" dirty="0" smtClean="0"/>
              <a:t> </a:t>
            </a:r>
            <a:r>
              <a:rPr lang="en-US" dirty="0" smtClean="0"/>
              <a:t>Fall 2004 – Spring 2008:</a:t>
            </a:r>
          </a:p>
          <a:p>
            <a:r>
              <a:rPr lang="en-US" dirty="0" smtClean="0"/>
              <a:t>Meet once a month for 8 hours, typically from 8:30 to 4:30 from September to May with the following exceptions:</a:t>
            </a:r>
          </a:p>
          <a:p>
            <a:r>
              <a:rPr lang="en-US" dirty="0" smtClean="0"/>
              <a:t>Trip to Madison, may be 10 hours</a:t>
            </a:r>
          </a:p>
          <a:p>
            <a:r>
              <a:rPr lang="en-US" dirty="0" smtClean="0"/>
              <a:t>Graduation, may be 5 hours</a:t>
            </a:r>
          </a:p>
          <a:p>
            <a:r>
              <a:rPr lang="en-US" dirty="0" smtClean="0"/>
              <a:t>Location rotates based on the day’s theme and may include tours based on the theme</a:t>
            </a:r>
          </a:p>
          <a:p>
            <a:r>
              <a:rPr lang="en-US" dirty="0" smtClean="0"/>
              <a:t>Project work begins on the first day and ends with graduation with milestones each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four TCLIs (2004-2008) were 90% issues and 10% skills.</a:t>
            </a:r>
          </a:p>
          <a:p>
            <a:r>
              <a:rPr lang="en-US" baseline="0" dirty="0" smtClean="0"/>
              <a:t>Following four TCLIS (2008-2012) were 90% skills and 10%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Century Gothic" pitchFamily="34" charset="0"/>
              </a:rPr>
              <a:t>A </a:t>
            </a:r>
            <a:r>
              <a:rPr lang="en-US" sz="1100" dirty="0" err="1" smtClean="0">
                <a:latin typeface="Century Gothic" pitchFamily="34" charset="0"/>
              </a:rPr>
              <a:t>Wordle</a:t>
            </a:r>
            <a:r>
              <a:rPr lang="en-US" sz="1100" dirty="0" smtClean="0">
                <a:latin typeface="Century Gothic" pitchFamily="34" charset="0"/>
              </a:rPr>
              <a:t> created from the current</a:t>
            </a:r>
            <a:r>
              <a:rPr lang="en-US" sz="1100" baseline="0" dirty="0" smtClean="0">
                <a:latin typeface="Century Gothic" pitchFamily="34" charset="0"/>
              </a:rPr>
              <a:t> syllabus for the course: nearly 40 skills are taught.</a:t>
            </a:r>
          </a:p>
          <a:p>
            <a:endParaRPr lang="en-US" sz="1100" baseline="0" dirty="0" smtClean="0">
              <a:latin typeface="Century Gothic" pitchFamily="34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Session Topics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Yourself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the Organization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 Role in the Organization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Sustaining an Organization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 Government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Systems and the Triple Bottom Line/Choose Project</a:t>
            </a:r>
          </a:p>
          <a:p>
            <a:endParaRPr lang="en-US" sz="1100" baseline="0" dirty="0" smtClean="0">
              <a:latin typeface="Century Gothic" pitchFamily="34" charset="0"/>
            </a:endParaRPr>
          </a:p>
          <a:p>
            <a:endParaRPr lang="en-US" sz="1100" baseline="0" dirty="0" smtClean="0"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Yourself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Intro and Expectations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Leadership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Becoming a Global Citizen: Global, National, State, and Tri-County Trends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Evening movie on leadership.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Time Management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Colors / Self Analysis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Conflict Management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the Organization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Facilitation in good times and bad (more on Conflict Management)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Running a meeting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Agendas, minutes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Robert’s Rules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Roles and Responsibilities of board members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Why people organize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Lifecycle of an organization / organizational development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Types of organizations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 Role in the Organization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Serving on a board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Fundraising and Grant Writing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Event Planning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Working with the press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Ethics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Recruiting volunteers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Sustaining an Organization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Strategic Planning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Operational Planning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Evaluation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Budgeting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Setting Goals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Marketing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Your Government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Private Meeting with Legislators and Tour of the Capitol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Open Meeting Law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Records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ADA/Civil Rights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Towns Association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Counties Association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League of Municipalities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Crafting Your Message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Communicating with Officials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Identifying Issues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Understanding the True Bottom Line / Choose Project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Systems Thinking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Sustainability: triple bottom line, cradle to cradle planning, and full-cost accounting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Cover topics from previous sessions that would benefit from more time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Panel discussion with leaders from the Tri-County region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Discuss the class project</a:t>
            </a:r>
            <a:endParaRPr lang="en-US" sz="1100" baseline="0" dirty="0" smtClean="0">
              <a:latin typeface="Century Gothic" pitchFamily="34" charset="0"/>
            </a:endParaRPr>
          </a:p>
          <a:p>
            <a:endParaRPr lang="en-US" sz="1100" baseline="0" dirty="0" smtClean="0">
              <a:latin typeface="Century Gothic" pitchFamily="34" charset="0"/>
            </a:endParaRPr>
          </a:p>
          <a:p>
            <a:r>
              <a:rPr lang="en-US" sz="1100" dirty="0" smtClean="0">
                <a:latin typeface="Century Gothic" pitchFamily="34" charset="0"/>
              </a:rPr>
              <a:t>Classroom Portion covers 40 hours</a:t>
            </a:r>
          </a:p>
          <a:p>
            <a:r>
              <a:rPr lang="en-US" sz="1100" dirty="0" smtClean="0">
                <a:latin typeface="Century Gothic" pitchFamily="34" charset="0"/>
              </a:rPr>
              <a:t>Sunday &amp; Monday:  18 hours</a:t>
            </a:r>
          </a:p>
          <a:p>
            <a:r>
              <a:rPr lang="en-US" sz="1100" dirty="0" smtClean="0">
                <a:latin typeface="Century Gothic" pitchFamily="34" charset="0"/>
              </a:rPr>
              <a:t>Following Monday: 10 hours (Madison Trip)</a:t>
            </a:r>
          </a:p>
          <a:p>
            <a:r>
              <a:rPr lang="en-US" sz="1100" dirty="0" smtClean="0">
                <a:latin typeface="Century Gothic" pitchFamily="34" charset="0"/>
              </a:rPr>
              <a:t>Following Tuesday: 5 hours</a:t>
            </a:r>
          </a:p>
          <a:p>
            <a:r>
              <a:rPr lang="en-US" sz="1100" dirty="0" smtClean="0">
                <a:latin typeface="Century Gothic" pitchFamily="34" charset="0"/>
              </a:rPr>
              <a:t>Following Wednesday: 5 hours</a:t>
            </a:r>
          </a:p>
          <a:p>
            <a:r>
              <a:rPr lang="en-US" sz="1100" dirty="0" smtClean="0">
                <a:latin typeface="Century Gothic" pitchFamily="34" charset="0"/>
              </a:rPr>
              <a:t>Following Thursday: 5 hours</a:t>
            </a:r>
          </a:p>
          <a:p>
            <a:r>
              <a:rPr lang="en-US" sz="1100" dirty="0" smtClean="0">
                <a:latin typeface="Century Gothic" pitchFamily="34" charset="0"/>
              </a:rPr>
              <a:t>Following Friday: 5 hours</a:t>
            </a:r>
          </a:p>
          <a:p>
            <a:endParaRPr lang="en-US" sz="1100" dirty="0" smtClean="0">
              <a:latin typeface="Century Gothic" pitchFamily="34" charset="0"/>
            </a:endParaRPr>
          </a:p>
          <a:p>
            <a:r>
              <a:rPr lang="en-US" sz="1100" dirty="0" smtClean="0">
                <a:latin typeface="Century Gothic" pitchFamily="34" charset="0"/>
              </a:rPr>
              <a:t>Graduation lasts 2 hours and held immediately before next class</a:t>
            </a:r>
          </a:p>
          <a:p>
            <a:r>
              <a:rPr lang="en-US" sz="1100" dirty="0" smtClean="0">
                <a:latin typeface="Century Gothic" pitchFamily="34" charset="0"/>
              </a:rPr>
              <a:t>Location may remain constant depending on participants’ desires</a:t>
            </a:r>
          </a:p>
          <a:p>
            <a:r>
              <a:rPr lang="en-US" sz="1100" dirty="0" smtClean="0">
                <a:latin typeface="Century Gothic" pitchFamily="34" charset="0"/>
              </a:rPr>
              <a:t>Project work begins at the sixth class period and continues for 6</a:t>
            </a:r>
            <a:r>
              <a:rPr lang="en-US" sz="1100" baseline="0" dirty="0" smtClean="0">
                <a:latin typeface="Century Gothic" pitchFamily="34" charset="0"/>
              </a:rPr>
              <a:t> to 9</a:t>
            </a:r>
            <a:r>
              <a:rPr lang="en-US" sz="1100" dirty="0" smtClean="0">
                <a:latin typeface="Century Gothic" pitchFamily="34" charset="0"/>
              </a:rPr>
              <a:t> months with periodic milestone meetings and check-ins until graduation.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1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on using literature to learn more about topics and skills students are introduced to.  Each participant is allowed $50 towards building a personal leadership library – a list and summary of recommended books is provided.  Many participants buy used books on Amazon.com and obtain 8 or 9 books with their allowance.  Some years, the students independently form study circles when they choose similar 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Trust-building</a:t>
            </a:r>
            <a:r>
              <a:rPr lang="en-US" baseline="0" dirty="0" smtClean="0"/>
              <a:t> and communication building activities are featured in the TCLI.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Helium Hoop: designed to increase</a:t>
            </a:r>
            <a:r>
              <a:rPr lang="en-US" baseline="0" dirty="0" smtClean="0"/>
              <a:t> understanding of the key connection between communication and leadership.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entury Gothic" pitchFamily="34" charset="0"/>
              </a:rPr>
              <a:t>18 months apart means a summer TCLI (should help students</a:t>
            </a:r>
            <a:r>
              <a:rPr lang="en-US" sz="1200" baseline="0" dirty="0" smtClean="0">
                <a:latin typeface="Century Gothic" pitchFamily="34" charset="0"/>
              </a:rPr>
              <a:t> participate) is followed by a fall TCLI – allows for different audiences to participate.</a:t>
            </a:r>
            <a:endParaRPr lang="en-US" sz="1200" dirty="0" smtClean="0">
              <a:latin typeface="Century Gothi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entury Gothic" pitchFamily="34" charset="0"/>
              </a:rPr>
              <a:t>Begin project period with a full toolbox due to all</a:t>
            </a:r>
            <a:r>
              <a:rPr lang="en-US" sz="1200" baseline="0" dirty="0" smtClean="0">
                <a:latin typeface="Century Gothic" pitchFamily="34" charset="0"/>
              </a:rPr>
              <a:t> classroom sessions being completed before project begins.  The project is expected to take around 40 hours of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entury Gothic" pitchFamily="34" charset="0"/>
              </a:rPr>
              <a:t>Due to the entire class working on the same project, they must practice many of the communication and team building skills they learned about.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entury Gothic" pitchFamily="34" charset="0"/>
              </a:rPr>
              <a:t>Since the new format was adopted, TCLI graduates are eligible for 4 Continuing Education Units for their 40 hours of classroom instruction.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F266-8516-430C-91C5-F727DE59AE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6D86E-EACF-455C-8A0A-A90173022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FBF5-7F8E-4A89-9258-CF45DA6DD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94A63-3D73-4F28-A26D-76E0E5949F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944A3-311A-4CB9-88FC-8B2810F93C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339CF-6935-49EE-8EC9-FBB060D91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1A56E-5D9F-47C9-97F5-A530ADC599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5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72865-F70D-4F18-BF74-E34B5FCC9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A9DF9-1A3E-4F1D-AA7E-217227750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0E710-E1C2-4B78-A8ED-E8E63F44DD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81D56-B0CC-4825-97E0-D7D672E7E0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7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0209B-1734-489A-812B-4C3915374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07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30E35-3D12-4AFB-AE1A-1D7F4B1D0D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5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D2AEE-CEBD-4B9D-8A6E-815DB9301F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53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6D86E-EACF-455C-8A0A-A90173022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36571-A3E6-45EE-8F2C-7287E52028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WEX Centenn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A Skills-Based Approach to Community Leadership Development Programs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48" y="1921731"/>
            <a:ext cx="3505504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2311771"/>
            <a:ext cx="39624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Jason </a:t>
            </a:r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Kauffeld, UWEX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Patrick Nehring, UWEX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National Outreach Scholarship Conference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October 3, 2012</a:t>
            </a:r>
            <a:endParaRPr lang="en-US" dirty="0">
              <a:solidFill>
                <a:prstClr val="black"/>
              </a:solidFill>
              <a:latin typeface="Century Gothic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>
                <a:solidFill>
                  <a:prstClr val="black"/>
                </a:solidFill>
                <a:latin typeface="Century Gothic" pitchFamily="34" charset="0"/>
              </a:rPr>
              <a:t>Tuscaloosa, AL</a:t>
            </a:r>
          </a:p>
        </p:txBody>
      </p:sp>
    </p:spTree>
    <p:extLst>
      <p:ext uri="{BB962C8B-B14F-4D97-AF65-F5344CB8AC3E}">
        <p14:creationId xmlns:p14="http://schemas.microsoft.com/office/powerpoint/2010/main" val="23640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0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itchFamily="34" charset="0"/>
              </a:rPr>
              <a:t>TCLI </a:t>
            </a:r>
            <a:r>
              <a:rPr lang="en-US" sz="3200" dirty="0" smtClean="0">
                <a:latin typeface="Century Gothic" pitchFamily="34" charset="0"/>
              </a:rPr>
              <a:t>Enhancements Since 2008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68611" name="Picture 3" descr="logo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76400"/>
            <a:ext cx="2432050" cy="369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19200"/>
            <a:ext cx="5715000" cy="4343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Tx/>
              <a:buNone/>
            </a:pPr>
            <a:endParaRPr lang="en-US" sz="1000" dirty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dirty="0">
                <a:latin typeface="Century Gothic" pitchFamily="34" charset="0"/>
              </a:rPr>
              <a:t>Absent from </a:t>
            </a:r>
            <a:r>
              <a:rPr lang="en-US" dirty="0" smtClean="0">
                <a:latin typeface="Century Gothic" pitchFamily="34" charset="0"/>
              </a:rPr>
              <a:t>school/workplace </a:t>
            </a:r>
            <a:r>
              <a:rPr lang="en-US" dirty="0">
                <a:latin typeface="Century Gothic" pitchFamily="34" charset="0"/>
              </a:rPr>
              <a:t>four days versus nine </a:t>
            </a:r>
            <a:r>
              <a:rPr lang="en-US" dirty="0" smtClean="0">
                <a:latin typeface="Century Gothic" pitchFamily="34" charset="0"/>
              </a:rPr>
              <a:t>days</a:t>
            </a:r>
          </a:p>
          <a:p>
            <a:pPr marL="533400" indent="-533400">
              <a:lnSpc>
                <a:spcPct val="125000"/>
              </a:lnSpc>
            </a:pPr>
            <a:r>
              <a:rPr lang="en-US" dirty="0" smtClean="0">
                <a:latin typeface="Century Gothic" pitchFamily="34" charset="0"/>
              </a:rPr>
              <a:t>TCLI is held 18 months apart</a:t>
            </a:r>
            <a:endParaRPr lang="en-US" dirty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dirty="0" smtClean="0">
                <a:latin typeface="Century Gothic" pitchFamily="34" charset="0"/>
              </a:rPr>
              <a:t>Six week classroom/ six month project periods (each 40 hours)</a:t>
            </a:r>
            <a:endParaRPr lang="en-US" dirty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dirty="0" smtClean="0">
                <a:latin typeface="Century Gothic" pitchFamily="34" charset="0"/>
              </a:rPr>
              <a:t>Project engages the </a:t>
            </a:r>
            <a:r>
              <a:rPr lang="en-US" dirty="0">
                <a:latin typeface="Century Gothic" pitchFamily="34" charset="0"/>
              </a:rPr>
              <a:t>full </a:t>
            </a:r>
            <a:r>
              <a:rPr lang="en-US" dirty="0" smtClean="0">
                <a:latin typeface="Century Gothic" pitchFamily="34" charset="0"/>
              </a:rPr>
              <a:t>group</a:t>
            </a:r>
            <a:endParaRPr lang="en-US" dirty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dirty="0" smtClean="0">
                <a:latin typeface="Century Gothic" pitchFamily="34" charset="0"/>
              </a:rPr>
              <a:t>Incoming and graduating classes overlap</a:t>
            </a:r>
          </a:p>
          <a:p>
            <a:pPr marL="533400" indent="-533400">
              <a:lnSpc>
                <a:spcPct val="125000"/>
              </a:lnSpc>
            </a:pPr>
            <a:r>
              <a:rPr lang="en-US" dirty="0" smtClean="0">
                <a:latin typeface="Century Gothic" pitchFamily="34" charset="0"/>
              </a:rPr>
              <a:t>Receive CEUs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5" name="Picture 2" descr="UWEX Centenni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Future Goals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69635" name="Picture 3" descr="logo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05000"/>
            <a:ext cx="2432050" cy="369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1"/>
            <a:ext cx="5715000" cy="32765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sz="2800" dirty="0" smtClean="0">
                <a:latin typeface="Century Gothic" pitchFamily="34" charset="0"/>
              </a:rPr>
              <a:t>Increase alumni involvement</a:t>
            </a:r>
          </a:p>
          <a:p>
            <a:pPr marL="533400" indent="-533400">
              <a:lnSpc>
                <a:spcPct val="125000"/>
              </a:lnSpc>
            </a:pPr>
            <a:r>
              <a:rPr lang="en-US" sz="2800" dirty="0" smtClean="0">
                <a:latin typeface="Century Gothic" pitchFamily="34" charset="0"/>
              </a:rPr>
              <a:t>Reach </a:t>
            </a:r>
            <a:r>
              <a:rPr lang="en-US" sz="2800" dirty="0">
                <a:latin typeface="Century Gothic" pitchFamily="34" charset="0"/>
              </a:rPr>
              <a:t>new </a:t>
            </a:r>
            <a:r>
              <a:rPr lang="en-US" sz="2800" dirty="0" smtClean="0">
                <a:latin typeface="Century Gothic" pitchFamily="34" charset="0"/>
              </a:rPr>
              <a:t>audiences</a:t>
            </a:r>
            <a:endParaRPr lang="en-US" sz="2800" dirty="0">
              <a:latin typeface="Century Gothic" pitchFamily="34" charset="0"/>
            </a:endParaRPr>
          </a:p>
          <a:p>
            <a:pPr marL="533400" indent="-533400">
              <a:lnSpc>
                <a:spcPct val="125000"/>
              </a:lnSpc>
            </a:pPr>
            <a:r>
              <a:rPr lang="en-US" sz="2800" dirty="0" smtClean="0">
                <a:latin typeface="Century Gothic" pitchFamily="34" charset="0"/>
              </a:rPr>
              <a:t>Establish an endowment</a:t>
            </a:r>
          </a:p>
          <a:p>
            <a:pPr marL="533400" indent="-533400">
              <a:lnSpc>
                <a:spcPct val="125000"/>
              </a:lnSpc>
            </a:pPr>
            <a:r>
              <a:rPr lang="en-US" sz="2800" dirty="0" smtClean="0">
                <a:latin typeface="Century Gothic" pitchFamily="34" charset="0"/>
              </a:rPr>
              <a:t>Suggestions?</a:t>
            </a:r>
          </a:p>
        </p:txBody>
      </p:sp>
      <p:pic>
        <p:nvPicPr>
          <p:cNvPr id="5" name="Picture 2" descr="UWEX Centenni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Evaluating the TCLI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70663" name="Picture 7" descr="DSCF24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11559"/>
            <a:ext cx="291430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UWEX Centenni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752600"/>
            <a:ext cx="4267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Issues-Based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(2004-2008)</a:t>
            </a:r>
          </a:p>
          <a:p>
            <a:pPr algn="ctr"/>
            <a:endParaRPr lang="en-US" sz="2400" dirty="0" smtClean="0">
              <a:latin typeface="Century Gothic" pitchFamily="34" charset="0"/>
            </a:endParaRPr>
          </a:p>
          <a:p>
            <a:pPr algn="ctr"/>
            <a:r>
              <a:rPr lang="en-US" sz="2400" dirty="0" smtClean="0">
                <a:latin typeface="Century Gothic" pitchFamily="34" charset="0"/>
              </a:rPr>
              <a:t>Skills-Based </a:t>
            </a:r>
            <a:r>
              <a:rPr lang="en-US" sz="2000" dirty="0" smtClean="0">
                <a:latin typeface="Century Gothic" pitchFamily="34" charset="0"/>
              </a:rPr>
              <a:t>(2008 – present)</a:t>
            </a:r>
            <a:endParaRPr lang="en-US" sz="2000" dirty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400" dirty="0" smtClean="0">
                <a:latin typeface="Century Gothic" pitchFamily="34" charset="0"/>
              </a:rPr>
              <a:t>Participatory Evaluation</a:t>
            </a:r>
          </a:p>
          <a:p>
            <a:pPr algn="ctr"/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Six-Week/One Year Survey Instrument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7" name="Picture 2" descr="UWEX Centenni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70172"/>
              </p:ext>
            </p:extLst>
          </p:nvPr>
        </p:nvGraphicFramePr>
        <p:xfrm>
          <a:off x="1371600" y="1295400"/>
          <a:ext cx="6324600" cy="4389440"/>
        </p:xfrm>
        <a:graphic>
          <a:graphicData uri="http://schemas.openxmlformats.org/drawingml/2006/table">
            <a:tbl>
              <a:tblPr firstRow="1" firstCol="1" bandRow="1"/>
              <a:tblGrid>
                <a:gridCol w="5237396"/>
                <a:gridCol w="630004"/>
                <a:gridCol w="457200"/>
              </a:tblGrid>
              <a:tr h="199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Please rate how confident you feel about your ability to: </a:t>
                      </a:r>
                      <a:endParaRPr lang="en-US" sz="10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9856" marR="5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April 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Now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Take on new leadership roles or become more involved in my community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Interact more effectively with others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Incorporate Triple Bottom Line thinking into planning and decision making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Run a meeting using Robert’s Rules of Order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Prepare an agenda that leads to decisions and/or outcomes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Contribute valuable insights or ideas to a board or an organization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Communicate a message to elected officials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Act as a role model for my team and always set a good example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Encourage my team to think about new ways of doing things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Communicate a clear and positive vision of the future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Actively support and encourage the development of my team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Develop a shared vision and goals for what our team is trying to achieve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Be aware of how local, state, and global trends impact your community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Deal with conflict to arrive at a solution or understanding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Develop a strategic plan for community projects or causes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Raise funds for community projects or causes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Recruit and manage volunteers for community projects or causes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Write an effective press release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Networking (selected by the class)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Make meetings / organizations more effective (selected by the class)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95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Understand my government (selected by the class)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WEX Centenni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UW-Extension Community Based </a:t>
            </a:r>
            <a:r>
              <a:rPr lang="en-US" sz="3200" dirty="0">
                <a:latin typeface="Century Gothic" pitchFamily="34" charset="0"/>
              </a:rPr>
              <a:t>Leadership Development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pitchFamily="34" charset="0"/>
              </a:rPr>
              <a:t>Initiative began in 2004 in response to </a:t>
            </a:r>
            <a:r>
              <a:rPr lang="en-US" dirty="0" smtClean="0">
                <a:latin typeface="Century Gothic" pitchFamily="34" charset="0"/>
              </a:rPr>
              <a:t>communities and educators </a:t>
            </a:r>
            <a:r>
              <a:rPr lang="en-US" dirty="0">
                <a:latin typeface="Century Gothic" pitchFamily="34" charset="0"/>
              </a:rPr>
              <a:t>asking for </a:t>
            </a:r>
            <a:r>
              <a:rPr lang="en-US" dirty="0" smtClean="0">
                <a:latin typeface="Century Gothic" pitchFamily="34" charset="0"/>
              </a:rPr>
              <a:t>support</a:t>
            </a:r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Members are Extension </a:t>
            </a:r>
            <a:r>
              <a:rPr lang="en-US" dirty="0">
                <a:latin typeface="Century Gothic" pitchFamily="34" charset="0"/>
              </a:rPr>
              <a:t>and </a:t>
            </a:r>
            <a:r>
              <a:rPr lang="en-US" dirty="0" smtClean="0">
                <a:latin typeface="Century Gothic" pitchFamily="34" charset="0"/>
              </a:rPr>
              <a:t>non-Extension </a:t>
            </a:r>
            <a:r>
              <a:rPr lang="en-US" dirty="0">
                <a:latin typeface="Century Gothic" pitchFamily="34" charset="0"/>
              </a:rPr>
              <a:t>professionals who administer leadership development </a:t>
            </a:r>
            <a:r>
              <a:rPr lang="en-US" dirty="0" smtClean="0">
                <a:latin typeface="Century Gothic" pitchFamily="34" charset="0"/>
              </a:rPr>
              <a:t>programs</a:t>
            </a:r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Mission: To support the development and improvement of leadership development programs statewide (become the “go-to” statewide resource</a:t>
            </a:r>
            <a:r>
              <a:rPr lang="en-US" dirty="0" smtClean="0">
                <a:latin typeface="Century Gothic" pitchFamily="34" charset="0"/>
              </a:rPr>
              <a:t>)</a:t>
            </a:r>
            <a:endParaRPr lang="en-US" dirty="0">
              <a:latin typeface="Century Gothic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WEX Centenn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entury Gothic" pitchFamily="34" charset="0"/>
              </a:rPr>
              <a:t>Iowa State/UW-Extension</a:t>
            </a:r>
            <a:br>
              <a:rPr lang="en-US" sz="32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Leadership Specialist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2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>
                <a:latin typeface="Century Gothic" pitchFamily="34" charset="0"/>
              </a:rPr>
              <a:t>Position came about partly because of the Community – Based Leadership Development Team’s </a:t>
            </a:r>
            <a:r>
              <a:rPr lang="en-US" sz="3100" dirty="0" smtClean="0">
                <a:latin typeface="Century Gothic" pitchFamily="34" charset="0"/>
              </a:rPr>
              <a:t>advocacy</a:t>
            </a:r>
            <a:endParaRPr lang="en-US" sz="3100" dirty="0">
              <a:latin typeface="Century Gothic" pitchFamily="34" charset="0"/>
            </a:endParaRPr>
          </a:p>
          <a:p>
            <a:endParaRPr lang="en-US" sz="3100" dirty="0">
              <a:latin typeface="Century Gothic" pitchFamily="34" charset="0"/>
            </a:endParaRPr>
          </a:p>
          <a:p>
            <a:r>
              <a:rPr lang="en-US" sz="3100" dirty="0">
                <a:latin typeface="Century Gothic" pitchFamily="34" charset="0"/>
              </a:rPr>
              <a:t>Unique funding model (probably the first of </a:t>
            </a:r>
            <a:r>
              <a:rPr lang="en-US" sz="3100" dirty="0" smtClean="0">
                <a:latin typeface="Century Gothic" pitchFamily="34" charset="0"/>
              </a:rPr>
              <a:t>its </a:t>
            </a:r>
            <a:r>
              <a:rPr lang="en-US" sz="3100" dirty="0">
                <a:latin typeface="Century Gothic" pitchFamily="34" charset="0"/>
              </a:rPr>
              <a:t>kind in the country</a:t>
            </a:r>
            <a:r>
              <a:rPr lang="en-US" sz="3100" dirty="0" smtClean="0">
                <a:latin typeface="Century Gothic" pitchFamily="34" charset="0"/>
              </a:rPr>
              <a:t>):</a:t>
            </a:r>
          </a:p>
          <a:p>
            <a:endParaRPr lang="en-US" sz="1100" dirty="0">
              <a:latin typeface="Century Gothic" pitchFamily="34" charset="0"/>
            </a:endParaRPr>
          </a:p>
          <a:p>
            <a:pPr marL="941832" lvl="3" indent="0">
              <a:buNone/>
            </a:pPr>
            <a:r>
              <a:rPr lang="en-US" sz="3100" dirty="0" smtClean="0">
                <a:latin typeface="Century Gothic" pitchFamily="34" charset="0"/>
              </a:rPr>
              <a:t>1)Iowa State, 2)UW-Extension, and 3)the </a:t>
            </a:r>
            <a:r>
              <a:rPr lang="en-US" sz="3100" dirty="0">
                <a:latin typeface="Century Gothic" pitchFamily="34" charset="0"/>
              </a:rPr>
              <a:t>City </a:t>
            </a:r>
            <a:r>
              <a:rPr lang="en-US" sz="3100" dirty="0" smtClean="0">
                <a:latin typeface="Century Gothic" pitchFamily="34" charset="0"/>
              </a:rPr>
              <a:t>of</a:t>
            </a:r>
          </a:p>
          <a:p>
            <a:pPr marL="941832" lvl="3" indent="0">
              <a:buNone/>
            </a:pPr>
            <a:r>
              <a:rPr lang="en-US" sz="3100" dirty="0" smtClean="0">
                <a:latin typeface="Century Gothic" pitchFamily="34" charset="0"/>
              </a:rPr>
              <a:t>Dubuque, Iowa are </a:t>
            </a:r>
            <a:r>
              <a:rPr lang="en-US" sz="3100" dirty="0">
                <a:latin typeface="Century Gothic" pitchFamily="34" charset="0"/>
              </a:rPr>
              <a:t>the funding </a:t>
            </a:r>
            <a:r>
              <a:rPr lang="en-US" sz="3100" dirty="0" smtClean="0">
                <a:latin typeface="Century Gothic" pitchFamily="34" charset="0"/>
              </a:rPr>
              <a:t>sources</a:t>
            </a:r>
            <a:endParaRPr lang="en-US" sz="3100" dirty="0">
              <a:latin typeface="Century Gothic" pitchFamily="34" charset="0"/>
            </a:endParaRPr>
          </a:p>
          <a:p>
            <a:endParaRPr lang="en-US" sz="3100" dirty="0">
              <a:latin typeface="Century Gothic" pitchFamily="34" charset="0"/>
            </a:endParaRPr>
          </a:p>
          <a:p>
            <a:r>
              <a:rPr lang="en-US" sz="3100" dirty="0">
                <a:latin typeface="Century Gothic" pitchFamily="34" charset="0"/>
              </a:rPr>
              <a:t>Will provide </a:t>
            </a:r>
            <a:r>
              <a:rPr lang="en-US" sz="3100" dirty="0" smtClean="0">
                <a:latin typeface="Century Gothic" pitchFamily="34" charset="0"/>
              </a:rPr>
              <a:t>research-based </a:t>
            </a:r>
            <a:r>
              <a:rPr lang="en-US" sz="3100" dirty="0">
                <a:latin typeface="Century Gothic" pitchFamily="34" charset="0"/>
              </a:rPr>
              <a:t>information that can be used in support of fledgling and established leadership development </a:t>
            </a:r>
            <a:r>
              <a:rPr lang="en-US" sz="3100" dirty="0" smtClean="0">
                <a:latin typeface="Century Gothic" pitchFamily="34" charset="0"/>
              </a:rPr>
              <a:t>programs</a:t>
            </a:r>
            <a:endParaRPr lang="en-US" sz="3100" dirty="0">
              <a:latin typeface="Century Gothic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WEX Centenn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704850"/>
            <a:ext cx="7315200" cy="6667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Thank you for your time!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5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entury Gothic" pitchFamily="34" charset="0"/>
              </a:rPr>
              <a:t>Jason.Kauffeld@ces.uwex.edu</a:t>
            </a:r>
          </a:p>
          <a:p>
            <a:pPr lvl="1" algn="ctr">
              <a:lnSpc>
                <a:spcPct val="125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entury Gothic" pitchFamily="34" charset="0"/>
              </a:rPr>
              <a:t>Patrick.Nehring@ces.uwex.edu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3" y="248031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itchFamily="34" charset="0"/>
              </a:rPr>
              <a:t>A Skills-Based Approach to Community Leadership Development Programs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20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400" dirty="0" smtClean="0">
                <a:latin typeface="Century Gothic" pitchFamily="34" charset="0"/>
              </a:rPr>
              <a:t> 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UWEX</a:t>
            </a:r>
            <a:r>
              <a:rPr lang="en-US" sz="2400" dirty="0" smtClean="0">
                <a:latin typeface="Century Gothic" pitchFamily="34" charset="0"/>
              </a:rPr>
              <a:t>	University of Wisconsin - Cooperative 			Extension Service </a:t>
            </a:r>
          </a:p>
          <a:p>
            <a:r>
              <a:rPr lang="en-US" sz="2400" b="1" dirty="0" smtClean="0">
                <a:latin typeface="Century Gothic" pitchFamily="34" charset="0"/>
              </a:rPr>
              <a:t>TCLI</a:t>
            </a:r>
            <a:r>
              <a:rPr lang="en-US" sz="2400" dirty="0" smtClean="0">
                <a:latin typeface="Century Gothic" pitchFamily="34" charset="0"/>
              </a:rPr>
              <a:t>		Tri-County Leadership Initiative</a:t>
            </a:r>
          </a:p>
          <a:p>
            <a:pPr>
              <a:lnSpc>
                <a:spcPct val="125000"/>
              </a:lnSpc>
            </a:pPr>
            <a:r>
              <a:rPr lang="en-US" sz="2400" b="1" dirty="0" smtClean="0">
                <a:latin typeface="Century Gothic" pitchFamily="34" charset="0"/>
              </a:rPr>
              <a:t>CRD</a:t>
            </a:r>
            <a:r>
              <a:rPr lang="en-US" sz="2400" dirty="0" smtClean="0">
                <a:latin typeface="Century Gothic" pitchFamily="34" charset="0"/>
              </a:rPr>
              <a:t>		Community Resource Development</a:t>
            </a:r>
          </a:p>
          <a:p>
            <a:pPr>
              <a:lnSpc>
                <a:spcPct val="125000"/>
              </a:lnSpc>
            </a:pPr>
            <a:r>
              <a:rPr lang="en-US" sz="2400" b="1" dirty="0" smtClean="0">
                <a:latin typeface="Century Gothic" pitchFamily="34" charset="0"/>
              </a:rPr>
              <a:t>CEU</a:t>
            </a:r>
            <a:r>
              <a:rPr lang="en-US" sz="2400" dirty="0" smtClean="0">
                <a:latin typeface="Century Gothic" pitchFamily="34" charset="0"/>
              </a:rPr>
              <a:t>		Continuing Education Unit	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7" name="Picture 2" descr="UWEX Centenn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(100 years young!)</a:t>
            </a:r>
          </a:p>
        </p:txBody>
      </p:sp>
    </p:spTree>
    <p:extLst>
      <p:ext uri="{BB962C8B-B14F-4D97-AF65-F5344CB8AC3E}">
        <p14:creationId xmlns:p14="http://schemas.microsoft.com/office/powerpoint/2010/main" val="8523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latin typeface="Century Gothic" pitchFamily="34" charset="0"/>
              </a:rPr>
              <a:t>The Tri-County Area</a:t>
            </a:r>
          </a:p>
        </p:txBody>
      </p:sp>
      <p:pic>
        <p:nvPicPr>
          <p:cNvPr id="3076" name="Picture 4" descr="individu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3228181"/>
            <a:ext cx="1819275" cy="181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83712" y="2317098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Waushara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54018" y="3708102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Green Lake</a:t>
            </a:r>
          </a:p>
        </p:txBody>
      </p:sp>
      <p:pic>
        <p:nvPicPr>
          <p:cNvPr id="3080" name="Picture 8" descr="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4248" r="17780"/>
          <a:stretch>
            <a:fillRect/>
          </a:stretch>
        </p:blipFill>
        <p:spPr bwMode="auto">
          <a:xfrm>
            <a:off x="762000" y="1488146"/>
            <a:ext cx="4337599" cy="46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57850" y="5620134"/>
            <a:ext cx="2362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Century Gothic" pitchFamily="34" charset="0"/>
              </a:rPr>
              <a:t>Maps created by 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Century Gothic" pitchFamily="34" charset="0"/>
              </a:rPr>
              <a:t>UW-Extension Waushara County</a:t>
            </a:r>
          </a:p>
        </p:txBody>
      </p:sp>
      <p:pic>
        <p:nvPicPr>
          <p:cNvPr id="13" name="Picture 2" descr="UWEX Centennia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2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7969"/>
            <a:ext cx="3178712" cy="356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81700" y="254793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Waushara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636" y="4119264"/>
            <a:ext cx="137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>Marquette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11926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Green Lake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61393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Wisconsin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794" y="5181600"/>
            <a:ext cx="76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Century Gothic" pitchFamily="34" charset="0"/>
              </a:rPr>
              <a:t>Bucky lives here   </a:t>
            </a:r>
            <a:r>
              <a:rPr lang="en-US" sz="1000" b="1" dirty="0" smtClean="0">
                <a:solidFill>
                  <a:srgbClr val="FF0000"/>
                </a:solidFill>
                <a:latin typeface="Century Gothic" pitchFamily="34" charset="0"/>
              </a:rPr>
              <a:t>*</a:t>
            </a:r>
            <a:endParaRPr lang="en-US" sz="1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TCLI Norway Bay Prop 051013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19200"/>
            <a:ext cx="3733800" cy="280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4" descr="PlanningTeaching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998913"/>
            <a:ext cx="3810000" cy="285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5" descr="TCLI Project Work 0510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7613"/>
            <a:ext cx="4114800" cy="3087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6" descr="TCLI_Com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16400"/>
            <a:ext cx="3962400" cy="264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9" name="Picture 7" descr="TCLI_Gov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3124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TCLI_Gov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50938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TCLI_Ed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3438"/>
            <a:ext cx="2303463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763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First Four Years: Issues-Based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WEX Centenni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704850"/>
            <a:ext cx="7315200" cy="5905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Issues-Based Syllabus, Nine Months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711" y="1514811"/>
            <a:ext cx="7772400" cy="420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Learn About Yourself First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Personal Mastery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Community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Agriculture &amp; Natural Resources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Government &amp; Capitol Visit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Healthcare and Wellness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Education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Economic Development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rabicPeriod"/>
            </a:pPr>
            <a:r>
              <a:rPr lang="en-US" sz="2400" dirty="0" smtClean="0">
                <a:latin typeface="Century Gothic" pitchFamily="34" charset="0"/>
              </a:rPr>
              <a:t>Project Presentation and Graduation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Change from Issues to Skills-Based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in 2008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54280" name="Picture 8" descr="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3043238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4282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0353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8200" t="22714" r="8639" b="17665"/>
          <a:stretch/>
        </p:blipFill>
        <p:spPr bwMode="auto">
          <a:xfrm>
            <a:off x="1866900" y="1628775"/>
            <a:ext cx="5410200" cy="360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Skills Taught Over Six Weeks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8200" t="22714" r="8639" b="17665"/>
          <a:stretch/>
        </p:blipFill>
        <p:spPr bwMode="auto">
          <a:xfrm>
            <a:off x="516404" y="1524000"/>
            <a:ext cx="8111191" cy="4786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UWEX Centenni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9644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1526</Words>
  <Application>Microsoft Office PowerPoint</Application>
  <PresentationFormat>On-screen Show (4:3)</PresentationFormat>
  <Paragraphs>268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Default Design</vt:lpstr>
      <vt:lpstr>A Skills-Based Approach to Community Leadership Development Programs</vt:lpstr>
      <vt:lpstr>A Skills-Based Approach to Community Leadership Development Programs</vt:lpstr>
      <vt:lpstr>The Tri-County Area</vt:lpstr>
      <vt:lpstr>First Four Years: Issues-Based</vt:lpstr>
      <vt:lpstr>Issues-Based Syllabus, Nine Months</vt:lpstr>
      <vt:lpstr>Change from Issues to Skills-Based in 2008</vt:lpstr>
      <vt:lpstr>Skills Taught Over Six Weeks</vt:lpstr>
      <vt:lpstr>PowerPoint Presentation</vt:lpstr>
      <vt:lpstr>PowerPoint Presentation</vt:lpstr>
      <vt:lpstr>PowerPoint Presentation</vt:lpstr>
      <vt:lpstr>TCLI Enhancements Since 2008</vt:lpstr>
      <vt:lpstr>Future Goals</vt:lpstr>
      <vt:lpstr>Evaluating the TCLI</vt:lpstr>
      <vt:lpstr>Six-Week/One Year Survey Instrument</vt:lpstr>
      <vt:lpstr>UW-Extension Community Based Leadership Development Team</vt:lpstr>
      <vt:lpstr>Iowa State/UW-Extension Leadership Specialist Position</vt:lpstr>
      <vt:lpstr>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UW-Extension  Community – Based Leadership Development Team</dc:title>
  <dc:creator>Kauffeld, Jason</dc:creator>
  <cp:lastModifiedBy>Jason Kauffeld</cp:lastModifiedBy>
  <cp:revision>52</cp:revision>
  <dcterms:created xsi:type="dcterms:W3CDTF">2006-08-16T00:00:00Z</dcterms:created>
  <dcterms:modified xsi:type="dcterms:W3CDTF">2012-10-12T14:52:12Z</dcterms:modified>
</cp:coreProperties>
</file>